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5" r:id="rId2"/>
    <p:sldId id="268" r:id="rId3"/>
    <p:sldId id="276" r:id="rId4"/>
    <p:sldId id="277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80" r:id="rId14"/>
    <p:sldId id="28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0E1"/>
    <a:srgbClr val="A9B3B6"/>
    <a:srgbClr val="87C5DB"/>
    <a:srgbClr val="E6E6E6"/>
    <a:srgbClr val="2D608F"/>
    <a:srgbClr val="619ACD"/>
    <a:srgbClr val="25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288168-87F0-EE43-AB27-409887BE2785}"/>
              </a:ext>
            </a:extLst>
          </p:cNvPr>
          <p:cNvSpPr/>
          <p:nvPr userDrawn="1"/>
        </p:nvSpPr>
        <p:spPr>
          <a:xfrm>
            <a:off x="-24031" y="-14561"/>
            <a:ext cx="9144000" cy="1502229"/>
          </a:xfrm>
          <a:prstGeom prst="rect">
            <a:avLst/>
          </a:prstGeom>
          <a:gradFill flip="none" rotWithShape="1">
            <a:gsLst>
              <a:gs pos="94000">
                <a:schemeClr val="bg1">
                  <a:lumMod val="75000"/>
                </a:schemeClr>
              </a:gs>
              <a:gs pos="46000">
                <a:schemeClr val="accent1"/>
              </a:gs>
              <a:gs pos="24000">
                <a:schemeClr val="accent1">
                  <a:lumMod val="40000"/>
                  <a:lumOff val="60000"/>
                </a:schemeClr>
              </a:gs>
              <a:gs pos="73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81592"/>
            <a:ext cx="9144000" cy="1192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" y="1784483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1F882996-0824-E94D-8503-41634DF53797}"/>
              </a:ext>
            </a:extLst>
          </p:cNvPr>
          <p:cNvSpPr txBox="1">
            <a:spLocks/>
          </p:cNvSpPr>
          <p:nvPr userDrawn="1"/>
        </p:nvSpPr>
        <p:spPr>
          <a:xfrm>
            <a:off x="1" y="64540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F2FB0-B59A-0E48-863F-CBB08FA73B07}"/>
              </a:ext>
            </a:extLst>
          </p:cNvPr>
          <p:cNvSpPr txBox="1"/>
          <p:nvPr userDrawn="1"/>
        </p:nvSpPr>
        <p:spPr>
          <a:xfrm>
            <a:off x="2576497" y="230689"/>
            <a:ext cx="654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elfsustained cross-border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ized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cyberphysic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imen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sz="200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pacity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ding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European</a:t>
            </a:r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takeho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</a:t>
            </a:r>
            <a:endParaRPr lang="el-GR" sz="2000" i="1" baseline="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E5B180E-2454-4DC0-A57B-662FAEC10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57" y="4357047"/>
            <a:ext cx="4014057" cy="834813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7336461B-485D-4D5A-ABD7-8AAB8CCF38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71691"/>
              </p:ext>
            </p:extLst>
          </p:nvPr>
        </p:nvGraphicFramePr>
        <p:xfrm>
          <a:off x="4070838" y="4547617"/>
          <a:ext cx="5073162" cy="48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839">
                  <a:extLst>
                    <a:ext uri="{9D8B030D-6E8A-4147-A177-3AD203B41FA5}">
                      <a16:colId xmlns:a16="http://schemas.microsoft.com/office/drawing/2014/main" val="314513269"/>
                    </a:ext>
                  </a:extLst>
                </a:gridCol>
                <a:gridCol w="2145323">
                  <a:extLst>
                    <a:ext uri="{9D8B030D-6E8A-4147-A177-3AD203B41FA5}">
                      <a16:colId xmlns:a16="http://schemas.microsoft.com/office/drawing/2014/main" val="2888798333"/>
                    </a:ext>
                  </a:extLst>
                </a:gridCol>
              </a:tblGrid>
              <a:tr h="4893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DT-ICT-01-2019</a:t>
                      </a:r>
                    </a:p>
                    <a:p>
                      <a:r>
                        <a:rPr lang="en-US" sz="1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Smart Anything Everywhere Area 2</a:t>
                      </a:r>
                      <a:endParaRPr lang="en-US" sz="11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noProof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www.smart4all-project.eu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Grant Agreement: </a:t>
                      </a:r>
                      <a:r>
                        <a:rPr lang="el-GR" sz="11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872614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958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F7C0B7C7-C9B6-C249-AFDC-9125096145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29" y="2855"/>
            <a:ext cx="1905342" cy="14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499" y="1016813"/>
            <a:ext cx="8471002" cy="361591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1885950" marR="0" lvl="5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noProof="1"/>
              <a:t>www.smart4all-project.eu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019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Date Placeholder 31">
            <a:extLst>
              <a:ext uri="{FF2B5EF4-FFF2-40B4-BE49-F238E27FC236}">
                <a16:creationId xmlns:a16="http://schemas.microsoft.com/office/drawing/2014/main" id="{477AE04B-48F3-6B47-9AB7-2EF1253C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10" name="Footer Placeholder 32">
            <a:extLst>
              <a:ext uri="{FF2B5EF4-FFF2-40B4-BE49-F238E27FC236}">
                <a16:creationId xmlns:a16="http://schemas.microsoft.com/office/drawing/2014/main" id="{1E036E27-85B1-8748-B9F7-4529E608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noProof="1"/>
              <a:t>www.smart4all-project.eu</a:t>
            </a:r>
          </a:p>
        </p:txBody>
      </p:sp>
      <p:sp>
        <p:nvSpPr>
          <p:cNvPr id="11" name="Slide Number Placeholder 33">
            <a:extLst>
              <a:ext uri="{FF2B5EF4-FFF2-40B4-BE49-F238E27FC236}">
                <a16:creationId xmlns:a16="http://schemas.microsoft.com/office/drawing/2014/main" id="{E2066D33-3B0D-5D43-9F13-19753ABF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315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gradFill flip="none" rotWithShape="1">
            <a:gsLst>
              <a:gs pos="94000">
                <a:schemeClr val="bg1">
                  <a:lumMod val="75000"/>
                </a:schemeClr>
              </a:gs>
              <a:gs pos="46000">
                <a:schemeClr val="accent1"/>
              </a:gs>
              <a:gs pos="24000">
                <a:schemeClr val="accent1">
                  <a:lumMod val="40000"/>
                  <a:lumOff val="60000"/>
                </a:schemeClr>
              </a:gs>
              <a:gs pos="73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Date Placeholder 31">
            <a:extLst>
              <a:ext uri="{FF2B5EF4-FFF2-40B4-BE49-F238E27FC236}">
                <a16:creationId xmlns:a16="http://schemas.microsoft.com/office/drawing/2014/main" id="{28E5AD3A-1455-E846-81C3-92A288A82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4" name="Footer Placeholder 32">
            <a:extLst>
              <a:ext uri="{FF2B5EF4-FFF2-40B4-BE49-F238E27FC236}">
                <a16:creationId xmlns:a16="http://schemas.microsoft.com/office/drawing/2014/main" id="{792D9373-A96C-BE4D-8DEC-BB7DCFB73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1"/>
              <a:t>SMART4ALL</a:t>
            </a:r>
          </a:p>
        </p:txBody>
      </p:sp>
    </p:spTree>
    <p:extLst>
      <p:ext uri="{BB962C8B-B14F-4D97-AF65-F5344CB8AC3E}">
        <p14:creationId xmlns:p14="http://schemas.microsoft.com/office/powerpoint/2010/main" val="38124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uri=CELEX:32003H036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Optimizing your career site">
            <a:extLst>
              <a:ext uri="{FF2B5EF4-FFF2-40B4-BE49-F238E27FC236}">
                <a16:creationId xmlns:a16="http://schemas.microsoft.com/office/drawing/2014/main" id="{643174C7-4F3E-69A7-416A-6B7508797E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D1974-6CB6-4E7C-8007-90FEF421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4175BF1-37F0-45AF-AE8E-509AB62BA502}" type="datetime3">
              <a:rPr lang="en-US" noProof="1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8 May 2022</a:t>
            </a:fld>
            <a:endParaRPr lang="en-US" noProof="1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D6B5A-6E1D-41F4-BD52-1F83C03C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kern="1200" noProof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D39C4-0C78-47D2-9611-0B77C0F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22DECF6A-13F7-418C-BBFC-95033FFCD5F1}" type="slidenum">
              <a:rPr lang="en-US" noProof="1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noProof="1">
              <a:solidFill>
                <a:srgbClr val="FFFFFF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E105380-91F3-14FA-D077-FFBE80F49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7609" y="1535254"/>
            <a:ext cx="6849591" cy="17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0732F-E5B9-F472-BA13-96F1C703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sz="3200" dirty="0"/>
              <a:t>Kostot e pranueshme / </a:t>
            </a:r>
            <a:r>
              <a:rPr lang="mk-MK" sz="3200" dirty="0"/>
              <a:t>Прифатливи</a:t>
            </a:r>
            <a:r>
              <a:rPr lang="sq-AL" sz="3200" dirty="0"/>
              <a:t> </a:t>
            </a:r>
            <a:r>
              <a:rPr lang="mk-MK" sz="3200" dirty="0"/>
              <a:t>трошоци</a:t>
            </a:r>
            <a:r>
              <a:rPr lang="sq-AL" sz="3200" dirty="0"/>
              <a:t>	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88CA-9538-85AC-8A85-7FF0C27C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1F9BE-93D9-3690-0F97-F8EA9C61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14591-F329-901C-A007-7254A3DC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10</a:t>
            </a:fld>
            <a:endParaRPr lang="en-US" noProof="1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40B60BB-49F9-2B19-1A2B-8B0AD8AAB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016813"/>
            <a:ext cx="8471002" cy="3615910"/>
          </a:xfrm>
        </p:spPr>
        <p:txBody>
          <a:bodyPr numCol="2" spcCol="182880">
            <a:normAutofit/>
          </a:bodyPr>
          <a:lstStyle/>
          <a:p>
            <a:pPr algn="just"/>
            <a:r>
              <a:rPr lang="it-IT" sz="1800" dirty="0"/>
              <a:t>Pagat ose fuqia punëtore e personelit </a:t>
            </a:r>
            <a:endParaRPr lang="mk-MK" sz="1800" dirty="0"/>
          </a:p>
          <a:p>
            <a:pPr algn="just"/>
            <a:r>
              <a:rPr lang="en-US" sz="1800" dirty="0" err="1"/>
              <a:t>Kostot</a:t>
            </a:r>
            <a:r>
              <a:rPr lang="en-US" sz="1800" dirty="0"/>
              <a:t> e </a:t>
            </a:r>
            <a:r>
              <a:rPr lang="en-US" sz="1800" dirty="0" err="1"/>
              <a:t>domosdoshme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udhëtimit</a:t>
            </a:r>
            <a:r>
              <a:rPr lang="en-US" sz="1800" dirty="0"/>
              <a:t>, </a:t>
            </a:r>
            <a:r>
              <a:rPr lang="en-US" sz="1800" dirty="0" err="1"/>
              <a:t>akomodimit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jetesës</a:t>
            </a:r>
            <a:r>
              <a:rPr lang="en-US" sz="1800" dirty="0"/>
              <a:t> </a:t>
            </a:r>
            <a:endParaRPr lang="mk-MK" sz="1800" dirty="0"/>
          </a:p>
          <a:p>
            <a:pPr algn="just"/>
            <a:r>
              <a:rPr lang="en-US" sz="1800" dirty="0" err="1"/>
              <a:t>Shpenzimet</a:t>
            </a:r>
            <a:r>
              <a:rPr lang="en-US" sz="1800" dirty="0"/>
              <a:t> e </a:t>
            </a:r>
            <a:r>
              <a:rPr lang="en-US" sz="1800" dirty="0" err="1"/>
              <a:t>sigurimeve</a:t>
            </a:r>
            <a:r>
              <a:rPr lang="en-US" sz="1800" dirty="0"/>
              <a:t> </a:t>
            </a:r>
            <a:r>
              <a:rPr lang="en-US" sz="1800" dirty="0" err="1"/>
              <a:t>shoqërore</a:t>
            </a:r>
            <a:r>
              <a:rPr lang="en-US" sz="1800" dirty="0"/>
              <a:t> </a:t>
            </a:r>
            <a:r>
              <a:rPr lang="sq-AL" sz="1800" dirty="0"/>
              <a:t>që kërkohen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organizata</a:t>
            </a:r>
            <a:r>
              <a:rPr lang="en-US" sz="1800" dirty="0"/>
              <a:t> </a:t>
            </a:r>
            <a:r>
              <a:rPr lang="en-US" sz="1800" dirty="0" err="1"/>
              <a:t>pritëse</a:t>
            </a:r>
            <a:endParaRPr lang="mk-MK" sz="1800" dirty="0"/>
          </a:p>
          <a:p>
            <a:pPr algn="just"/>
            <a:r>
              <a:rPr lang="en-US" sz="1800" dirty="0" err="1"/>
              <a:t>Kërkesat</a:t>
            </a:r>
            <a:r>
              <a:rPr lang="en-US" sz="1800" dirty="0"/>
              <a:t> </a:t>
            </a:r>
            <a:r>
              <a:rPr lang="en-US" sz="1800" dirty="0" err="1"/>
              <a:t>mjedisore</a:t>
            </a:r>
            <a:r>
              <a:rPr lang="en-US" sz="1800" dirty="0"/>
              <a:t> </a:t>
            </a:r>
            <a:r>
              <a:rPr lang="en-US" sz="1800" dirty="0" err="1"/>
              <a:t>institucionale</a:t>
            </a:r>
            <a:r>
              <a:rPr lang="en-US" sz="1800" dirty="0"/>
              <a:t> </a:t>
            </a:r>
            <a:r>
              <a:rPr lang="en-US" sz="1800" dirty="0" err="1"/>
              <a:t>nëse</a:t>
            </a:r>
            <a:r>
              <a:rPr lang="en-US" sz="1800" dirty="0"/>
              <a:t> ka (</a:t>
            </a:r>
            <a:r>
              <a:rPr lang="en-US" sz="1800" dirty="0" err="1"/>
              <a:t>rregullimi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pritjes</a:t>
            </a:r>
            <a:r>
              <a:rPr lang="en-US" sz="1800" dirty="0"/>
              <a:t>, </a:t>
            </a:r>
            <a:r>
              <a:rPr lang="en-US" sz="1800" dirty="0" err="1"/>
              <a:t>infrastruktura</a:t>
            </a:r>
            <a:r>
              <a:rPr lang="en-US" sz="1800" dirty="0"/>
              <a:t>)</a:t>
            </a:r>
            <a:endParaRPr lang="mk-MK" sz="1800" dirty="0"/>
          </a:p>
          <a:p>
            <a:pPr algn="just"/>
            <a:endParaRPr lang="en-US" sz="14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mk-MK" sz="1800" dirty="0"/>
          </a:p>
          <a:p>
            <a:pPr algn="just"/>
            <a:r>
              <a:rPr lang="ru-RU" sz="1800" dirty="0"/>
              <a:t>Плата или работна сила на персоналот</a:t>
            </a:r>
          </a:p>
          <a:p>
            <a:pPr algn="just"/>
            <a:r>
              <a:rPr lang="ru-RU" sz="1800" dirty="0"/>
              <a:t>Потребните трошоци за патување, сместување и прехрана</a:t>
            </a:r>
          </a:p>
          <a:p>
            <a:pPr algn="just"/>
            <a:r>
              <a:rPr lang="ru-RU" sz="1800" dirty="0"/>
              <a:t>Трошоци за социјално осигурување што ги доставува организацијата домаќин</a:t>
            </a:r>
          </a:p>
          <a:p>
            <a:pPr algn="just"/>
            <a:r>
              <a:rPr lang="ru-RU" sz="1800" dirty="0"/>
              <a:t>Институционални барања за животната средина доколку ги има</a:t>
            </a:r>
            <a:endParaRPr lang="mk-MK" sz="1800" dirty="0"/>
          </a:p>
        </p:txBody>
      </p:sp>
    </p:spTree>
    <p:extLst>
      <p:ext uri="{BB962C8B-B14F-4D97-AF65-F5344CB8AC3E}">
        <p14:creationId xmlns:p14="http://schemas.microsoft.com/office/powerpoint/2010/main" val="325315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0732F-E5B9-F472-BA13-96F1C703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Kur do t'i marrim fondet</a:t>
            </a:r>
            <a:r>
              <a:rPr lang="sq-AL" sz="2800" dirty="0"/>
              <a:t> / </a:t>
            </a:r>
            <a:r>
              <a:rPr lang="ru-RU" sz="2800" dirty="0"/>
              <a:t>Кога ќе ги добиеме средствата</a:t>
            </a:r>
            <a:r>
              <a:rPr lang="sq-AL" sz="2800" dirty="0"/>
              <a:t>	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88CA-9538-85AC-8A85-7FF0C27C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1F9BE-93D9-3690-0F97-F8EA9C61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14591-F329-901C-A007-7254A3DC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11</a:t>
            </a:fld>
            <a:endParaRPr lang="en-US" noProof="1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F363E216-9427-213B-4569-12905AB6A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246232"/>
              </p:ext>
            </p:extLst>
          </p:nvPr>
        </p:nvGraphicFramePr>
        <p:xfrm>
          <a:off x="336550" y="1017588"/>
          <a:ext cx="8470899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815">
                  <a:extLst>
                    <a:ext uri="{9D8B030D-6E8A-4147-A177-3AD203B41FA5}">
                      <a16:colId xmlns:a16="http://schemas.microsoft.com/office/drawing/2014/main" val="1968141683"/>
                    </a:ext>
                  </a:extLst>
                </a:gridCol>
                <a:gridCol w="4175490">
                  <a:extLst>
                    <a:ext uri="{9D8B030D-6E8A-4147-A177-3AD203B41FA5}">
                      <a16:colId xmlns:a16="http://schemas.microsoft.com/office/drawing/2014/main" val="3474791705"/>
                    </a:ext>
                  </a:extLst>
                </a:gridCol>
                <a:gridCol w="2665594">
                  <a:extLst>
                    <a:ext uri="{9D8B030D-6E8A-4147-A177-3AD203B41FA5}">
                      <a16:colId xmlns:a16="http://schemas.microsoft.com/office/drawing/2014/main" val="292562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Dorëzimet</a:t>
                      </a:r>
                      <a:endParaRPr lang="sq-AL" sz="135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mk-MK" sz="13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Достава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e </a:t>
                      </a:r>
                      <a:r>
                        <a:rPr lang="en-US" sz="135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dorëzimit</a:t>
                      </a:r>
                      <a:endParaRPr lang="sq-AL" sz="135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mk-MK" sz="13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Датум на поднесување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Këste</a:t>
                      </a:r>
                      <a:r>
                        <a:rPr lang="en-US" sz="13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 e </a:t>
                      </a:r>
                      <a:r>
                        <a:rPr lang="en-US" sz="135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shumës</a:t>
                      </a:r>
                      <a:r>
                        <a:rPr lang="en-US" sz="13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së</a:t>
                      </a:r>
                      <a:r>
                        <a:rPr lang="en-US" sz="13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përgjithshme</a:t>
                      </a:r>
                      <a:r>
                        <a:rPr lang="en-US" sz="13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q-AL" sz="135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mk-MK" sz="135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Рата (% од паушалот)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7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Raporti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Fillimit</a:t>
                      </a:r>
                      <a:endParaRPr lang="sq-AL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sq-AL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mk-MK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Извештај за зачеток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ditë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pas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nënshkrimit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Marrëveshjes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së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Nën-Grantit</a:t>
                      </a:r>
                      <a:endParaRPr lang="sq-AL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sq-AL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дена по потпишувањето на договорот за под-грант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q-AL" b="1" dirty="0"/>
                        <a:t>50.0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42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Raporti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Final</a:t>
                      </a:r>
                      <a:endParaRPr lang="sq-AL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sq-AL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mk-MK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Конечен извештај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muajit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sq-AL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sq-AL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mk-MK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Крај на месецот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q-AL" b="1" dirty="0"/>
                        <a:t>50.0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107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17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983FA4-0286-B408-36D0-FE24E301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8" y="763795"/>
            <a:ext cx="8471002" cy="3615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https://smart4all-2nd-kte.fundingbox.com/</a:t>
            </a: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D286EE-8AFB-46C8-3D01-F5DEB2F7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Si të aplikojmë / </a:t>
            </a:r>
            <a:r>
              <a:rPr lang="mk-MK" dirty="0"/>
              <a:t>Како да се аплицира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09476-8092-6CE7-B87C-81B62F5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0AC16-7BB8-E4C8-A69F-7952E5EC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0D9EF-3B20-6B0A-CFE1-AC4DEE89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12</a:t>
            </a:fld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98747-9E5D-E512-0BEB-725C7234F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651"/>
            <a:ext cx="9144000" cy="38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B054A-56D4-4C5D-8384-6182D599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/>
          </a:bodyPr>
          <a:lstStyle/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sq-AL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9AA7D-A2EC-4038-ADF9-633C6E2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Ekipi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sz="3600" dirty="0"/>
              <a:t>Marseco</a:t>
            </a:r>
            <a:r>
              <a:rPr lang="mk-MK" dirty="0"/>
              <a:t> </a:t>
            </a:r>
            <a:r>
              <a:rPr lang="sq-AL" dirty="0"/>
              <a:t>/ </a:t>
            </a:r>
            <a:r>
              <a:rPr lang="mk-MK" dirty="0"/>
              <a:t>Екипата на Марсеко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F351-4E4E-41B8-956B-88D2438F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9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FFF5-433B-42E3-B292-4CDD19F6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1FC4-A013-48D7-9C42-55159031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13</a:t>
            </a:fld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53CE7-C1DE-FDA6-7EEB-3958067B0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59" r="28638" b="15058"/>
          <a:stretch/>
        </p:blipFill>
        <p:spPr>
          <a:xfrm>
            <a:off x="211554" y="1016813"/>
            <a:ext cx="1335185" cy="14350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F4744B2-8D4A-7572-EBC1-3DBEBDDF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28" y="758913"/>
            <a:ext cx="1509498" cy="15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3869C25-5575-9AAE-9826-AFE7C8B10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6" b="13113"/>
          <a:stretch/>
        </p:blipFill>
        <p:spPr bwMode="auto">
          <a:xfrm>
            <a:off x="5744215" y="3052791"/>
            <a:ext cx="1325579" cy="16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ADA9B41-E692-7FFE-F208-96A0B8E8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6" y="3332189"/>
            <a:ext cx="1435074" cy="14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Θέση περιεχομένου 1">
            <a:extLst>
              <a:ext uri="{FF2B5EF4-FFF2-40B4-BE49-F238E27FC236}">
                <a16:creationId xmlns:a16="http://schemas.microsoft.com/office/drawing/2014/main" id="{30D59E71-8DFD-D130-5EAC-18C7635B1EB0}"/>
              </a:ext>
            </a:extLst>
          </p:cNvPr>
          <p:cNvSpPr txBox="1">
            <a:spLocks/>
          </p:cNvSpPr>
          <p:nvPr/>
        </p:nvSpPr>
        <p:spPr>
          <a:xfrm>
            <a:off x="1546740" y="1260515"/>
            <a:ext cx="1718728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Visar Shehu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CEO / Project coordinator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visar.shehu@marseco.ch</a:t>
            </a:r>
          </a:p>
        </p:txBody>
      </p:sp>
      <p:sp>
        <p:nvSpPr>
          <p:cNvPr id="13" name="Θέση περιεχομένου 1">
            <a:extLst>
              <a:ext uri="{FF2B5EF4-FFF2-40B4-BE49-F238E27FC236}">
                <a16:creationId xmlns:a16="http://schemas.microsoft.com/office/drawing/2014/main" id="{ECF9FAD1-C2A2-01CC-1F54-950968914762}"/>
              </a:ext>
            </a:extLst>
          </p:cNvPr>
          <p:cNvSpPr txBox="1">
            <a:spLocks/>
          </p:cNvSpPr>
          <p:nvPr/>
        </p:nvSpPr>
        <p:spPr>
          <a:xfrm>
            <a:off x="2191064" y="3880395"/>
            <a:ext cx="2380936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Kushtrim Shehu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Coach / Experiment implementer / Senior Developer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kushtrim.shehu@marseco.ch</a:t>
            </a:r>
          </a:p>
        </p:txBody>
      </p:sp>
      <p:sp>
        <p:nvSpPr>
          <p:cNvPr id="14" name="Θέση περιεχομένου 1">
            <a:extLst>
              <a:ext uri="{FF2B5EF4-FFF2-40B4-BE49-F238E27FC236}">
                <a16:creationId xmlns:a16="http://schemas.microsoft.com/office/drawing/2014/main" id="{0D8846AD-8956-F6C4-F490-FCA01C7566D8}"/>
              </a:ext>
            </a:extLst>
          </p:cNvPr>
          <p:cNvSpPr txBox="1">
            <a:spLocks/>
          </p:cNvSpPr>
          <p:nvPr/>
        </p:nvSpPr>
        <p:spPr>
          <a:xfrm>
            <a:off x="7185726" y="1016813"/>
            <a:ext cx="1949229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Liridon Selmani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Coach / Experiment implementer / Senior Developer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liridon.selmani@marseco.ch</a:t>
            </a:r>
          </a:p>
        </p:txBody>
      </p:sp>
      <p:sp>
        <p:nvSpPr>
          <p:cNvPr id="15" name="Θέση περιεχομένου 1">
            <a:extLst>
              <a:ext uri="{FF2B5EF4-FFF2-40B4-BE49-F238E27FC236}">
                <a16:creationId xmlns:a16="http://schemas.microsoft.com/office/drawing/2014/main" id="{CC310849-CEE2-839E-A2E4-10AEC9FEC0E0}"/>
              </a:ext>
            </a:extLst>
          </p:cNvPr>
          <p:cNvSpPr txBox="1">
            <a:spLocks/>
          </p:cNvSpPr>
          <p:nvPr/>
        </p:nvSpPr>
        <p:spPr>
          <a:xfrm>
            <a:off x="7106604" y="3481203"/>
            <a:ext cx="2067318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/>
              <a:t>Shkumbin</a:t>
            </a:r>
            <a:r>
              <a:rPr lang="en-US" sz="1400" dirty="0"/>
              <a:t> </a:t>
            </a:r>
            <a:r>
              <a:rPr lang="en-US" sz="1400" dirty="0" err="1"/>
              <a:t>Fida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Coach / System admin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Shkumbin.fida@marseco.ch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9631CE-CAE5-EB67-8389-9DCC3149C6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42" t="22340" r="7487" b="16261"/>
          <a:stretch/>
        </p:blipFill>
        <p:spPr>
          <a:xfrm>
            <a:off x="3265468" y="1837406"/>
            <a:ext cx="1343342" cy="1666804"/>
          </a:xfrm>
          <a:prstGeom prst="rect">
            <a:avLst/>
          </a:prstGeom>
        </p:spPr>
      </p:pic>
      <p:sp>
        <p:nvSpPr>
          <p:cNvPr id="18" name="Θέση περιεχομένου 1">
            <a:extLst>
              <a:ext uri="{FF2B5EF4-FFF2-40B4-BE49-F238E27FC236}">
                <a16:creationId xmlns:a16="http://schemas.microsoft.com/office/drawing/2014/main" id="{2F2082DA-FF78-4ED0-F019-33CCD608CEE3}"/>
              </a:ext>
            </a:extLst>
          </p:cNvPr>
          <p:cNvSpPr txBox="1">
            <a:spLocks/>
          </p:cNvSpPr>
          <p:nvPr/>
        </p:nvSpPr>
        <p:spPr>
          <a:xfrm>
            <a:off x="4608810" y="2162360"/>
            <a:ext cx="1949229" cy="71852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Fitim Besimi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CFO / Accounting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dirty="0"/>
              <a:t>fitim.besimi@marseco.ch</a:t>
            </a:r>
          </a:p>
        </p:txBody>
      </p:sp>
    </p:spTree>
    <p:extLst>
      <p:ext uri="{BB962C8B-B14F-4D97-AF65-F5344CB8AC3E}">
        <p14:creationId xmlns:p14="http://schemas.microsoft.com/office/powerpoint/2010/main" val="194773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3271477"/>
            <a:ext cx="9144000" cy="1192627"/>
          </a:xfrm>
        </p:spPr>
        <p:txBody>
          <a:bodyPr/>
          <a:lstStyle/>
          <a:p>
            <a:r>
              <a:rPr lang="en-US" dirty="0"/>
              <a:t>Visar Shehu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1885617"/>
            <a:ext cx="9143999" cy="1344031"/>
          </a:xfrm>
        </p:spPr>
        <p:txBody>
          <a:bodyPr/>
          <a:lstStyle/>
          <a:p>
            <a:r>
              <a:rPr lang="en-US" dirty="0" err="1"/>
              <a:t>Falemnderit</a:t>
            </a:r>
            <a:r>
              <a:rPr lang="en-US" dirty="0"/>
              <a:t> / </a:t>
            </a:r>
            <a:r>
              <a:rPr lang="mk-MK" dirty="0"/>
              <a:t>Благодарам</a:t>
            </a:r>
            <a:br>
              <a:rPr lang="en-US" dirty="0"/>
            </a:br>
            <a:r>
              <a:rPr lang="en-US" dirty="0"/>
              <a:t>Marseco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C8A4D-9125-754B-8313-3EBFC17A994D}"/>
              </a:ext>
            </a:extLst>
          </p:cNvPr>
          <p:cNvSpPr txBox="1"/>
          <p:nvPr/>
        </p:nvSpPr>
        <p:spPr>
          <a:xfrm>
            <a:off x="5225143" y="1483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090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3271477"/>
            <a:ext cx="9144000" cy="11926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Visar Shehu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1885617"/>
            <a:ext cx="9143999" cy="1344031"/>
          </a:xfrm>
        </p:spPr>
        <p:txBody>
          <a:bodyPr>
            <a:normAutofit fontScale="90000"/>
          </a:bodyPr>
          <a:lstStyle/>
          <a:p>
            <a:r>
              <a:rPr lang="en-US" dirty="0"/>
              <a:t>Partner #19</a:t>
            </a:r>
            <a:br>
              <a:rPr lang="en-US" dirty="0"/>
            </a:br>
            <a:r>
              <a:rPr lang="en-US" dirty="0"/>
              <a:t>Marseco Software</a:t>
            </a:r>
            <a:br>
              <a:rPr lang="en-US" dirty="0"/>
            </a:br>
            <a:br>
              <a:rPr lang="en-US" dirty="0"/>
            </a:br>
            <a:r>
              <a:rPr lang="en-US" sz="2200" dirty="0">
                <a:highlight>
                  <a:srgbClr val="FFFF00"/>
                </a:highlight>
              </a:rPr>
              <a:t>Overview and guidelines on competitive proposal preparation of 3rd Knowledge Transfer Experiment Open Call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C8A4D-9125-754B-8313-3EBFC17A994D}"/>
              </a:ext>
            </a:extLst>
          </p:cNvPr>
          <p:cNvSpPr txBox="1"/>
          <p:nvPr/>
        </p:nvSpPr>
        <p:spPr>
          <a:xfrm>
            <a:off x="5225143" y="1483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261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B054A-56D4-4C5D-8384-6182D599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" y="1016813"/>
            <a:ext cx="8671314" cy="3615910"/>
          </a:xfrm>
        </p:spPr>
        <p:txBody>
          <a:bodyPr numCol="2" spcCol="182880">
            <a:normAutofit/>
          </a:bodyPr>
          <a:lstStyle/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US" sz="1800" dirty="0" err="1"/>
              <a:t>Eksperimente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Transferimi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Njohurive</a:t>
            </a:r>
            <a:endParaRPr lang="en-US" sz="1800" dirty="0"/>
          </a:p>
          <a:p>
            <a:pPr algn="just"/>
            <a:r>
              <a:rPr lang="en-US" sz="1800" dirty="0" err="1"/>
              <a:t>Eksperiment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shkurtër</a:t>
            </a:r>
            <a:r>
              <a:rPr lang="en-US" sz="1800" dirty="0"/>
              <a:t> 3-mujor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praktikës</a:t>
            </a:r>
            <a:endParaRPr lang="en-US" sz="1800" dirty="0"/>
          </a:p>
          <a:p>
            <a:pPr algn="just"/>
            <a:r>
              <a:rPr lang="en-US" sz="1800" dirty="0" err="1"/>
              <a:t>Sigurohen</a:t>
            </a:r>
            <a:r>
              <a:rPr lang="en-US" sz="1800" dirty="0"/>
              <a:t> </a:t>
            </a:r>
            <a:r>
              <a:rPr lang="en-US" sz="1800" dirty="0" err="1"/>
              <a:t>deri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8,000 EUR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mbuluar</a:t>
            </a:r>
            <a:r>
              <a:rPr lang="en-US" sz="1800" dirty="0"/>
              <a:t> </a:t>
            </a:r>
            <a:r>
              <a:rPr lang="en-US" sz="1800" dirty="0" err="1"/>
              <a:t>mobilitetin</a:t>
            </a:r>
            <a:endParaRPr lang="en-US" sz="1800" dirty="0"/>
          </a:p>
          <a:p>
            <a:pPr algn="just"/>
            <a:r>
              <a:rPr lang="en-US" sz="1800" dirty="0" err="1"/>
              <a:t>Hapja</a:t>
            </a:r>
            <a:r>
              <a:rPr lang="en-US" sz="1800" dirty="0"/>
              <a:t> e </a:t>
            </a:r>
            <a:r>
              <a:rPr lang="en-US" sz="1800" dirty="0" err="1"/>
              <a:t>thirrjes</a:t>
            </a:r>
            <a:r>
              <a:rPr lang="en-US" sz="1800" dirty="0"/>
              <a:t>: 22 Mars, 2022</a:t>
            </a:r>
          </a:p>
          <a:p>
            <a:pPr algn="just"/>
            <a:r>
              <a:rPr lang="en-US" sz="1800" dirty="0" err="1"/>
              <a:t>Afati</a:t>
            </a:r>
            <a:r>
              <a:rPr lang="en-US" sz="1800" dirty="0"/>
              <a:t> p</a:t>
            </a:r>
            <a:r>
              <a:rPr lang="sq-AL" sz="1800" dirty="0" err="1"/>
              <a:t>ërfundimtar</a:t>
            </a:r>
            <a:r>
              <a:rPr lang="sq-AL" sz="1800" dirty="0"/>
              <a:t>: 22 Maj, 2022</a:t>
            </a:r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sq-AL" sz="1800" dirty="0"/>
          </a:p>
          <a:p>
            <a:pPr algn="just"/>
            <a:r>
              <a:rPr lang="ru-RU" sz="1800" dirty="0"/>
              <a:t>Експерименти за Пренос на Знаење</a:t>
            </a:r>
          </a:p>
          <a:p>
            <a:pPr algn="just"/>
            <a:r>
              <a:rPr lang="ru-RU" sz="1800" dirty="0"/>
              <a:t>3-месечен стаж експеримент </a:t>
            </a:r>
            <a:endParaRPr lang="en-US" sz="1800" dirty="0"/>
          </a:p>
          <a:p>
            <a:pPr algn="just"/>
            <a:r>
              <a:rPr lang="ru-RU" sz="1800" dirty="0"/>
              <a:t>Обезбедени 8000 евра за покривање на додатокот за мобилност</a:t>
            </a:r>
            <a:endParaRPr lang="sq-AL" sz="1800" dirty="0"/>
          </a:p>
          <a:p>
            <a:pPr algn="just"/>
            <a:r>
              <a:rPr lang="mk-MK" sz="1800" dirty="0"/>
              <a:t>Повикот е отворен:  22 Март, 2022</a:t>
            </a:r>
          </a:p>
          <a:p>
            <a:pPr algn="just"/>
            <a:r>
              <a:rPr lang="mk-MK" sz="1800" dirty="0"/>
              <a:t>Краен рок за аплицирање: 22 Мај, 2022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9AA7D-A2EC-4038-ADF9-633C6E2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Çfarë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KTE </a:t>
            </a:r>
            <a:r>
              <a:rPr lang="sq-AL" dirty="0"/>
              <a:t>/ </a:t>
            </a:r>
            <a:r>
              <a:rPr lang="mk-MK" dirty="0"/>
              <a:t>Што представува </a:t>
            </a:r>
            <a:r>
              <a:rPr lang="en-US" dirty="0"/>
              <a:t>KTE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F351-4E4E-41B8-956B-88D2438F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FFF5-433B-42E3-B292-4CDD19F6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1FC4-A013-48D7-9C42-55159031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1455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B054A-56D4-4C5D-8384-6182D599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/>
          </a:bodyPr>
          <a:lstStyle/>
          <a:p>
            <a:pPr algn="just"/>
            <a:r>
              <a:rPr lang="en-US" sz="1800" dirty="0" err="1"/>
              <a:t>Universitetet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institucionet</a:t>
            </a:r>
            <a:r>
              <a:rPr lang="en-US" sz="1800" dirty="0"/>
              <a:t> e </a:t>
            </a:r>
            <a:r>
              <a:rPr lang="en-US" sz="1800" dirty="0" err="1"/>
              <a:t>tjera</a:t>
            </a:r>
            <a:r>
              <a:rPr lang="en-US" sz="1800" dirty="0"/>
              <a:t> </a:t>
            </a:r>
            <a:r>
              <a:rPr lang="en-US" sz="1800" dirty="0" err="1"/>
              <a:t>akademike</a:t>
            </a:r>
            <a:r>
              <a:rPr lang="en-US" sz="1800" dirty="0"/>
              <a:t>.</a:t>
            </a:r>
            <a:endParaRPr lang="sq-AL" sz="1800" dirty="0"/>
          </a:p>
          <a:p>
            <a:pPr algn="just"/>
            <a:r>
              <a:rPr lang="sq-AL" sz="1800" dirty="0"/>
              <a:t>Ndërmarrjet e vogla dhe të mesme si dhe kompanitë pak më të mëdha</a:t>
            </a:r>
            <a:r>
              <a:rPr lang="en-US" sz="1800" dirty="0"/>
              <a:t>. (</a:t>
            </a:r>
            <a:r>
              <a:rPr lang="en-US" sz="1800" dirty="0">
                <a:hlinkClick r:id="rId2"/>
              </a:rPr>
              <a:t>EU 2003/361</a:t>
            </a:r>
            <a:r>
              <a:rPr lang="en-US" sz="1800" dirty="0"/>
              <a:t>)</a:t>
            </a:r>
            <a:endParaRPr lang="sq-AL" sz="1800" dirty="0"/>
          </a:p>
          <a:p>
            <a:pPr algn="just"/>
            <a:r>
              <a:rPr lang="en-US" sz="1800" dirty="0" err="1"/>
              <a:t>Integruesit</a:t>
            </a:r>
            <a:r>
              <a:rPr lang="en-US" sz="1800" dirty="0"/>
              <a:t> e </a:t>
            </a:r>
            <a:r>
              <a:rPr lang="en-US" sz="1800" dirty="0" err="1"/>
              <a:t>Sistemeve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/ </a:t>
            </a:r>
            <a:r>
              <a:rPr lang="en-US" sz="1800" dirty="0" err="1"/>
              <a:t>ose</a:t>
            </a:r>
            <a:r>
              <a:rPr lang="en-US" sz="1800" dirty="0"/>
              <a:t> </a:t>
            </a:r>
            <a:r>
              <a:rPr lang="en-US" sz="1800" dirty="0" err="1"/>
              <a:t>Ofruesit</a:t>
            </a:r>
            <a:r>
              <a:rPr lang="en-US" sz="1800" dirty="0"/>
              <a:t> e </a:t>
            </a:r>
            <a:r>
              <a:rPr lang="en-US" sz="1800" dirty="0" err="1"/>
              <a:t>Teknologjive</a:t>
            </a:r>
            <a:r>
              <a:rPr lang="ru-RU" sz="1800" dirty="0"/>
              <a:t>. </a:t>
            </a:r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ru-RU" sz="1800" dirty="0"/>
              <a:t>Универзитети и други академски институции.</a:t>
            </a:r>
          </a:p>
          <a:p>
            <a:pPr algn="just"/>
            <a:r>
              <a:rPr lang="ru-RU" sz="1800" dirty="0"/>
              <a:t>Мали и средни претпријатија како и малку поголеми компании (</a:t>
            </a:r>
            <a:r>
              <a:rPr lang="en-US" sz="1800" dirty="0">
                <a:hlinkClick r:id="rId2"/>
              </a:rPr>
              <a:t>EU 2003/361</a:t>
            </a:r>
            <a:r>
              <a:rPr lang="mk-MK" sz="1800" dirty="0"/>
              <a:t>)</a:t>
            </a:r>
          </a:p>
          <a:p>
            <a:pPr algn="just"/>
            <a:r>
              <a:rPr lang="ru-RU" sz="1800" dirty="0"/>
              <a:t>Системски интегратори и/или Даватели на технологија</a:t>
            </a:r>
            <a:endParaRPr lang="en-US" sz="1800" dirty="0"/>
          </a:p>
          <a:p>
            <a:pPr marL="0" indent="0" algn="just">
              <a:buNone/>
            </a:pPr>
            <a:endParaRPr lang="en-US" sz="18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9AA7D-A2EC-4038-ADF9-633C6E2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Kush </a:t>
            </a:r>
            <a:r>
              <a:rPr lang="en-US" sz="3200" dirty="0" err="1"/>
              <a:t>mund</a:t>
            </a:r>
            <a:r>
              <a:rPr lang="en-US" sz="3200" dirty="0"/>
              <a:t> </a:t>
            </a:r>
            <a:r>
              <a:rPr lang="en-US" sz="3200" dirty="0" err="1"/>
              <a:t>të</a:t>
            </a:r>
            <a:r>
              <a:rPr lang="en-US" sz="3200" dirty="0"/>
              <a:t> </a:t>
            </a:r>
            <a:r>
              <a:rPr lang="en-US" sz="3200" dirty="0" err="1"/>
              <a:t>aplikojë</a:t>
            </a:r>
            <a:r>
              <a:rPr lang="en-US" sz="3200" dirty="0"/>
              <a:t> </a:t>
            </a:r>
            <a:r>
              <a:rPr lang="sq-AL" sz="3200" dirty="0"/>
              <a:t>/ </a:t>
            </a:r>
            <a:r>
              <a:rPr lang="ru-RU" sz="3200" dirty="0"/>
              <a:t>Кој може да се пријави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F351-4E4E-41B8-956B-88D2438F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FFF5-433B-42E3-B292-4CDD19F6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1FC4-A013-48D7-9C42-55159031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4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3792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E85A61-2ACB-93D4-160E-95CCCCD43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106410"/>
              </p:ext>
            </p:extLst>
          </p:nvPr>
        </p:nvGraphicFramePr>
        <p:xfrm>
          <a:off x="336550" y="1017588"/>
          <a:ext cx="84709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450">
                  <a:extLst>
                    <a:ext uri="{9D8B030D-6E8A-4147-A177-3AD203B41FA5}">
                      <a16:colId xmlns:a16="http://schemas.microsoft.com/office/drawing/2014/main" val="3909250491"/>
                    </a:ext>
                  </a:extLst>
                </a:gridCol>
                <a:gridCol w="4235450">
                  <a:extLst>
                    <a:ext uri="{9D8B030D-6E8A-4147-A177-3AD203B41FA5}">
                      <a16:colId xmlns:a16="http://schemas.microsoft.com/office/drawing/2014/main" val="1287421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r>
                        <a:rPr lang="sq-AL" dirty="0" err="1"/>
                        <a:t>ërguesi</a:t>
                      </a:r>
                      <a:r>
                        <a:rPr lang="sq-AL" dirty="0"/>
                        <a:t> / </a:t>
                      </a:r>
                      <a:r>
                        <a:rPr lang="mk-MK" dirty="0"/>
                        <a:t>Испраќач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q-AL" dirty="0"/>
                        <a:t>Nikoqiri</a:t>
                      </a:r>
                      <a:r>
                        <a:rPr lang="mk-MK" dirty="0"/>
                        <a:t> / Домаќин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14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Akademik</a:t>
                      </a:r>
                      <a:r>
                        <a:rPr lang="en-US" dirty="0"/>
                        <a:t> / </a:t>
                      </a:r>
                      <a:r>
                        <a:rPr lang="mk-MK" dirty="0"/>
                        <a:t>Акедемски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/ </a:t>
                      </a:r>
                      <a:r>
                        <a:rPr lang="mk-MK" dirty="0"/>
                        <a:t>Индустриски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11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/ </a:t>
                      </a:r>
                      <a:r>
                        <a:rPr lang="mk-MK" dirty="0"/>
                        <a:t>Индустриски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Akademik</a:t>
                      </a:r>
                      <a:r>
                        <a:rPr lang="en-US" dirty="0"/>
                        <a:t> / </a:t>
                      </a:r>
                      <a:r>
                        <a:rPr lang="mk-MK" dirty="0"/>
                        <a:t>Академски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12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/ </a:t>
                      </a:r>
                      <a:r>
                        <a:rPr lang="mk-MK" dirty="0"/>
                        <a:t>Индустриски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/ </a:t>
                      </a:r>
                      <a:r>
                        <a:rPr lang="mk-MK" dirty="0"/>
                        <a:t>Индустриски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6178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63F2A39-806D-323F-3625-9E94E6FD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Mobiliteti</a:t>
            </a:r>
            <a:r>
              <a:rPr lang="en-US" dirty="0"/>
              <a:t> / </a:t>
            </a:r>
            <a:r>
              <a:rPr lang="mk-MK" dirty="0"/>
              <a:t>Мобилност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F7122-75B6-7BC8-25F8-63431C5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0549D-20AA-2F86-80C9-A2151C46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82DB9-F306-746B-BC30-25DC0A9C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5</a:t>
            </a:fld>
            <a:endParaRPr lang="en-US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7353F-A679-B097-76CB-62D3E43B3C0D}"/>
              </a:ext>
            </a:extLst>
          </p:cNvPr>
          <p:cNvSpPr txBox="1"/>
          <p:nvPr/>
        </p:nvSpPr>
        <p:spPr>
          <a:xfrm flipH="1">
            <a:off x="593092" y="3468316"/>
            <a:ext cx="8141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*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të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paktën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një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njësi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të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jetë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NVM /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Ndërmarrje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pak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më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madhe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dhe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që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kjo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njësi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të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jetë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partneri</a:t>
            </a:r>
            <a:r>
              <a:rPr lang="en-US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kryesor</a:t>
            </a:r>
            <a:endParaRPr lang="en-US" sz="1400" i="1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400" i="1" dirty="0"/>
              <a:t>* </a:t>
            </a:r>
            <a:r>
              <a:rPr lang="ru-RU" sz="14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барем еден субјект да биде МСП / Малку поголема компанија и тој субјект да биде водечки партнер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0255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840218-24F9-40F3-6E85-E490B79A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https://matchmaking.smart4all-project.eu/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CE47-BA6A-8102-4338-9AE9D880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AA0BC-84DF-0D30-5513-8A0DB3B0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39D46-C7DF-557B-1072-35F790A9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6</a:t>
            </a:fld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F7F79-BB89-B5F2-02E5-73D274F2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48" y="1669150"/>
            <a:ext cx="7836303" cy="21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8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0732F-E5B9-F472-BA13-96F1C703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Kush </a:t>
            </a:r>
            <a:r>
              <a:rPr lang="en-US" sz="3200" dirty="0" err="1"/>
              <a:t>mund</a:t>
            </a:r>
            <a:r>
              <a:rPr lang="en-US" sz="3200" dirty="0"/>
              <a:t> </a:t>
            </a:r>
            <a:r>
              <a:rPr lang="sq-AL" sz="3200" dirty="0"/>
              <a:t>të aplikojë / </a:t>
            </a:r>
            <a:r>
              <a:rPr lang="mk-MK" sz="3200" dirty="0"/>
              <a:t>Кој може да аплицира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88CA-9538-85AC-8A85-7FF0C27C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1F9BE-93D9-3690-0F97-F8EA9C61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14591-F329-901C-A007-7254A3DC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40B60BB-49F9-2B19-1A2B-8B0AD8AAB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016813"/>
            <a:ext cx="8471002" cy="3615910"/>
          </a:xfrm>
        </p:spPr>
        <p:txBody>
          <a:bodyPr numCol="2" spcCol="182880">
            <a:normAutofit/>
          </a:bodyPr>
          <a:lstStyle/>
          <a:p>
            <a:pPr algn="just"/>
            <a:r>
              <a:rPr lang="en-US" sz="1800" dirty="0"/>
              <a:t>Nga </a:t>
            </a:r>
            <a:r>
              <a:rPr lang="en-US" sz="1800" dirty="0" err="1"/>
              <a:t>akademia</a:t>
            </a:r>
            <a:endParaRPr lang="mk-MK" sz="1800" dirty="0"/>
          </a:p>
          <a:p>
            <a:pPr lvl="1" algn="just"/>
            <a:r>
              <a:rPr lang="en-US" sz="1400" dirty="0" err="1"/>
              <a:t>Studiues</a:t>
            </a:r>
            <a:r>
              <a:rPr lang="en-US" sz="1400" dirty="0"/>
              <a:t> </a:t>
            </a:r>
            <a:r>
              <a:rPr lang="en-US" sz="1400" dirty="0" err="1"/>
              <a:t>në</a:t>
            </a:r>
            <a:r>
              <a:rPr lang="en-US" sz="1400" dirty="0"/>
              <a:t> </a:t>
            </a:r>
            <a:r>
              <a:rPr lang="en-US" sz="1400" dirty="0" err="1"/>
              <a:t>fazë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hershme</a:t>
            </a:r>
            <a:r>
              <a:rPr lang="en-US" sz="1400" dirty="0"/>
              <a:t>.</a:t>
            </a:r>
            <a:endParaRPr lang="sq-AL" sz="1400" dirty="0"/>
          </a:p>
          <a:p>
            <a:pPr lvl="1" algn="just"/>
            <a:r>
              <a:rPr lang="sq-AL" sz="1400" dirty="0"/>
              <a:t>Studiues me përvojë</a:t>
            </a:r>
            <a:endParaRPr lang="mk-MK" sz="1400" dirty="0"/>
          </a:p>
          <a:p>
            <a:pPr lvl="1" algn="just"/>
            <a:r>
              <a:rPr lang="en-US" sz="1400" dirty="0" err="1"/>
              <a:t>Studiues</a:t>
            </a:r>
            <a:r>
              <a:rPr lang="en-US" sz="1400" dirty="0"/>
              <a:t> </a:t>
            </a:r>
            <a:r>
              <a:rPr lang="en-US" sz="1400" dirty="0" err="1"/>
              <a:t>tjetër</a:t>
            </a:r>
            <a:endParaRPr lang="en-US" sz="1400" dirty="0"/>
          </a:p>
          <a:p>
            <a:pPr marL="342900" lvl="1" indent="0" algn="just">
              <a:buNone/>
            </a:pPr>
            <a:endParaRPr lang="en-US" sz="1400" dirty="0"/>
          </a:p>
          <a:p>
            <a:pPr algn="just"/>
            <a:r>
              <a:rPr lang="en-US" sz="1800" dirty="0"/>
              <a:t>Nga </a:t>
            </a:r>
            <a:r>
              <a:rPr lang="en-US" sz="1800" dirty="0" err="1"/>
              <a:t>industria</a:t>
            </a:r>
            <a:endParaRPr lang="en-US" sz="1800" dirty="0"/>
          </a:p>
          <a:p>
            <a:pPr lvl="1" algn="just"/>
            <a:r>
              <a:rPr lang="en-US" sz="1400" dirty="0" err="1"/>
              <a:t>Staf</a:t>
            </a:r>
            <a:r>
              <a:rPr lang="en-US" sz="1400" dirty="0"/>
              <a:t> </a:t>
            </a:r>
            <a:r>
              <a:rPr lang="en-US" sz="1400" dirty="0" err="1"/>
              <a:t>menaxherial</a:t>
            </a:r>
            <a:endParaRPr lang="en-US" sz="1400" dirty="0"/>
          </a:p>
          <a:p>
            <a:pPr lvl="1" algn="just"/>
            <a:r>
              <a:rPr lang="en-US" sz="1400" dirty="0" err="1"/>
              <a:t>Staf</a:t>
            </a:r>
            <a:r>
              <a:rPr lang="en-US" sz="1400" dirty="0"/>
              <a:t> </a:t>
            </a:r>
            <a:r>
              <a:rPr lang="en-US" sz="1400" dirty="0" err="1"/>
              <a:t>teknik</a:t>
            </a:r>
            <a:endParaRPr lang="en-US" sz="1400" dirty="0"/>
          </a:p>
          <a:p>
            <a:pPr lvl="1" algn="just"/>
            <a:r>
              <a:rPr lang="en-US" sz="1400" dirty="0" err="1"/>
              <a:t>Staf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inovacionit</a:t>
            </a:r>
            <a:r>
              <a:rPr lang="sq-AL" sz="1400" dirty="0"/>
              <a:t> (p.sh., teknolog interneti)</a:t>
            </a:r>
            <a:endParaRPr lang="en-US" sz="1400" dirty="0"/>
          </a:p>
          <a:p>
            <a:pPr lvl="1" algn="just"/>
            <a:r>
              <a:rPr lang="en-US" sz="1400" dirty="0" err="1"/>
              <a:t>Staf</a:t>
            </a:r>
            <a:r>
              <a:rPr lang="en-US" sz="1400" dirty="0"/>
              <a:t> </a:t>
            </a:r>
            <a:r>
              <a:rPr lang="en-US" sz="1400" dirty="0" err="1"/>
              <a:t>tjet</a:t>
            </a:r>
            <a:r>
              <a:rPr lang="sq-AL" sz="1400" dirty="0" err="1"/>
              <a:t>ër</a:t>
            </a:r>
            <a:endParaRPr lang="en-US" sz="14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mk-MK" sz="1800" dirty="0"/>
              <a:t>Од академиа</a:t>
            </a:r>
          </a:p>
          <a:p>
            <a:pPr lvl="1" algn="just"/>
            <a:r>
              <a:rPr lang="mk-MK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Истражувач во рана фаза</a:t>
            </a:r>
            <a:r>
              <a:rPr lang="en-US" sz="1400" dirty="0"/>
              <a:t>.</a:t>
            </a:r>
            <a:endParaRPr lang="sq-AL" sz="1400" dirty="0"/>
          </a:p>
          <a:p>
            <a:pPr lvl="1" algn="just"/>
            <a:r>
              <a:rPr lang="mk-MK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Искусен истражувач</a:t>
            </a:r>
          </a:p>
          <a:p>
            <a:pPr lvl="1" algn="just"/>
            <a:r>
              <a:rPr lang="mk-MK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Друг истражувач</a:t>
            </a:r>
          </a:p>
          <a:p>
            <a:pPr lvl="1" algn="just"/>
            <a:endParaRPr lang="en-US" sz="1400" dirty="0"/>
          </a:p>
          <a:p>
            <a:pPr algn="just"/>
            <a:r>
              <a:rPr lang="mk-MK" sz="1800" dirty="0"/>
              <a:t>Од индустриа</a:t>
            </a:r>
            <a:endParaRPr lang="en-US" sz="1800" dirty="0"/>
          </a:p>
          <a:p>
            <a:pPr lvl="1" algn="just"/>
            <a:r>
              <a:rPr lang="mk-MK" sz="1400" dirty="0"/>
              <a:t>Менаџерски персонал</a:t>
            </a:r>
          </a:p>
          <a:p>
            <a:pPr lvl="1" algn="just"/>
            <a:r>
              <a:rPr lang="mk-MK" sz="1400" dirty="0"/>
              <a:t>Технички персонал</a:t>
            </a:r>
            <a:endParaRPr lang="en-US" sz="1400" dirty="0"/>
          </a:p>
          <a:p>
            <a:pPr lvl="1" algn="just"/>
            <a:r>
              <a:rPr lang="ru-RU" sz="1400" dirty="0"/>
              <a:t>Персонал за иновации (т.е. Интернет технолози)</a:t>
            </a:r>
            <a:endParaRPr lang="en-US" sz="1400" dirty="0"/>
          </a:p>
          <a:p>
            <a:pPr lvl="1" algn="just"/>
            <a:r>
              <a:rPr lang="mk-MK" sz="1400" dirty="0"/>
              <a:t>Друг персонал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85726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AE16C8-E687-715D-3EE9-3DFE19E7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Procedura e </a:t>
            </a:r>
            <a:r>
              <a:rPr lang="sq-AL" sz="2800"/>
              <a:t>përzgjedhjes / </a:t>
            </a:r>
            <a:r>
              <a:rPr lang="mk-MK" sz="2800"/>
              <a:t>Постапка во процес за избор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C1B0-43E3-C318-80E1-77E4E710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96BBA-8F7E-EB9F-3528-FC013989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204A-E828-5483-E5A1-2894F8B4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8</a:t>
            </a:fld>
            <a:endParaRPr lang="en-US" noProof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5E623-0855-5117-5DD1-6AED1130B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854"/>
            <a:ext cx="9144000" cy="30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5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606908-058F-F9C8-2472-DBD34E93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sz="3200" dirty="0"/>
              <a:t>Kriteret e përzgjedhjes / </a:t>
            </a:r>
            <a:r>
              <a:rPr lang="mk-MK" sz="3200" dirty="0"/>
              <a:t>Критериуми за оценка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A04A9-380B-BE17-FCAA-3678EE41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8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72516-D593-81DF-9DA7-A9406995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A7D28-DE97-7FCA-C391-FA3798D7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9</a:t>
            </a:fld>
            <a:endParaRPr lang="en-US" noProof="1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647F88-937C-1E92-6016-0CE9E6026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79187"/>
              </p:ext>
            </p:extLst>
          </p:nvPr>
        </p:nvGraphicFramePr>
        <p:xfrm>
          <a:off x="1460390" y="1390540"/>
          <a:ext cx="60960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366399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51378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q-AL" dirty="0"/>
                        <a:t>Kriter / </a:t>
                      </a:r>
                      <a:r>
                        <a:rPr lang="mk-MK" dirty="0"/>
                        <a:t>Критериум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Pesha</a:t>
                      </a:r>
                      <a:r>
                        <a:rPr lang="en-US" dirty="0"/>
                        <a:t> </a:t>
                      </a:r>
                      <a:r>
                        <a:rPr lang="mk-MK" dirty="0"/>
                        <a:t>/ Тежина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76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Ekselenca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mk-MK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Одличност</a:t>
                      </a:r>
                      <a:endParaRPr lang="en-US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83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Impakti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mk-MK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Влијание</a:t>
                      </a:r>
                      <a:endParaRPr lang="en-US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/>
                        <a:t>1.5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8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Implementimi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mk-MK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Имплементација</a:t>
                      </a:r>
                      <a:endParaRPr lang="en-US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65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Përfshirja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partnerëve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të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EJL-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së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mk-MK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Вклученост на партнери од ЈИЕ</a:t>
                      </a:r>
                      <a:endParaRPr lang="en-US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/>
                        <a:t>1 </a:t>
                      </a:r>
                      <a:r>
                        <a:rPr lang="sq-AL" b="1" dirty="0"/>
                        <a:t>pikë shtesë / </a:t>
                      </a:r>
                      <a:r>
                        <a:rPr lang="mk-MK" b="1" dirty="0"/>
                        <a:t>дополнителен бод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6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 </a:t>
                      </a:r>
                      <a:r>
                        <a:rPr lang="en-US" sz="135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zgjedhjet</a:t>
                      </a:r>
                      <a:r>
                        <a:rPr lang="en-US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mk-MK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Ковид-19 решениа</a:t>
                      </a:r>
                      <a:endParaRPr lang="en-US" sz="135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/>
                        <a:t>1</a:t>
                      </a:r>
                      <a:r>
                        <a:rPr lang="sq-AL" b="1" dirty="0"/>
                        <a:t> pikë shtesë / </a:t>
                      </a:r>
                      <a:r>
                        <a:rPr lang="mk-MK" b="1" dirty="0"/>
                        <a:t>дополнителен бод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904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2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4490</TotalTime>
  <Words>710</Words>
  <Application>Microsoft Office PowerPoint</Application>
  <PresentationFormat>On-screen Show (16:9)</PresentationFormat>
  <Paragraphs>171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PowerPoint Presentation</vt:lpstr>
      <vt:lpstr>Partner #19 Marseco Software  Overview and guidelines on competitive proposal preparation of 3rd Knowledge Transfer Experiment Open Call </vt:lpstr>
      <vt:lpstr>Çfarë është KTE / Што представува KTE</vt:lpstr>
      <vt:lpstr>Kush mund të aplikojë / Кој може да се пријави</vt:lpstr>
      <vt:lpstr>Mobiliteti / Мобилност</vt:lpstr>
      <vt:lpstr>https://matchmaking.smart4all-project.eu/</vt:lpstr>
      <vt:lpstr>Kush mund të aplikojë / Кој може да аплицира</vt:lpstr>
      <vt:lpstr>Procedura e përzgjedhjes / Постапка во процес за избор</vt:lpstr>
      <vt:lpstr>Kriteret e përzgjedhjes / Критериуми за оценка</vt:lpstr>
      <vt:lpstr>Kostot e pranueshme / Прифатливи трошоци </vt:lpstr>
      <vt:lpstr>Kur do t'i marrim fondet / Кога ќе ги добиеме средствата </vt:lpstr>
      <vt:lpstr>Si të aplikojmë / Како да се аплицира</vt:lpstr>
      <vt:lpstr>Ekipi i Marseco / Екипата на Марсеко</vt:lpstr>
      <vt:lpstr>Falemnderit / Благодарам Marseco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 by Jano Gebelein</dc:title>
  <dc:creator>Jano Gebelein</dc:creator>
  <cp:lastModifiedBy>Visar Shehu</cp:lastModifiedBy>
  <cp:revision>150</cp:revision>
  <dcterms:created xsi:type="dcterms:W3CDTF">2016-09-12T10:42:56Z</dcterms:created>
  <dcterms:modified xsi:type="dcterms:W3CDTF">2022-05-09T08:10:36Z</dcterms:modified>
</cp:coreProperties>
</file>