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381" r:id="rId2"/>
    <p:sldId id="418" r:id="rId3"/>
    <p:sldId id="393" r:id="rId4"/>
    <p:sldId id="394" r:id="rId5"/>
    <p:sldId id="395" r:id="rId6"/>
    <p:sldId id="396" r:id="rId7"/>
    <p:sldId id="397" r:id="rId8"/>
    <p:sldId id="401" r:id="rId9"/>
    <p:sldId id="402" r:id="rId10"/>
    <p:sldId id="404" r:id="rId11"/>
    <p:sldId id="405" r:id="rId12"/>
    <p:sldId id="407" r:id="rId13"/>
    <p:sldId id="410" r:id="rId14"/>
    <p:sldId id="411" r:id="rId15"/>
    <p:sldId id="412" r:id="rId16"/>
    <p:sldId id="413" r:id="rId17"/>
    <p:sldId id="414" r:id="rId18"/>
    <p:sldId id="415" r:id="rId19"/>
    <p:sldId id="358" r:id="rId20"/>
    <p:sldId id="353" r:id="rId21"/>
    <p:sldId id="384" r:id="rId22"/>
    <p:sldId id="385" r:id="rId23"/>
    <p:sldId id="386" r:id="rId24"/>
    <p:sldId id="387" r:id="rId25"/>
    <p:sldId id="419" r:id="rId26"/>
    <p:sldId id="42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BD0"/>
    <a:srgbClr val="33CCCC"/>
    <a:srgbClr val="6699FF"/>
    <a:srgbClr val="99CCFF"/>
    <a:srgbClr val="F9B701"/>
    <a:srgbClr val="9ED06F"/>
    <a:srgbClr val="989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>
      <p:cViewPr varScale="1">
        <p:scale>
          <a:sx n="69" d="100"/>
          <a:sy n="69" d="100"/>
        </p:scale>
        <p:origin x="48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1648708"/>
            <a:ext cx="10654208" cy="18612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38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1648708"/>
            <a:ext cx="10654208" cy="18612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40225" r="22002" b="16452"/>
          <a:stretch/>
        </p:blipFill>
        <p:spPr>
          <a:xfrm>
            <a:off x="1" y="9027"/>
            <a:ext cx="12192000" cy="971701"/>
          </a:xfrm>
          <a:prstGeom prst="rect">
            <a:avLst/>
          </a:prstGeom>
          <a:ln>
            <a:solidFill>
              <a:srgbClr val="6DCBD0"/>
            </a:solidFill>
          </a:ln>
        </p:spPr>
      </p:pic>
    </p:spTree>
    <p:extLst>
      <p:ext uri="{BB962C8B-B14F-4D97-AF65-F5344CB8AC3E}">
        <p14:creationId xmlns:p14="http://schemas.microsoft.com/office/powerpoint/2010/main" val="3461092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40225" r="22002" b="16452"/>
          <a:stretch/>
        </p:blipFill>
        <p:spPr>
          <a:xfrm>
            <a:off x="1" y="9027"/>
            <a:ext cx="12192000" cy="971701"/>
          </a:xfrm>
          <a:prstGeom prst="rect">
            <a:avLst/>
          </a:prstGeom>
          <a:ln>
            <a:solidFill>
              <a:srgbClr val="6DCBD0"/>
            </a:solidFill>
          </a:ln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u="sng" smtClean="0"/>
              <a:pPr/>
              <a:t>‹#›</a:t>
            </a:fld>
            <a:endParaRPr lang="en-US" sz="1200" u="sng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5361" y="1268761"/>
            <a:ext cx="11635161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1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35361" y="1268761"/>
            <a:ext cx="11635161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8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0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2011" y="1196753"/>
            <a:ext cx="5778509" cy="4664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335360" y="1196753"/>
            <a:ext cx="5643432" cy="4664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07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4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5928-4C64-4BA5-B211-53793705D83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1B62-7B74-4070-BEEF-B7AFFA498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0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5928-4C64-4BA5-B211-53793705D83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8E10-2353-4472-B1B2-A23272CF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7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0" r:id="rId2"/>
    <p:sldLayoutId id="2147483693" r:id="rId3"/>
    <p:sldLayoutId id="2147483701" r:id="rId4"/>
    <p:sldLayoutId id="2147483694" r:id="rId5"/>
    <p:sldLayoutId id="2147483695" r:id="rId6"/>
    <p:sldLayoutId id="2147483699" r:id="rId7"/>
    <p:sldLayoutId id="214748370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1412776"/>
            <a:ext cx="10009112" cy="244827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latin typeface="+mn-lt"/>
              </a:rPr>
              <a:t>Introduction to </a:t>
            </a:r>
            <a:r>
              <a:rPr lang="en-US" sz="4900" b="1" dirty="0" smtClean="0">
                <a:latin typeface="+mn-lt"/>
              </a:rPr>
              <a:t>Modern Cellular Networks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sr-Latn-RS" sz="3600" dirty="0" smtClean="0"/>
              <a:t>5</a:t>
            </a:r>
            <a:r>
              <a:rPr lang="en-US" sz="3600" dirty="0" smtClean="0"/>
              <a:t>: </a:t>
            </a:r>
            <a:r>
              <a:rPr lang="en-US" sz="3600" dirty="0" err="1" smtClean="0"/>
              <a:t>4G</a:t>
            </a:r>
            <a:r>
              <a:rPr lang="en-US" sz="3600" dirty="0" smtClean="0"/>
              <a:t> LTE</a:t>
            </a:r>
            <a:r>
              <a:rPr lang="sr-Latn-RS" sz="3600" dirty="0" smtClean="0"/>
              <a:t> Radio Interface – Part 1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67608" y="3861048"/>
            <a:ext cx="68580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Dejan</a:t>
            </a:r>
            <a:r>
              <a:rPr lang="en-US" sz="2400" b="1" dirty="0"/>
              <a:t> </a:t>
            </a:r>
            <a:r>
              <a:rPr lang="en-US" sz="2400" b="1" dirty="0" err="1"/>
              <a:t>Vukobratovic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Professor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576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Forward Error Correction Solution</a:t>
            </a:r>
            <a:endParaRPr lang="en-US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448" y="1628800"/>
            <a:ext cx="4968552" cy="296921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63352" y="1008366"/>
            <a:ext cx="11634787" cy="4940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Source message</a:t>
            </a:r>
            <a:r>
              <a:rPr lang="en-US" dirty="0" smtClean="0"/>
              <a:t> of length K bits</a:t>
            </a:r>
          </a:p>
          <a:p>
            <a:r>
              <a:rPr lang="en-US" b="1" dirty="0" smtClean="0"/>
              <a:t>Encoder</a:t>
            </a:r>
            <a:r>
              <a:rPr lang="en-US" dirty="0" smtClean="0"/>
              <a:t> maps the source message 1-on-1 to </a:t>
            </a:r>
            <a:br>
              <a:rPr lang="en-US" dirty="0" smtClean="0"/>
            </a:br>
            <a:r>
              <a:rPr lang="en-US" dirty="0" smtClean="0"/>
              <a:t>a corresponding </a:t>
            </a:r>
            <a:r>
              <a:rPr lang="en-US" b="1" dirty="0" err="1" smtClean="0"/>
              <a:t>codeword</a:t>
            </a:r>
            <a:r>
              <a:rPr lang="en-US" dirty="0" smtClean="0"/>
              <a:t> of length N bits </a:t>
            </a:r>
          </a:p>
          <a:p>
            <a:pPr lvl="1"/>
            <a:r>
              <a:rPr lang="en-US" dirty="0" smtClean="0"/>
              <a:t>In other words, adds N-K</a:t>
            </a:r>
            <a:r>
              <a:rPr lang="sr-Latn-RS" dirty="0" smtClean="0"/>
              <a:t> </a:t>
            </a:r>
            <a:r>
              <a:rPr lang="en-US" dirty="0" smtClean="0"/>
              <a:t>redundant bits</a:t>
            </a:r>
          </a:p>
          <a:p>
            <a:r>
              <a:rPr lang="en-US" dirty="0" err="1" smtClean="0"/>
              <a:t>Codeword</a:t>
            </a:r>
            <a:r>
              <a:rPr lang="en-US" dirty="0" smtClean="0"/>
              <a:t> is transmitted over a noisy channel</a:t>
            </a:r>
          </a:p>
          <a:p>
            <a:pPr lvl="1"/>
            <a:r>
              <a:rPr lang="en-US" dirty="0" smtClean="0"/>
              <a:t>Channel is defined using a </a:t>
            </a:r>
            <a:r>
              <a:rPr lang="en-US" b="1" dirty="0" smtClean="0"/>
              <a:t>channel model</a:t>
            </a:r>
          </a:p>
          <a:p>
            <a:r>
              <a:rPr lang="en-US" b="1" dirty="0" smtClean="0"/>
              <a:t>Received sequence </a:t>
            </a:r>
            <a:r>
              <a:rPr lang="en-US" dirty="0" smtClean="0"/>
              <a:t>generally differs from</a:t>
            </a:r>
            <a:br>
              <a:rPr lang="en-US" dirty="0" smtClean="0"/>
            </a:br>
            <a:r>
              <a:rPr lang="en-US" dirty="0" smtClean="0"/>
              <a:t>a transmitted </a:t>
            </a:r>
            <a:r>
              <a:rPr lang="en-US" dirty="0" err="1" smtClean="0"/>
              <a:t>codeword</a:t>
            </a:r>
            <a:endParaRPr lang="en-US" dirty="0" smtClean="0"/>
          </a:p>
          <a:p>
            <a:r>
              <a:rPr lang="en-US" dirty="0" smtClean="0"/>
              <a:t>Taking received sequence as an input, </a:t>
            </a:r>
            <a:br>
              <a:rPr lang="en-US" dirty="0" smtClean="0"/>
            </a:br>
            <a:r>
              <a:rPr lang="en-US" b="1" dirty="0" smtClean="0"/>
              <a:t>Decoder</a:t>
            </a:r>
            <a:r>
              <a:rPr lang="en-US" dirty="0" smtClean="0"/>
              <a:t> provides an estimate of the </a:t>
            </a:r>
            <a:br>
              <a:rPr lang="en-US" dirty="0" smtClean="0"/>
            </a:br>
            <a:r>
              <a:rPr lang="en-US" dirty="0" smtClean="0"/>
              <a:t>transmitted </a:t>
            </a:r>
            <a:r>
              <a:rPr lang="en-US" dirty="0" err="1" smtClean="0"/>
              <a:t>codeword</a:t>
            </a:r>
            <a:r>
              <a:rPr lang="en-US" dirty="0" smtClean="0"/>
              <a:t>/source message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8262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Code Rate</a:t>
            </a:r>
            <a:endParaRPr lang="en-US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448" y="1628800"/>
            <a:ext cx="4968552" cy="296921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63352" y="1008366"/>
            <a:ext cx="11634787" cy="4940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Code Rate</a:t>
            </a:r>
            <a:r>
              <a:rPr lang="en-US" dirty="0" smtClean="0"/>
              <a:t> is the main parameter of </a:t>
            </a:r>
            <a:r>
              <a:rPr lang="en-US" dirty="0" err="1" smtClean="0"/>
              <a:t>FEC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encoded system</a:t>
            </a:r>
          </a:p>
          <a:p>
            <a:pPr marL="457200" lvl="1" indent="0">
              <a:buNone/>
            </a:pPr>
            <a:r>
              <a:rPr lang="en-US" sz="3200" b="1" dirty="0" smtClean="0"/>
              <a:t>R = K/N</a:t>
            </a:r>
          </a:p>
          <a:p>
            <a:r>
              <a:rPr lang="en-US" dirty="0" smtClean="0"/>
              <a:t>Describes number of information (useful)</a:t>
            </a:r>
            <a:br>
              <a:rPr lang="en-US" dirty="0" smtClean="0"/>
            </a:br>
            <a:r>
              <a:rPr lang="en-US" dirty="0" smtClean="0"/>
              <a:t>bits transmitted per each bit transmitted</a:t>
            </a:r>
            <a:br>
              <a:rPr lang="en-US" dirty="0" smtClean="0"/>
            </a:br>
            <a:r>
              <a:rPr lang="en-US" dirty="0" smtClean="0"/>
              <a:t>through the channel</a:t>
            </a:r>
          </a:p>
          <a:p>
            <a:pPr marL="457200" lvl="1" indent="0">
              <a:buNone/>
            </a:pPr>
            <a:r>
              <a:rPr lang="en-US" sz="3200" b="1" dirty="0" smtClean="0"/>
              <a:t>0 ≤ R </a:t>
            </a:r>
            <a:r>
              <a:rPr lang="en-US" sz="3200" b="1" dirty="0"/>
              <a:t>≤ </a:t>
            </a:r>
            <a:r>
              <a:rPr lang="en-US" sz="3200" b="1" dirty="0" smtClean="0"/>
              <a:t>1 </a:t>
            </a:r>
            <a:r>
              <a:rPr lang="en-US" dirty="0" smtClean="0"/>
              <a:t>(for binary input channels)</a:t>
            </a:r>
          </a:p>
          <a:p>
            <a:r>
              <a:rPr lang="en-US" b="1" dirty="0" smtClean="0"/>
              <a:t>Target:</a:t>
            </a:r>
            <a:r>
              <a:rPr lang="en-US" dirty="0" smtClean="0"/>
              <a:t> Design </a:t>
            </a:r>
            <a:r>
              <a:rPr lang="en-US" dirty="0" err="1" smtClean="0"/>
              <a:t>FEC</a:t>
            </a:r>
            <a:r>
              <a:rPr lang="en-US" dirty="0" smtClean="0"/>
              <a:t> encoded system in which </a:t>
            </a:r>
            <a:br>
              <a:rPr lang="en-US" dirty="0" smtClean="0"/>
            </a:br>
            <a:r>
              <a:rPr lang="en-US" dirty="0" smtClean="0"/>
              <a:t>the probability of bit error tends to zero with as </a:t>
            </a:r>
            <a:br>
              <a:rPr lang="en-US" dirty="0" smtClean="0"/>
            </a:br>
            <a:r>
              <a:rPr lang="en-US" dirty="0" smtClean="0"/>
              <a:t>large as possible code rate R</a:t>
            </a:r>
          </a:p>
          <a:p>
            <a:pPr lvl="1"/>
            <a:r>
              <a:rPr lang="en-US" dirty="0" smtClean="0"/>
              <a:t>The larger R, the less redundant bits are added </a:t>
            </a:r>
          </a:p>
        </p:txBody>
      </p:sp>
    </p:spTree>
    <p:extLst>
      <p:ext uri="{BB962C8B-B14F-4D97-AF65-F5344CB8AC3E}">
        <p14:creationId xmlns:p14="http://schemas.microsoft.com/office/powerpoint/2010/main" val="8057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Channel Capacity</a:t>
            </a:r>
            <a:endParaRPr lang="en-US" b="1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3352" y="1008366"/>
            <a:ext cx="11634787" cy="4940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 dirty="0" smtClean="0"/>
              <a:t>Question</a:t>
            </a:r>
            <a:r>
              <a:rPr lang="en-US" sz="3000" dirty="0" smtClean="0"/>
              <a:t>: With how high</a:t>
            </a:r>
            <a:r>
              <a:rPr lang="sr-Latn-RS" sz="3200" dirty="0" smtClean="0"/>
              <a:t> </a:t>
            </a:r>
            <a:r>
              <a:rPr lang="sr-Latn-RS" sz="3200" dirty="0"/>
              <a:t>R </a:t>
            </a:r>
            <a:r>
              <a:rPr lang="en-US" sz="3200" dirty="0" smtClean="0"/>
              <a:t>we can go</a:t>
            </a:r>
            <a:r>
              <a:rPr lang="sr-Latn-RS" sz="3200" dirty="0" smtClean="0"/>
              <a:t> </a:t>
            </a:r>
            <a:r>
              <a:rPr lang="en-US" sz="3200" dirty="0" smtClean="0"/>
              <a:t>while keeping bit error probability</a:t>
            </a:r>
            <a:r>
              <a:rPr lang="sr-Latn-RS" sz="3200" dirty="0" smtClean="0"/>
              <a:t> </a:t>
            </a:r>
            <a:r>
              <a:rPr lang="sr-Latn-RS" sz="3200" dirty="0"/>
              <a:t>P</a:t>
            </a:r>
            <a:r>
              <a:rPr lang="sr-Latn-RS" sz="3200" baseline="-25000" dirty="0"/>
              <a:t>e</a:t>
            </a:r>
            <a:r>
              <a:rPr lang="sr-Latn-RS" sz="3200" dirty="0"/>
              <a:t> </a:t>
            </a:r>
            <a:r>
              <a:rPr lang="en-US" sz="3200" dirty="0" smtClean="0"/>
              <a:t>close to zero</a:t>
            </a:r>
            <a:r>
              <a:rPr lang="sr-Latn-RS" sz="3200" dirty="0" smtClean="0"/>
              <a:t> (</a:t>
            </a:r>
            <a:r>
              <a:rPr lang="en-US" sz="3200" dirty="0" smtClean="0"/>
              <a:t>reliable transmission)</a:t>
            </a:r>
            <a:r>
              <a:rPr lang="sr-Latn-RS" sz="3200" dirty="0" smtClean="0"/>
              <a:t>?</a:t>
            </a:r>
            <a:endParaRPr lang="sr-Latn-RS" sz="3200" dirty="0"/>
          </a:p>
          <a:p>
            <a:pPr marL="0" indent="0">
              <a:buNone/>
            </a:pPr>
            <a:r>
              <a:rPr lang="en-US" sz="3000" dirty="0" smtClean="0"/>
              <a:t> </a:t>
            </a:r>
            <a:endParaRPr lang="en-US" sz="30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00" y="2132856"/>
            <a:ext cx="909521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94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Basics on Error Correction Codes</a:t>
            </a:r>
          </a:p>
          <a:p>
            <a:r>
              <a:rPr lang="en-US" sz="3600" b="1" dirty="0" smtClean="0"/>
              <a:t>Error Correction Coding in </a:t>
            </a:r>
            <a:r>
              <a:rPr lang="en-US" sz="3600" b="1" dirty="0" err="1" smtClean="0"/>
              <a:t>4G</a:t>
            </a:r>
            <a:r>
              <a:rPr lang="en-US" sz="3600" b="1" dirty="0" smtClean="0"/>
              <a:t> LTE</a:t>
            </a:r>
            <a:endParaRPr lang="sr-Latn-RS" sz="3600" b="1" dirty="0" smtClean="0"/>
          </a:p>
          <a:p>
            <a:r>
              <a:rPr lang="en-US" sz="3600" dirty="0"/>
              <a:t>Modulation Schemes in </a:t>
            </a:r>
            <a:r>
              <a:rPr lang="en-US" sz="3600" dirty="0" err="1"/>
              <a:t>4G</a:t>
            </a:r>
            <a:r>
              <a:rPr lang="en-US" sz="3600" dirty="0"/>
              <a:t> LTE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7794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Error Correction Coding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1268760"/>
            <a:ext cx="7166053" cy="5459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94959" y="5157192"/>
            <a:ext cx="4921321" cy="12241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445629" y="5584594"/>
            <a:ext cx="109356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CHANNEL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6280" y="5769260"/>
            <a:ext cx="8293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94958" y="4653136"/>
            <a:ext cx="1752969" cy="46805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3311" y="4653136"/>
            <a:ext cx="1752969" cy="46805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505667" y="4725144"/>
            <a:ext cx="183672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Encoder/Decoder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8676318" y="4909810"/>
            <a:ext cx="82934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8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Error Correction Coding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1268760"/>
            <a:ext cx="11635161" cy="43924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 smtClean="0"/>
              <a:t>FEC</a:t>
            </a:r>
            <a:r>
              <a:rPr lang="en-US" sz="3600" dirty="0" smtClean="0"/>
              <a:t> coding is part of DL-</a:t>
            </a:r>
            <a:r>
              <a:rPr lang="en-US" sz="3600" dirty="0" err="1" smtClean="0"/>
              <a:t>SCH</a:t>
            </a:r>
            <a:r>
              <a:rPr lang="en-US" sz="3600" dirty="0" smtClean="0"/>
              <a:t> transport channel processing</a:t>
            </a:r>
          </a:p>
          <a:p>
            <a:r>
              <a:rPr lang="en-US" sz="3600" dirty="0" smtClean="0"/>
              <a:t>Input from MAC layer – </a:t>
            </a:r>
            <a:r>
              <a:rPr lang="en-US" sz="3600" b="1" dirty="0" smtClean="0"/>
              <a:t>Transport Block (TB)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Step 1 – CRC Encoding</a:t>
            </a:r>
          </a:p>
          <a:p>
            <a:pPr lvl="1"/>
            <a:r>
              <a:rPr lang="en-US" sz="3200" dirty="0" smtClean="0"/>
              <a:t>Attach 24-bit </a:t>
            </a:r>
            <a:r>
              <a:rPr lang="en-US" sz="3200" b="1" dirty="0" smtClean="0"/>
              <a:t>CRC-24 error detection code </a:t>
            </a:r>
            <a:r>
              <a:rPr lang="en-US" sz="3200" dirty="0" smtClean="0"/>
              <a:t>to TB</a:t>
            </a:r>
          </a:p>
          <a:p>
            <a:pPr lvl="1"/>
            <a:r>
              <a:rPr lang="en-US" sz="3200" dirty="0" smtClean="0"/>
              <a:t>Allows for error detection at the receiver</a:t>
            </a:r>
          </a:p>
          <a:p>
            <a:pPr lvl="1"/>
            <a:r>
              <a:rPr lang="en-US" sz="3200" dirty="0" smtClean="0"/>
              <a:t>Used to trigger </a:t>
            </a:r>
            <a:r>
              <a:rPr lang="en-US" sz="3200" dirty="0" err="1" smtClean="0"/>
              <a:t>HARQ</a:t>
            </a:r>
            <a:r>
              <a:rPr lang="en-US" sz="3200" dirty="0" smtClean="0"/>
              <a:t> retransmissions</a:t>
            </a: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01068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Error Correction Coding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969612"/>
            <a:ext cx="11635161" cy="43924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/>
              <a:t>Step </a:t>
            </a:r>
            <a:r>
              <a:rPr lang="en-US" sz="3600" b="1" dirty="0"/>
              <a:t>2</a:t>
            </a:r>
            <a:r>
              <a:rPr lang="en-US" sz="3600" b="1" dirty="0" smtClean="0"/>
              <a:t> – Code Block Segmentation</a:t>
            </a:r>
          </a:p>
          <a:p>
            <a:pPr lvl="1"/>
            <a:r>
              <a:rPr lang="en-US" sz="3200" dirty="0" smtClean="0"/>
              <a:t>LTE Turbo Code has a limitation on the length of the input information sequence equal 6144 bits</a:t>
            </a:r>
            <a:endParaRPr lang="en-US" sz="3600" dirty="0"/>
          </a:p>
          <a:p>
            <a:pPr lvl="1"/>
            <a:r>
              <a:rPr lang="en-US" sz="3200" dirty="0" smtClean="0"/>
              <a:t>If TB + CRC-24 exceeds this size: Code block segmentation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3068960"/>
            <a:ext cx="7920880" cy="2977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10.2, page 145)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2774300"/>
            <a:ext cx="6915542" cy="295895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Error Correction Coding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969612"/>
            <a:ext cx="11737303" cy="51236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/>
              <a:t>Step 3 – Turbo Coding</a:t>
            </a:r>
          </a:p>
          <a:p>
            <a:pPr lvl="1"/>
            <a:r>
              <a:rPr lang="en-US" sz="2800" dirty="0" smtClean="0"/>
              <a:t>LTE uses R=1/3 Turbo Code, with input blocks from 40:6144 bits </a:t>
            </a:r>
          </a:p>
          <a:p>
            <a:pPr lvl="1"/>
            <a:r>
              <a:rPr lang="en-US" sz="2800" dirty="0" smtClean="0"/>
              <a:t>Redundancy Version (RV) selection for </a:t>
            </a:r>
            <a:r>
              <a:rPr lang="en-US" sz="2800" dirty="0" err="1" smtClean="0"/>
              <a:t>HARQ</a:t>
            </a:r>
            <a:r>
              <a:rPr lang="en-US" sz="2800" dirty="0" smtClean="0"/>
              <a:t> is using circular buffer</a:t>
            </a:r>
          </a:p>
          <a:p>
            <a:pPr lvl="1"/>
            <a:r>
              <a:rPr lang="en-US" sz="2800" dirty="0"/>
              <a:t>Rate-matching </a:t>
            </a:r>
            <a:r>
              <a:rPr lang="en-US" sz="2800" dirty="0" smtClean="0"/>
              <a:t>matches No </a:t>
            </a:r>
            <a:br>
              <a:rPr lang="en-US" sz="2800" dirty="0" smtClean="0"/>
            </a:br>
            <a:r>
              <a:rPr lang="en-US" sz="2800" dirty="0" smtClean="0"/>
              <a:t>of bits to be transmitted </a:t>
            </a:r>
            <a:br>
              <a:rPr lang="en-US" sz="2800" dirty="0" smtClean="0"/>
            </a:br>
            <a:r>
              <a:rPr lang="en-US" sz="2800" dirty="0" smtClean="0"/>
              <a:t>to available resources</a:t>
            </a:r>
          </a:p>
          <a:p>
            <a:pPr lvl="1"/>
            <a:endParaRPr lang="en-US" sz="2800" dirty="0"/>
          </a:p>
          <a:p>
            <a:r>
              <a:rPr lang="en-US" sz="3200" b="1" dirty="0" smtClean="0"/>
              <a:t>Step 4 – Scrambling </a:t>
            </a:r>
          </a:p>
          <a:p>
            <a:pPr lvl="1"/>
            <a:r>
              <a:rPr lang="en-US" sz="2800" dirty="0" smtClean="0"/>
              <a:t>Randomizes interference</a:t>
            </a:r>
            <a:br>
              <a:rPr lang="en-US" sz="2800" dirty="0" smtClean="0"/>
            </a:br>
            <a:r>
              <a:rPr lang="en-US" sz="2800" dirty="0" smtClean="0"/>
              <a:t>from neighboring cells</a:t>
            </a:r>
          </a:p>
          <a:p>
            <a:pPr lvl="1"/>
            <a:endParaRPr lang="en-US" sz="2800" dirty="0"/>
          </a:p>
          <a:p>
            <a:pPr marL="457200" lvl="1" indent="0">
              <a:buNone/>
            </a:pP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10.5, page 147)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7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DL-</a:t>
            </a:r>
            <a:r>
              <a:rPr lang="en-US" b="1" dirty="0" err="1" smtClean="0">
                <a:latin typeface="+mn-lt"/>
              </a:rPr>
              <a:t>SCH</a:t>
            </a:r>
            <a:r>
              <a:rPr lang="en-US" b="1" dirty="0" smtClean="0">
                <a:latin typeface="+mn-lt"/>
              </a:rPr>
              <a:t> Transport Block Processing</a:t>
            </a:r>
            <a:endParaRPr lang="en-US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10.1, page 144)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980728"/>
            <a:ext cx="7265351" cy="482453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94264" y="4102900"/>
            <a:ext cx="84249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320136" y="1268760"/>
            <a:ext cx="0" cy="280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52184" y="2276872"/>
            <a:ext cx="3659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Binary Sequence Processing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8040216" y="4118605"/>
            <a:ext cx="7392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56240" y="4407495"/>
            <a:ext cx="3950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Complex Sequence Processing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51384" y="126443"/>
            <a:ext cx="10873208" cy="78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4G</a:t>
            </a:r>
            <a:r>
              <a:rPr lang="en-US" sz="4400" b="1" dirty="0" smtClean="0">
                <a:latin typeface="+mn-lt"/>
              </a:rPr>
              <a:t> LTE</a:t>
            </a:r>
            <a:r>
              <a:rPr lang="sr-Latn-R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PHY</a:t>
            </a:r>
            <a:r>
              <a:rPr lang="en-US" sz="4400" b="1" dirty="0" smtClean="0">
                <a:latin typeface="+mn-lt"/>
              </a:rPr>
              <a:t> Signal Processing</a:t>
            </a:r>
            <a:endParaRPr lang="en-US" sz="44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368" y="1844824"/>
            <a:ext cx="822960" cy="14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68" y="1987699"/>
            <a:ext cx="822960" cy="14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PHY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91544" y="1987699"/>
            <a:ext cx="8280920" cy="4753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91544" y="980728"/>
            <a:ext cx="0" cy="1006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272464" y="980728"/>
            <a:ext cx="0" cy="1006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30328" y="1982937"/>
            <a:ext cx="761215" cy="476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91543" y="2989908"/>
            <a:ext cx="4464497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91544" y="4581128"/>
            <a:ext cx="4464497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23592" y="2195608"/>
            <a:ext cx="2520280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CRC, </a:t>
            </a:r>
            <a:r>
              <a:rPr lang="en-US" sz="1600" dirty="0" err="1" smtClean="0">
                <a:solidFill>
                  <a:schemeClr val="tx1"/>
                </a:solidFill>
              </a:rPr>
              <a:t>FEC</a:t>
            </a:r>
            <a:r>
              <a:rPr lang="en-US" sz="1600" dirty="0" smtClean="0">
                <a:solidFill>
                  <a:schemeClr val="tx1"/>
                </a:solidFill>
              </a:rPr>
              <a:t> CODING, RATE MATCHING, SCRAMBLING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83732" y="1844824"/>
            <a:ext cx="0" cy="3507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2780829" y="1509327"/>
            <a:ext cx="1872208" cy="216024"/>
            <a:chOff x="6384032" y="3429000"/>
            <a:chExt cx="1872208" cy="216024"/>
          </a:xfrm>
        </p:grpSpPr>
        <p:sp>
          <p:nvSpPr>
            <p:cNvPr id="18" name="Rectangle 17"/>
            <p:cNvSpPr/>
            <p:nvPr/>
          </p:nvSpPr>
          <p:spPr>
            <a:xfrm>
              <a:off x="638403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2804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67206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16080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60096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0411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4812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9214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36160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80176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82419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96820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11222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423592" y="3192551"/>
            <a:ext cx="2520280" cy="96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MODULATION,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RESOURCE GRID MAPPING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endCxn id="32" idx="0"/>
          </p:cNvCxnSpPr>
          <p:nvPr/>
        </p:nvCxnSpPr>
        <p:spPr>
          <a:xfrm>
            <a:off x="3683732" y="2771672"/>
            <a:ext cx="0" cy="42087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0005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74407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8808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32104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176120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32013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415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60816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52184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96200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04021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18423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2824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471247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615263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759279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903295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047311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191327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74067" y="144023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K bits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402416" y="2804857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N</a:t>
            </a:r>
            <a:r>
              <a:rPr lang="sr-Latn-RS" dirty="0" smtClean="0"/>
              <a:t> bits</a:t>
            </a:r>
            <a:endParaRPr lang="en-US" dirty="0"/>
          </a:p>
        </p:txBody>
      </p:sp>
      <p:cxnSp>
        <p:nvCxnSpPr>
          <p:cNvPr id="57" name="Straight Connector 56"/>
          <p:cNvCxnSpPr>
            <a:stCxn id="32" idx="2"/>
          </p:cNvCxnSpPr>
          <p:nvPr/>
        </p:nvCxnSpPr>
        <p:spPr>
          <a:xfrm>
            <a:off x="3683732" y="4160250"/>
            <a:ext cx="0" cy="55930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76674" y="2064048"/>
            <a:ext cx="14062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Turbo Codes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58" idx="1"/>
            <a:endCxn id="15" idx="3"/>
          </p:cNvCxnSpPr>
          <p:nvPr/>
        </p:nvCxnSpPr>
        <p:spPr>
          <a:xfrm flipH="1">
            <a:off x="4943872" y="2387214"/>
            <a:ext cx="439641" cy="964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72542" y="3286725"/>
            <a:ext cx="25676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QPSK</a:t>
            </a:r>
            <a:r>
              <a:rPr lang="en-US" dirty="0" smtClean="0"/>
              <a:t>, 16-</a:t>
            </a:r>
            <a:r>
              <a:rPr lang="en-US" dirty="0" err="1" smtClean="0"/>
              <a:t>QAM</a:t>
            </a:r>
            <a:r>
              <a:rPr lang="en-US" dirty="0" smtClean="0"/>
              <a:t>, 64-</a:t>
            </a:r>
            <a:r>
              <a:rPr lang="en-US" dirty="0" err="1" smtClean="0"/>
              <a:t>QAM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1" idx="1"/>
          </p:cNvCxnSpPr>
          <p:nvPr/>
        </p:nvCxnSpPr>
        <p:spPr>
          <a:xfrm flipH="1">
            <a:off x="4943885" y="3471391"/>
            <a:ext cx="528657" cy="234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360614" y="3921551"/>
            <a:ext cx="12394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PHY</a:t>
            </a:r>
            <a:r>
              <a:rPr lang="en-US" dirty="0" smtClean="0"/>
              <a:t> signals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5980335" y="4298680"/>
            <a:ext cx="0" cy="42087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50081" y="4206061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PHY</a:t>
            </a:r>
            <a:r>
              <a:rPr lang="en-US" dirty="0" smtClean="0"/>
              <a:t> channels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423592" y="4753079"/>
            <a:ext cx="4176464" cy="5055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OFDM</a:t>
            </a:r>
            <a:r>
              <a:rPr lang="en-US" sz="1600" dirty="0" smtClean="0">
                <a:solidFill>
                  <a:schemeClr val="tx1"/>
                </a:solidFill>
              </a:rPr>
              <a:t> MODULATION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>
            <a:stCxn id="72" idx="2"/>
          </p:cNvCxnSpPr>
          <p:nvPr/>
        </p:nvCxnSpPr>
        <p:spPr>
          <a:xfrm flipH="1">
            <a:off x="4509021" y="5258582"/>
            <a:ext cx="2803" cy="25865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6" idx="3"/>
          </p:cNvCxnSpPr>
          <p:nvPr/>
        </p:nvCxnSpPr>
        <p:spPr>
          <a:xfrm>
            <a:off x="5879976" y="6088042"/>
            <a:ext cx="120711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95716" y="5364818"/>
            <a:ext cx="1324620" cy="1266366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7087088" y="5292102"/>
            <a:ext cx="2944362" cy="1353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618094" y="52955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313" y="3882165"/>
            <a:ext cx="2767781" cy="13464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2397" y="5508627"/>
            <a:ext cx="3011941" cy="1212198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1996900" y="3168038"/>
            <a:ext cx="8275562" cy="5298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2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1384" y="126443"/>
            <a:ext cx="10873208" cy="78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 err="1" smtClean="0">
                <a:latin typeface="+mn-lt"/>
              </a:rPr>
              <a:t>4G</a:t>
            </a:r>
            <a:r>
              <a:rPr lang="en-US" sz="4400" b="1" dirty="0" smtClean="0">
                <a:latin typeface="+mn-lt"/>
              </a:rPr>
              <a:t> LTE</a:t>
            </a:r>
            <a:r>
              <a:rPr lang="sr-Latn-RS" sz="4400" b="1" dirty="0" smtClean="0">
                <a:latin typeface="+mn-lt"/>
              </a:rPr>
              <a:t> Radio Interface</a:t>
            </a:r>
            <a:endParaRPr lang="en-US" sz="4400" b="1" dirty="0">
              <a:latin typeface="+mn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4724" y="980728"/>
            <a:ext cx="11634787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3200" dirty="0" smtClean="0"/>
              <a:t>4G LTE radio interface is designed to deliver IP packets from the base station (eNB) to the mobile device (UE) in the downlink, or vice versa in the uplink</a:t>
            </a:r>
          </a:p>
          <a:p>
            <a:pPr marL="0" indent="0">
              <a:buNone/>
            </a:pPr>
            <a:endParaRPr lang="sr-Latn-RS" sz="3200" dirty="0"/>
          </a:p>
          <a:p>
            <a:pPr marL="0" indent="0">
              <a:buNone/>
            </a:pPr>
            <a:r>
              <a:rPr lang="sr-Latn-RS" sz="3200" dirty="0" smtClean="0"/>
              <a:t>After processing IP packets on layer 2 via PDCP, RLC and MAC sublayers (see part 3 and 4 lectures), MAC frames are delivered to physical layer (PHY) for physical signal transmission</a:t>
            </a:r>
            <a:r>
              <a:rPr lang="en-US" sz="3200" dirty="0" smtClean="0"/>
              <a:t> </a:t>
            </a:r>
            <a:endParaRPr lang="sr-Latn-RS" sz="3200" dirty="0" smtClean="0"/>
          </a:p>
          <a:p>
            <a:pPr marL="0" indent="0">
              <a:buNone/>
            </a:pPr>
            <a:endParaRPr lang="sr-Latn-RS" sz="3200" dirty="0"/>
          </a:p>
          <a:p>
            <a:pPr marL="0" indent="0">
              <a:buNone/>
            </a:pPr>
            <a:r>
              <a:rPr lang="sr-Latn-RS" sz="3200" dirty="0" smtClean="0"/>
              <a:t>LTE PHY is the key part and it is worth introducing its basics</a:t>
            </a:r>
            <a:r>
              <a:rPr lang="en-US" sz="3200" dirty="0" smtClean="0"/>
              <a:t>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9385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Basics on Error Correction Codes</a:t>
            </a:r>
          </a:p>
          <a:p>
            <a:r>
              <a:rPr lang="en-US" sz="3600" dirty="0"/>
              <a:t>Error Correction Coding in </a:t>
            </a:r>
            <a:r>
              <a:rPr lang="en-US" sz="3600" dirty="0" err="1"/>
              <a:t>4G</a:t>
            </a:r>
            <a:r>
              <a:rPr lang="en-US" sz="3600" dirty="0"/>
              <a:t> LTE</a:t>
            </a:r>
            <a:endParaRPr lang="sr-Latn-RS" sz="3600" dirty="0"/>
          </a:p>
          <a:p>
            <a:r>
              <a:rPr lang="en-US" sz="3600" b="1" dirty="0"/>
              <a:t>Modulation Schemes in </a:t>
            </a:r>
            <a:r>
              <a:rPr lang="en-US" sz="3600" b="1" dirty="0" err="1"/>
              <a:t>4G</a:t>
            </a:r>
            <a:r>
              <a:rPr lang="en-US" sz="3600" b="1" dirty="0"/>
              <a:t> LTE</a:t>
            </a:r>
          </a:p>
        </p:txBody>
      </p:sp>
    </p:spTree>
    <p:extLst>
      <p:ext uri="{BB962C8B-B14F-4D97-AF65-F5344CB8AC3E}">
        <p14:creationId xmlns:p14="http://schemas.microsoft.com/office/powerpoint/2010/main" val="15432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Modulation Schemes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1052736"/>
            <a:ext cx="11635161" cy="4608511"/>
          </a:xfrm>
        </p:spPr>
        <p:txBody>
          <a:bodyPr/>
          <a:lstStyle/>
          <a:p>
            <a:r>
              <a:rPr lang="en-US" dirty="0" smtClean="0"/>
              <a:t>Modulation schemes used in LTE include:</a:t>
            </a:r>
          </a:p>
          <a:p>
            <a:pPr lvl="1"/>
            <a:r>
              <a:rPr lang="en-US" dirty="0" err="1" smtClean="0"/>
              <a:t>QPSK</a:t>
            </a:r>
            <a:r>
              <a:rPr lang="en-US" dirty="0" smtClean="0"/>
              <a:t> (Quadrature Phase Shift Keying)</a:t>
            </a:r>
          </a:p>
          <a:p>
            <a:pPr lvl="1"/>
            <a:r>
              <a:rPr lang="en-US" dirty="0" smtClean="0"/>
              <a:t>16-</a:t>
            </a:r>
            <a:r>
              <a:rPr lang="en-US" dirty="0" err="1" smtClean="0"/>
              <a:t>QAM</a:t>
            </a:r>
            <a:r>
              <a:rPr lang="en-US" dirty="0" smtClean="0"/>
              <a:t> (Quadrature Amplitude Modulation)</a:t>
            </a:r>
          </a:p>
          <a:p>
            <a:pPr lvl="1"/>
            <a:r>
              <a:rPr lang="en-US" dirty="0" smtClean="0"/>
              <a:t>64-</a:t>
            </a:r>
            <a:r>
              <a:rPr lang="en-US" dirty="0" err="1" smtClean="0"/>
              <a:t>QAM</a:t>
            </a:r>
            <a:r>
              <a:rPr lang="en-US" dirty="0" smtClean="0"/>
              <a:t> </a:t>
            </a:r>
            <a:r>
              <a:rPr lang="en-US" dirty="0"/>
              <a:t>(Quadrature Amplitude Modulation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3009821"/>
            <a:ext cx="6912768" cy="272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QPSK</a:t>
            </a:r>
            <a:r>
              <a:rPr lang="en-US" b="1" dirty="0" smtClean="0">
                <a:latin typeface="+mn-lt"/>
              </a:rPr>
              <a:t> Modulation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1052736"/>
            <a:ext cx="11635161" cy="4608511"/>
          </a:xfrm>
        </p:spPr>
        <p:txBody>
          <a:bodyPr/>
          <a:lstStyle/>
          <a:p>
            <a:r>
              <a:rPr lang="en-US" dirty="0" err="1" smtClean="0"/>
              <a:t>QPSK</a:t>
            </a:r>
            <a:r>
              <a:rPr lang="en-US" dirty="0" smtClean="0"/>
              <a:t> maps two input bits to one of four modulation symbols</a:t>
            </a:r>
          </a:p>
          <a:p>
            <a:r>
              <a:rPr lang="en-US" dirty="0" smtClean="0"/>
              <a:t>Mapping scheme is presented in the table below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348880"/>
            <a:ext cx="7726565" cy="33035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9336" y="6023029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table is taken from </a:t>
            </a:r>
            <a:r>
              <a:rPr lang="en-US" dirty="0" err="1"/>
              <a:t>Zarrinkoub</a:t>
            </a:r>
            <a:r>
              <a:rPr lang="en-US" dirty="0"/>
              <a:t>, H., </a:t>
            </a:r>
            <a:r>
              <a:rPr lang="en-US" dirty="0" smtClean="0"/>
              <a:t>“</a:t>
            </a:r>
            <a:r>
              <a:rPr lang="en-US" i="1" dirty="0" smtClean="0"/>
              <a:t>Understanding </a:t>
            </a:r>
            <a:r>
              <a:rPr lang="en-US" i="1" dirty="0"/>
              <a:t>LTE with </a:t>
            </a:r>
            <a:r>
              <a:rPr lang="en-US" i="1" dirty="0" err="1"/>
              <a:t>MATLAB</a:t>
            </a:r>
            <a:r>
              <a:rPr lang="en-US" i="1" dirty="0"/>
              <a:t>: from mathematical modeling to simulation and </a:t>
            </a:r>
            <a:r>
              <a:rPr lang="en-US" i="1" dirty="0" smtClean="0"/>
              <a:t>prototyping</a:t>
            </a:r>
            <a:r>
              <a:rPr lang="en-US" dirty="0" smtClean="0"/>
              <a:t>,” </a:t>
            </a:r>
            <a:r>
              <a:rPr lang="en-US" dirty="0"/>
              <a:t>John Wiley &amp; </a:t>
            </a:r>
            <a:r>
              <a:rPr lang="en-US" dirty="0" smtClean="0"/>
              <a:t>Sons (Table 4.1, page 73)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16-</a:t>
            </a:r>
            <a:r>
              <a:rPr lang="en-US" b="1" dirty="0" err="1" smtClean="0">
                <a:latin typeface="+mn-lt"/>
              </a:rPr>
              <a:t>QAM</a:t>
            </a:r>
            <a:r>
              <a:rPr lang="en-US" b="1" dirty="0" smtClean="0">
                <a:latin typeface="+mn-lt"/>
              </a:rPr>
              <a:t> Modulation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1052736"/>
            <a:ext cx="5904655" cy="4608511"/>
          </a:xfrm>
        </p:spPr>
        <p:txBody>
          <a:bodyPr/>
          <a:lstStyle/>
          <a:p>
            <a:r>
              <a:rPr lang="en-US" dirty="0" smtClean="0"/>
              <a:t>16-</a:t>
            </a:r>
            <a:r>
              <a:rPr lang="en-US" dirty="0" err="1" smtClean="0"/>
              <a:t>QAM</a:t>
            </a:r>
            <a:r>
              <a:rPr lang="en-US" dirty="0" smtClean="0"/>
              <a:t> maps four input bits to one of 16 modulation symbols</a:t>
            </a:r>
          </a:p>
          <a:p>
            <a:r>
              <a:rPr lang="en-US" dirty="0" smtClean="0"/>
              <a:t>Mapping scheme is presented in the table to the right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927991"/>
            <a:ext cx="4718292" cy="4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9336" y="6023029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table is taken from </a:t>
            </a:r>
            <a:r>
              <a:rPr lang="en-US" dirty="0" err="1"/>
              <a:t>Zarrinkoub</a:t>
            </a:r>
            <a:r>
              <a:rPr lang="en-US" dirty="0"/>
              <a:t>, H., </a:t>
            </a:r>
            <a:r>
              <a:rPr lang="en-US" dirty="0" smtClean="0"/>
              <a:t>“</a:t>
            </a:r>
            <a:r>
              <a:rPr lang="en-US" i="1" dirty="0" smtClean="0"/>
              <a:t>Understanding </a:t>
            </a:r>
            <a:r>
              <a:rPr lang="en-US" i="1" dirty="0"/>
              <a:t>LTE with </a:t>
            </a:r>
            <a:r>
              <a:rPr lang="en-US" i="1" dirty="0" err="1"/>
              <a:t>MATLAB</a:t>
            </a:r>
            <a:r>
              <a:rPr lang="en-US" i="1" dirty="0"/>
              <a:t>: from mathematical modeling to simulation and </a:t>
            </a:r>
            <a:r>
              <a:rPr lang="en-US" i="1" dirty="0" smtClean="0"/>
              <a:t>prototyping</a:t>
            </a:r>
            <a:r>
              <a:rPr lang="en-US" dirty="0" smtClean="0"/>
              <a:t>,” </a:t>
            </a:r>
            <a:r>
              <a:rPr lang="en-US" dirty="0"/>
              <a:t>John Wiley &amp; </a:t>
            </a:r>
            <a:r>
              <a:rPr lang="en-US" dirty="0" smtClean="0"/>
              <a:t>Sons (Table 4.2, page 73)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3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64-</a:t>
            </a:r>
            <a:r>
              <a:rPr lang="en-US" b="1" dirty="0" err="1" smtClean="0">
                <a:latin typeface="+mn-lt"/>
              </a:rPr>
              <a:t>QAM</a:t>
            </a:r>
            <a:r>
              <a:rPr lang="en-US" b="1" dirty="0" smtClean="0">
                <a:latin typeface="+mn-lt"/>
              </a:rPr>
              <a:t> Modulation in </a:t>
            </a:r>
            <a:r>
              <a:rPr lang="en-US" b="1" dirty="0" err="1" smtClean="0">
                <a:latin typeface="+mn-lt"/>
              </a:rPr>
              <a:t>4G</a:t>
            </a:r>
            <a:r>
              <a:rPr lang="en-US" b="1" dirty="0" smtClean="0">
                <a:latin typeface="+mn-lt"/>
              </a:rPr>
              <a:t> LTE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1052736"/>
            <a:ext cx="11449271" cy="4896544"/>
          </a:xfrm>
        </p:spPr>
        <p:txBody>
          <a:bodyPr/>
          <a:lstStyle/>
          <a:p>
            <a:r>
              <a:rPr lang="en-US" dirty="0" smtClean="0"/>
              <a:t>64-</a:t>
            </a:r>
            <a:r>
              <a:rPr lang="en-US" dirty="0" err="1" smtClean="0"/>
              <a:t>QAM</a:t>
            </a:r>
            <a:r>
              <a:rPr lang="en-US" dirty="0" smtClean="0"/>
              <a:t> maps six input bits to </a:t>
            </a:r>
            <a:br>
              <a:rPr lang="en-US" dirty="0" smtClean="0"/>
            </a:br>
            <a:r>
              <a:rPr lang="en-US" dirty="0" smtClean="0"/>
              <a:t>one of 64 modulation symbols</a:t>
            </a:r>
          </a:p>
          <a:p>
            <a:endParaRPr lang="en-US" sz="2000" dirty="0"/>
          </a:p>
          <a:p>
            <a:r>
              <a:rPr lang="en-US" dirty="0" smtClean="0"/>
              <a:t>Multiple available modulation</a:t>
            </a:r>
            <a:br>
              <a:rPr lang="en-US" dirty="0" smtClean="0"/>
            </a:br>
            <a:r>
              <a:rPr lang="en-US" dirty="0" smtClean="0"/>
              <a:t>schemes are instrumental for</a:t>
            </a:r>
            <a:br>
              <a:rPr lang="en-US" dirty="0" smtClean="0"/>
            </a:br>
            <a:r>
              <a:rPr lang="en-US" sz="3000" b="1" dirty="0" smtClean="0"/>
              <a:t>Adaptive Coding and Modulation</a:t>
            </a:r>
          </a:p>
          <a:p>
            <a:endParaRPr lang="en-US" sz="2000" b="1" dirty="0"/>
          </a:p>
          <a:p>
            <a:r>
              <a:rPr lang="en-US" sz="3000" dirty="0" smtClean="0"/>
              <a:t>Based on received Signal-to-Noise</a:t>
            </a:r>
            <a:br>
              <a:rPr lang="en-US" sz="3000" dirty="0" smtClean="0"/>
            </a:br>
            <a:r>
              <a:rPr lang="en-US" sz="3000" dirty="0" smtClean="0"/>
              <a:t>Ratio (SNR)</a:t>
            </a:r>
            <a:r>
              <a:rPr lang="en-US" sz="3000" dirty="0"/>
              <a:t> </a:t>
            </a:r>
            <a:r>
              <a:rPr lang="en-US" sz="3000" dirty="0" smtClean="0"/>
              <a:t>the device switches</a:t>
            </a:r>
            <a:br>
              <a:rPr lang="en-US" sz="3000" dirty="0" smtClean="0"/>
            </a:br>
            <a:r>
              <a:rPr lang="en-US" sz="3000" dirty="0" smtClean="0"/>
              <a:t>between modulation schemes</a:t>
            </a:r>
            <a:endParaRPr lang="en-US" sz="30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951" y="917328"/>
            <a:ext cx="6054129" cy="488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Takeaway Message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reviewed basics of Forward Error Correction coding and its connection to Channel Capacity in Information Theory</a:t>
            </a:r>
          </a:p>
          <a:p>
            <a:r>
              <a:rPr lang="en-US" sz="3600" dirty="0" smtClean="0"/>
              <a:t>We explained how Turbo Codes are applied in LTE physical layer, along with CRC detection, code block segmentation and scrambling</a:t>
            </a:r>
            <a:endParaRPr lang="sr-Latn-RS" sz="3600" dirty="0" smtClean="0"/>
          </a:p>
          <a:p>
            <a:r>
              <a:rPr lang="en-US" sz="3600" dirty="0"/>
              <a:t>We presented basic Modulation schemes used in </a:t>
            </a:r>
            <a:r>
              <a:rPr lang="en-US" sz="3600" dirty="0" err="1"/>
              <a:t>4G</a:t>
            </a:r>
            <a:r>
              <a:rPr lang="en-US" sz="3600" dirty="0"/>
              <a:t> LTE and presented their constellation diagrams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243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1412776"/>
            <a:ext cx="10009112" cy="244827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latin typeface="+mn-lt"/>
              </a:rPr>
              <a:t>Introduction to </a:t>
            </a:r>
            <a:r>
              <a:rPr lang="en-US" sz="4900" b="1" dirty="0" smtClean="0">
                <a:latin typeface="+mn-lt"/>
              </a:rPr>
              <a:t>Modern Cellular Networks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sr-Latn-RS" sz="3600" dirty="0" smtClean="0"/>
              <a:t>5</a:t>
            </a:r>
            <a:r>
              <a:rPr lang="en-US" sz="3600" dirty="0" smtClean="0"/>
              <a:t>: </a:t>
            </a:r>
            <a:r>
              <a:rPr lang="en-US" sz="3600" dirty="0" err="1" smtClean="0"/>
              <a:t>4G</a:t>
            </a:r>
            <a:r>
              <a:rPr lang="en-US" sz="3600" dirty="0" smtClean="0"/>
              <a:t> LTE</a:t>
            </a:r>
            <a:r>
              <a:rPr lang="sr-Latn-RS" sz="3600" dirty="0" smtClean="0"/>
              <a:t> Radio Interface – Part 1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67608" y="3861048"/>
            <a:ext cx="68580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Dejan</a:t>
            </a:r>
            <a:r>
              <a:rPr lang="en-US" sz="2400" b="1" dirty="0"/>
              <a:t> </a:t>
            </a:r>
            <a:r>
              <a:rPr lang="en-US" sz="2400" b="1" dirty="0" err="1"/>
              <a:t>Vukobratovic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Professor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81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1384" y="126443"/>
            <a:ext cx="10873208" cy="78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4G</a:t>
            </a:r>
            <a:r>
              <a:rPr lang="en-US" sz="4400" b="1" dirty="0" smtClean="0">
                <a:latin typeface="+mn-lt"/>
              </a:rPr>
              <a:t> LTE</a:t>
            </a:r>
            <a:r>
              <a:rPr lang="sr-Latn-R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PHY</a:t>
            </a:r>
            <a:r>
              <a:rPr lang="en-US" sz="4400" b="1" dirty="0" smtClean="0">
                <a:latin typeface="+mn-lt"/>
              </a:rPr>
              <a:t> Signal Processing</a:t>
            </a:r>
            <a:endParaRPr lang="en-US" sz="44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980728"/>
            <a:ext cx="7166053" cy="54593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52941" y="4293096"/>
            <a:ext cx="5184576" cy="21469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51384" y="126443"/>
            <a:ext cx="10873208" cy="78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4G</a:t>
            </a:r>
            <a:r>
              <a:rPr lang="en-US" sz="4400" b="1" dirty="0" smtClean="0">
                <a:latin typeface="+mn-lt"/>
              </a:rPr>
              <a:t> LTE</a:t>
            </a:r>
            <a:r>
              <a:rPr lang="sr-Latn-R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PHY</a:t>
            </a:r>
            <a:r>
              <a:rPr lang="en-US" sz="4400" b="1" dirty="0" smtClean="0">
                <a:latin typeface="+mn-lt"/>
              </a:rPr>
              <a:t> Signal Processing</a:t>
            </a:r>
            <a:endParaRPr lang="en-US" sz="44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368" y="1844824"/>
            <a:ext cx="822960" cy="14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68" y="1987699"/>
            <a:ext cx="822960" cy="14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PHY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91544" y="1987699"/>
            <a:ext cx="8280920" cy="4753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91544" y="980728"/>
            <a:ext cx="0" cy="1006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272464" y="980728"/>
            <a:ext cx="0" cy="1006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30328" y="1982937"/>
            <a:ext cx="761215" cy="476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91543" y="2989908"/>
            <a:ext cx="4464497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91544" y="4581128"/>
            <a:ext cx="4464497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23592" y="2195608"/>
            <a:ext cx="2520280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CRC, </a:t>
            </a:r>
            <a:r>
              <a:rPr lang="en-US" sz="1600" dirty="0" err="1" smtClean="0">
                <a:solidFill>
                  <a:schemeClr val="tx1"/>
                </a:solidFill>
              </a:rPr>
              <a:t>FEC</a:t>
            </a:r>
            <a:r>
              <a:rPr lang="en-US" sz="1600" dirty="0" smtClean="0">
                <a:solidFill>
                  <a:schemeClr val="tx1"/>
                </a:solidFill>
              </a:rPr>
              <a:t> CODING, RATE MATCHING, SCRAMBLING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83732" y="1844824"/>
            <a:ext cx="0" cy="3507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2780829" y="1509327"/>
            <a:ext cx="1872208" cy="216024"/>
            <a:chOff x="6384032" y="3429000"/>
            <a:chExt cx="1872208" cy="216024"/>
          </a:xfrm>
        </p:grpSpPr>
        <p:sp>
          <p:nvSpPr>
            <p:cNvPr id="18" name="Rectangle 17"/>
            <p:cNvSpPr/>
            <p:nvPr/>
          </p:nvSpPr>
          <p:spPr>
            <a:xfrm>
              <a:off x="638403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2804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67206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16080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60096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0411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4812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9214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36160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80176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82419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96820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11222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423592" y="3192551"/>
            <a:ext cx="2520280" cy="96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MODULATION,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RESOURCE GRID MAPPING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endCxn id="32" idx="0"/>
          </p:cNvCxnSpPr>
          <p:nvPr/>
        </p:nvCxnSpPr>
        <p:spPr>
          <a:xfrm>
            <a:off x="3683732" y="2771672"/>
            <a:ext cx="0" cy="42087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0005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74407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8808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32104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176120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32013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415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60816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52184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96200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04021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18423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2824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471247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615263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759279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903295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047311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191327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74067" y="144023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K bits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402416" y="2804857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N</a:t>
            </a:r>
            <a:r>
              <a:rPr lang="sr-Latn-RS" dirty="0" smtClean="0"/>
              <a:t> bits</a:t>
            </a:r>
            <a:endParaRPr lang="en-US" dirty="0"/>
          </a:p>
        </p:txBody>
      </p:sp>
      <p:cxnSp>
        <p:nvCxnSpPr>
          <p:cNvPr id="57" name="Straight Connector 56"/>
          <p:cNvCxnSpPr>
            <a:stCxn id="32" idx="2"/>
          </p:cNvCxnSpPr>
          <p:nvPr/>
        </p:nvCxnSpPr>
        <p:spPr>
          <a:xfrm>
            <a:off x="3683732" y="4160250"/>
            <a:ext cx="0" cy="55930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76674" y="2064048"/>
            <a:ext cx="14062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Turbo Codes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58" idx="1"/>
            <a:endCxn id="15" idx="3"/>
          </p:cNvCxnSpPr>
          <p:nvPr/>
        </p:nvCxnSpPr>
        <p:spPr>
          <a:xfrm flipH="1">
            <a:off x="4943872" y="2387214"/>
            <a:ext cx="439641" cy="964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72542" y="3286725"/>
            <a:ext cx="25676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QPSK</a:t>
            </a:r>
            <a:r>
              <a:rPr lang="en-US" dirty="0" smtClean="0"/>
              <a:t>, 16-</a:t>
            </a:r>
            <a:r>
              <a:rPr lang="en-US" dirty="0" err="1" smtClean="0"/>
              <a:t>QAM</a:t>
            </a:r>
            <a:r>
              <a:rPr lang="en-US" dirty="0" smtClean="0"/>
              <a:t>, 64-</a:t>
            </a:r>
            <a:r>
              <a:rPr lang="en-US" dirty="0" err="1" smtClean="0"/>
              <a:t>QAM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1" idx="1"/>
          </p:cNvCxnSpPr>
          <p:nvPr/>
        </p:nvCxnSpPr>
        <p:spPr>
          <a:xfrm flipH="1">
            <a:off x="4943885" y="3471391"/>
            <a:ext cx="528657" cy="234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360614" y="3921551"/>
            <a:ext cx="12394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PHY</a:t>
            </a:r>
            <a:r>
              <a:rPr lang="en-US" dirty="0" smtClean="0"/>
              <a:t> signals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5980335" y="4298680"/>
            <a:ext cx="0" cy="42087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50081" y="4206061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PHY</a:t>
            </a:r>
            <a:r>
              <a:rPr lang="en-US" dirty="0" smtClean="0"/>
              <a:t> channels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423592" y="4753079"/>
            <a:ext cx="4176464" cy="5055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OFDM</a:t>
            </a:r>
            <a:r>
              <a:rPr lang="en-US" sz="1600" dirty="0" smtClean="0">
                <a:solidFill>
                  <a:schemeClr val="tx1"/>
                </a:solidFill>
              </a:rPr>
              <a:t> MODULATION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>
            <a:stCxn id="72" idx="2"/>
          </p:cNvCxnSpPr>
          <p:nvPr/>
        </p:nvCxnSpPr>
        <p:spPr>
          <a:xfrm flipH="1">
            <a:off x="4509021" y="5258582"/>
            <a:ext cx="2803" cy="25865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6" idx="3"/>
          </p:cNvCxnSpPr>
          <p:nvPr/>
        </p:nvCxnSpPr>
        <p:spPr>
          <a:xfrm>
            <a:off x="5879976" y="6088042"/>
            <a:ext cx="120711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95716" y="5364818"/>
            <a:ext cx="1324620" cy="1266366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7087088" y="5292102"/>
            <a:ext cx="2944362" cy="1353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618094" y="52955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313" y="3882165"/>
            <a:ext cx="2767781" cy="13464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2397" y="5508627"/>
            <a:ext cx="3011941" cy="121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8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51384" y="126443"/>
            <a:ext cx="10873208" cy="78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4G</a:t>
            </a:r>
            <a:r>
              <a:rPr lang="en-US" sz="4400" b="1" dirty="0" smtClean="0">
                <a:latin typeface="+mn-lt"/>
              </a:rPr>
              <a:t> LTE</a:t>
            </a:r>
            <a:r>
              <a:rPr lang="sr-Latn-RS" sz="4400" b="1" dirty="0" smtClean="0">
                <a:latin typeface="+mn-lt"/>
              </a:rPr>
              <a:t> </a:t>
            </a:r>
            <a:r>
              <a:rPr lang="en-US" sz="4400" b="1" dirty="0" err="1" smtClean="0">
                <a:latin typeface="+mn-lt"/>
              </a:rPr>
              <a:t>PHY</a:t>
            </a:r>
            <a:r>
              <a:rPr lang="en-US" sz="4400" b="1" dirty="0" smtClean="0">
                <a:latin typeface="+mn-lt"/>
              </a:rPr>
              <a:t> Signal Processing</a:t>
            </a:r>
            <a:endParaRPr lang="en-US" sz="44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368" y="1844824"/>
            <a:ext cx="822960" cy="14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68" y="1987699"/>
            <a:ext cx="822960" cy="14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PHY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91544" y="1987699"/>
            <a:ext cx="8280920" cy="4753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91544" y="980728"/>
            <a:ext cx="0" cy="1006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272464" y="980728"/>
            <a:ext cx="0" cy="1006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30328" y="1982937"/>
            <a:ext cx="761215" cy="476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91543" y="2989908"/>
            <a:ext cx="4464497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91544" y="4581128"/>
            <a:ext cx="4464497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23592" y="2195608"/>
            <a:ext cx="2520280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CRC, </a:t>
            </a:r>
            <a:r>
              <a:rPr lang="en-US" sz="1600" dirty="0" err="1" smtClean="0">
                <a:solidFill>
                  <a:schemeClr val="tx1"/>
                </a:solidFill>
              </a:rPr>
              <a:t>FEC</a:t>
            </a:r>
            <a:r>
              <a:rPr lang="en-US" sz="1600" dirty="0" smtClean="0">
                <a:solidFill>
                  <a:schemeClr val="tx1"/>
                </a:solidFill>
              </a:rPr>
              <a:t> CODING, RATE MATCHING, SCRAMBLING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83732" y="1844824"/>
            <a:ext cx="0" cy="3507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2780829" y="1509327"/>
            <a:ext cx="1872208" cy="216024"/>
            <a:chOff x="6384032" y="3429000"/>
            <a:chExt cx="1872208" cy="216024"/>
          </a:xfrm>
        </p:grpSpPr>
        <p:sp>
          <p:nvSpPr>
            <p:cNvPr id="18" name="Rectangle 17"/>
            <p:cNvSpPr/>
            <p:nvPr/>
          </p:nvSpPr>
          <p:spPr>
            <a:xfrm>
              <a:off x="638403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2804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67206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16080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60096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0411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4812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9214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36160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80176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824192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968208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112224" y="3429000"/>
              <a:ext cx="144016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423592" y="3192551"/>
            <a:ext cx="2520280" cy="96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MODULATION,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RESOURCE GRID MAPPING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endCxn id="32" idx="0"/>
          </p:cNvCxnSpPr>
          <p:nvPr/>
        </p:nvCxnSpPr>
        <p:spPr>
          <a:xfrm>
            <a:off x="3683732" y="2771672"/>
            <a:ext cx="0" cy="42087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0005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74407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8808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32104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176120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32013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415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60816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52184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96200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040216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184232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28248" y="2881896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471247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615263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759279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903295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047311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191327" y="2881511"/>
            <a:ext cx="144016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74067" y="144023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K bits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402416" y="2804857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N</a:t>
            </a:r>
            <a:r>
              <a:rPr lang="sr-Latn-RS" dirty="0" smtClean="0"/>
              <a:t> bits</a:t>
            </a:r>
            <a:endParaRPr lang="en-US" dirty="0"/>
          </a:p>
        </p:txBody>
      </p:sp>
      <p:cxnSp>
        <p:nvCxnSpPr>
          <p:cNvPr id="57" name="Straight Connector 56"/>
          <p:cNvCxnSpPr>
            <a:stCxn id="32" idx="2"/>
          </p:cNvCxnSpPr>
          <p:nvPr/>
        </p:nvCxnSpPr>
        <p:spPr>
          <a:xfrm>
            <a:off x="3683732" y="4160250"/>
            <a:ext cx="0" cy="55930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76674" y="2064048"/>
            <a:ext cx="14062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Turbo Codes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58" idx="1"/>
            <a:endCxn id="15" idx="3"/>
          </p:cNvCxnSpPr>
          <p:nvPr/>
        </p:nvCxnSpPr>
        <p:spPr>
          <a:xfrm flipH="1">
            <a:off x="4943872" y="2387214"/>
            <a:ext cx="439641" cy="964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72542" y="3286725"/>
            <a:ext cx="25676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QPSK</a:t>
            </a:r>
            <a:r>
              <a:rPr lang="en-US" dirty="0" smtClean="0"/>
              <a:t>, 16-</a:t>
            </a:r>
            <a:r>
              <a:rPr lang="en-US" dirty="0" err="1" smtClean="0"/>
              <a:t>QAM</a:t>
            </a:r>
            <a:r>
              <a:rPr lang="en-US" dirty="0" smtClean="0"/>
              <a:t>, 64-</a:t>
            </a:r>
            <a:r>
              <a:rPr lang="en-US" dirty="0" err="1" smtClean="0"/>
              <a:t>QAM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1" idx="1"/>
          </p:cNvCxnSpPr>
          <p:nvPr/>
        </p:nvCxnSpPr>
        <p:spPr>
          <a:xfrm flipH="1">
            <a:off x="4943885" y="3471391"/>
            <a:ext cx="528657" cy="234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360614" y="3921551"/>
            <a:ext cx="12394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PHY</a:t>
            </a:r>
            <a:r>
              <a:rPr lang="en-US" dirty="0" smtClean="0"/>
              <a:t> signals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5980335" y="4298680"/>
            <a:ext cx="0" cy="42087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50081" y="4206061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PHY</a:t>
            </a:r>
            <a:r>
              <a:rPr lang="en-US" dirty="0" smtClean="0"/>
              <a:t> channels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423592" y="4753079"/>
            <a:ext cx="4176464" cy="5055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OFDM</a:t>
            </a:r>
            <a:r>
              <a:rPr lang="en-US" sz="1600" dirty="0" smtClean="0">
                <a:solidFill>
                  <a:schemeClr val="tx1"/>
                </a:solidFill>
              </a:rPr>
              <a:t> MODULATION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>
            <a:stCxn id="72" idx="2"/>
          </p:cNvCxnSpPr>
          <p:nvPr/>
        </p:nvCxnSpPr>
        <p:spPr>
          <a:xfrm flipH="1">
            <a:off x="4509021" y="5258582"/>
            <a:ext cx="2803" cy="25865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6" idx="3"/>
          </p:cNvCxnSpPr>
          <p:nvPr/>
        </p:nvCxnSpPr>
        <p:spPr>
          <a:xfrm>
            <a:off x="5879976" y="6088042"/>
            <a:ext cx="120711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95716" y="5364818"/>
            <a:ext cx="1324620" cy="1266366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7087088" y="5292102"/>
            <a:ext cx="2944362" cy="1353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618094" y="52955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313" y="3882165"/>
            <a:ext cx="2767781" cy="13464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2397" y="5508627"/>
            <a:ext cx="3011941" cy="1212198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1996900" y="1992715"/>
            <a:ext cx="8275562" cy="11495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Basics on Error Correction Codes</a:t>
            </a:r>
          </a:p>
          <a:p>
            <a:r>
              <a:rPr lang="en-US" sz="3600" dirty="0" smtClean="0"/>
              <a:t>Error Correction Coding in </a:t>
            </a:r>
            <a:r>
              <a:rPr lang="en-US" sz="3600" dirty="0" err="1" smtClean="0"/>
              <a:t>4G</a:t>
            </a:r>
            <a:r>
              <a:rPr lang="en-US" sz="3600" dirty="0" smtClean="0"/>
              <a:t> LTE</a:t>
            </a:r>
            <a:endParaRPr lang="sr-Latn-RS" sz="3600" dirty="0" smtClean="0"/>
          </a:p>
          <a:p>
            <a:r>
              <a:rPr lang="en-US" sz="3600" dirty="0"/>
              <a:t>Modulation Schemes in </a:t>
            </a:r>
            <a:r>
              <a:rPr lang="en-US" sz="3600" dirty="0" err="1"/>
              <a:t>4G</a:t>
            </a:r>
            <a:r>
              <a:rPr lang="en-US" sz="3600" dirty="0"/>
              <a:t> LTE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92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Error Correction Mechanisms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main approaches to error correction</a:t>
            </a:r>
          </a:p>
          <a:p>
            <a:pPr marL="0" indent="0">
              <a:buNone/>
            </a:pPr>
            <a:r>
              <a:rPr lang="en-US" b="1" dirty="0" smtClean="0"/>
              <a:t>Forward Error Correction (</a:t>
            </a:r>
            <a:r>
              <a:rPr lang="en-US" b="1" dirty="0" err="1" smtClean="0"/>
              <a:t>FEC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FEC</a:t>
            </a:r>
            <a:r>
              <a:rPr lang="en-US" dirty="0" smtClean="0"/>
              <a:t> encoding at the </a:t>
            </a:r>
            <a:r>
              <a:rPr lang="en-US" dirty="0" err="1" smtClean="0"/>
              <a:t>Tx</a:t>
            </a:r>
            <a:r>
              <a:rPr lang="en-US" dirty="0" smtClean="0"/>
              <a:t> side and </a:t>
            </a:r>
            <a:r>
              <a:rPr lang="en-US" dirty="0" err="1" smtClean="0"/>
              <a:t>FEC</a:t>
            </a:r>
            <a:r>
              <a:rPr lang="en-US" dirty="0" smtClean="0"/>
              <a:t> decoding at Rx side to achieve reliable information transmission across noisy channels</a:t>
            </a:r>
          </a:p>
          <a:p>
            <a:pPr lvl="1"/>
            <a:r>
              <a:rPr lang="en-US" dirty="0" smtClean="0"/>
              <a:t>Implemented across message bits at the </a:t>
            </a:r>
            <a:r>
              <a:rPr lang="en-US" dirty="0" err="1" smtClean="0"/>
              <a:t>PHY</a:t>
            </a:r>
            <a:r>
              <a:rPr lang="en-US" dirty="0" smtClean="0"/>
              <a:t> layer (</a:t>
            </a:r>
            <a:r>
              <a:rPr lang="en-US" dirty="0" err="1" smtClean="0"/>
              <a:t>L1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b="1" dirty="0" smtClean="0"/>
              <a:t>Automatic Repeat Request (</a:t>
            </a:r>
            <a:r>
              <a:rPr lang="en-US" b="1" dirty="0" err="1" smtClean="0"/>
              <a:t>ARQ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Use feedback messages (</a:t>
            </a:r>
            <a:r>
              <a:rPr lang="en-US" dirty="0" err="1" smtClean="0"/>
              <a:t>ACK</a:t>
            </a:r>
            <a:r>
              <a:rPr lang="en-US" dirty="0" smtClean="0"/>
              <a:t>/</a:t>
            </a:r>
            <a:r>
              <a:rPr lang="en-US" dirty="0" err="1" smtClean="0"/>
              <a:t>NACK</a:t>
            </a:r>
            <a:r>
              <a:rPr lang="en-US" dirty="0" smtClean="0"/>
              <a:t>) to request packet retransmission</a:t>
            </a:r>
          </a:p>
          <a:p>
            <a:pPr lvl="1"/>
            <a:r>
              <a:rPr lang="en-US" dirty="0" smtClean="0"/>
              <a:t>Implemented at the DLL layer (</a:t>
            </a:r>
            <a:r>
              <a:rPr lang="en-US" dirty="0" err="1" smtClean="0"/>
              <a:t>L2</a:t>
            </a:r>
            <a:r>
              <a:rPr lang="en-US" dirty="0" smtClean="0"/>
              <a:t>) – in </a:t>
            </a:r>
            <a:r>
              <a:rPr lang="en-US" dirty="0" err="1" smtClean="0"/>
              <a:t>4G</a:t>
            </a:r>
            <a:r>
              <a:rPr lang="en-US" dirty="0" smtClean="0"/>
              <a:t> LTE that is </a:t>
            </a:r>
            <a:r>
              <a:rPr lang="en-US" dirty="0" err="1" smtClean="0"/>
              <a:t>RLC</a:t>
            </a:r>
            <a:r>
              <a:rPr lang="en-US" dirty="0" smtClean="0"/>
              <a:t> layer</a:t>
            </a:r>
          </a:p>
          <a:p>
            <a:pPr lvl="1"/>
            <a:r>
              <a:rPr lang="en-US" dirty="0" smtClean="0"/>
              <a:t>Possible combination of </a:t>
            </a:r>
            <a:r>
              <a:rPr lang="en-US" dirty="0" err="1" smtClean="0"/>
              <a:t>FEC</a:t>
            </a:r>
            <a:r>
              <a:rPr lang="en-US" dirty="0" smtClean="0"/>
              <a:t> and </a:t>
            </a:r>
            <a:r>
              <a:rPr lang="en-US" dirty="0" err="1" smtClean="0"/>
              <a:t>ARQ</a:t>
            </a:r>
            <a:r>
              <a:rPr lang="en-US" dirty="0" smtClean="0"/>
              <a:t> is called Hybrid-</a:t>
            </a:r>
            <a:r>
              <a:rPr lang="en-US" dirty="0" err="1" smtClean="0"/>
              <a:t>ARQ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3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Forward Error Correction Solution</a:t>
            </a:r>
            <a:endParaRPr lang="en-US" b="1" dirty="0">
              <a:latin typeface="+mn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4724" y="908720"/>
            <a:ext cx="11634787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/>
              <a:t>Use communication channel as it is!</a:t>
            </a:r>
          </a:p>
          <a:p>
            <a:pPr marL="0" indent="0">
              <a:buNone/>
            </a:pPr>
            <a:r>
              <a:rPr lang="en-US" sz="3200" dirty="0" smtClean="0"/>
              <a:t>Improve system design by including </a:t>
            </a:r>
            <a:r>
              <a:rPr lang="en-US" sz="3200" dirty="0" err="1" smtClean="0"/>
              <a:t>FEC</a:t>
            </a:r>
            <a:r>
              <a:rPr lang="en-US" sz="3200" dirty="0" smtClean="0"/>
              <a:t> encoder at the transmitter and </a:t>
            </a:r>
            <a:r>
              <a:rPr lang="en-US" sz="3200" dirty="0" err="1" smtClean="0"/>
              <a:t>FEC</a:t>
            </a:r>
            <a:r>
              <a:rPr lang="en-US" sz="3200" dirty="0" smtClean="0"/>
              <a:t> decoder at the receiver side</a:t>
            </a:r>
          </a:p>
          <a:p>
            <a:pPr lvl="1"/>
            <a:r>
              <a:rPr lang="en-US" sz="2800" dirty="0" smtClean="0"/>
              <a:t>Digital </a:t>
            </a:r>
            <a:r>
              <a:rPr lang="en-US" sz="2800" dirty="0" err="1" smtClean="0"/>
              <a:t>FEC</a:t>
            </a:r>
            <a:r>
              <a:rPr lang="en-US" sz="2800" dirty="0" smtClean="0"/>
              <a:t> processing results in low-cost chip design and implementation 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2931656"/>
            <a:ext cx="4968552" cy="29692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3352" y="5949280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D. MacKay: “Information Theory, Inference and Learning Algorithms,” Cambridge University Press, 2003 (Figure 1.6, page </a:t>
            </a:r>
            <a:r>
              <a:rPr lang="en-US" dirty="0"/>
              <a:t>5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1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Forward Error Correction Solution</a:t>
            </a:r>
            <a:endParaRPr lang="en-US" b="1" dirty="0">
              <a:latin typeface="+mn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4724" y="1008366"/>
            <a:ext cx="11634787" cy="4940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Basic Idea</a:t>
            </a:r>
            <a:r>
              <a:rPr lang="sr-Latn-RS" dirty="0" smtClean="0"/>
              <a:t>: </a:t>
            </a:r>
            <a:r>
              <a:rPr lang="en-US" dirty="0" smtClean="0"/>
              <a:t>Encode the binary information message by introducing (in a smart way)</a:t>
            </a:r>
            <a:r>
              <a:rPr lang="sr-Latn-RS" dirty="0" smtClean="0"/>
              <a:t> </a:t>
            </a:r>
            <a:r>
              <a:rPr lang="en-US" dirty="0" smtClean="0"/>
              <a:t>additional</a:t>
            </a:r>
            <a:r>
              <a:rPr lang="sr-Latn-RS" dirty="0" smtClean="0"/>
              <a:t> </a:t>
            </a:r>
            <a:r>
              <a:rPr lang="sr-Latn-RS" dirty="0"/>
              <a:t>(</a:t>
            </a:r>
            <a:r>
              <a:rPr lang="sr-Latn-RS" dirty="0" smtClean="0"/>
              <a:t>redundant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smtClean="0"/>
              <a:t>protection</a:t>
            </a:r>
            <a:r>
              <a:rPr lang="sr-Latn-RS" dirty="0" smtClean="0"/>
              <a:t>) bit</a:t>
            </a:r>
            <a:r>
              <a:rPr lang="en-US" dirty="0" smtClean="0"/>
              <a:t>s</a:t>
            </a:r>
            <a:r>
              <a:rPr lang="sr-Latn-RS" dirty="0" smtClean="0"/>
              <a:t> </a:t>
            </a:r>
            <a:r>
              <a:rPr lang="en-US" dirty="0" smtClean="0"/>
              <a:t>that will be used at the receiver to recover from channel-induced errors</a:t>
            </a:r>
            <a:r>
              <a:rPr lang="sr-Latn-RS" dirty="0" smtClean="0"/>
              <a:t> </a:t>
            </a:r>
            <a:endParaRPr lang="sr-Latn-RS" dirty="0"/>
          </a:p>
          <a:p>
            <a:r>
              <a:rPr lang="en-US" dirty="0" smtClean="0"/>
              <a:t>Cost</a:t>
            </a:r>
            <a:r>
              <a:rPr lang="sr-Latn-RS" dirty="0" smtClean="0"/>
              <a:t>: </a:t>
            </a:r>
            <a:endParaRPr lang="sr-Latn-RS" dirty="0"/>
          </a:p>
          <a:p>
            <a:pPr lvl="1"/>
            <a:r>
              <a:rPr lang="en-US" dirty="0" smtClean="0"/>
              <a:t>Message encoding at the transmitter</a:t>
            </a:r>
            <a:endParaRPr lang="sr-Latn-RS" dirty="0"/>
          </a:p>
          <a:p>
            <a:pPr lvl="1"/>
            <a:r>
              <a:rPr lang="en-US" dirty="0" smtClean="0"/>
              <a:t>Message decoding at the receiver</a:t>
            </a:r>
            <a:endParaRPr lang="sr-Latn-RS" dirty="0"/>
          </a:p>
          <a:p>
            <a:pPr lvl="1"/>
            <a:r>
              <a:rPr lang="en-US" dirty="0" smtClean="0"/>
              <a:t>Transmission of redundant bits</a:t>
            </a:r>
            <a:endParaRPr lang="sr-Latn-RS" dirty="0"/>
          </a:p>
          <a:p>
            <a:r>
              <a:rPr lang="en-US" dirty="0" smtClean="0"/>
              <a:t>Benefit</a:t>
            </a:r>
            <a:r>
              <a:rPr lang="sr-Latn-RS" dirty="0" smtClean="0"/>
              <a:t>:</a:t>
            </a:r>
            <a:endParaRPr lang="sr-Latn-RS" dirty="0"/>
          </a:p>
          <a:p>
            <a:pPr lvl="1"/>
            <a:r>
              <a:rPr lang="en-US" dirty="0" smtClean="0"/>
              <a:t>Reduction in bit error rates compared to </a:t>
            </a:r>
            <a:br>
              <a:rPr lang="en-US" dirty="0" smtClean="0"/>
            </a:br>
            <a:r>
              <a:rPr lang="en-US" dirty="0" err="1" smtClean="0"/>
              <a:t>uncoded</a:t>
            </a:r>
            <a:r>
              <a:rPr lang="en-US" dirty="0" smtClean="0"/>
              <a:t> data transmission over a given </a:t>
            </a:r>
            <a:br>
              <a:rPr lang="en-US" dirty="0" smtClean="0"/>
            </a:br>
            <a:r>
              <a:rPr lang="en-US" dirty="0" smtClean="0"/>
              <a:t>channel</a:t>
            </a:r>
            <a:r>
              <a:rPr lang="sr-Latn-RS" dirty="0" smtClean="0"/>
              <a:t> </a:t>
            </a:r>
            <a:endParaRPr lang="sr-Latn-R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2492896"/>
            <a:ext cx="4968552" cy="296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2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39126</TotalTime>
  <Words>1137</Words>
  <Application>Microsoft Office PowerPoint</Application>
  <PresentationFormat>Widescreen</PresentationFormat>
  <Paragraphs>250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Introduction to Modern Cellular Networks  Part 5: 4G LTE Radio Interface – Part 1 </vt:lpstr>
      <vt:lpstr>PowerPoint Presentation</vt:lpstr>
      <vt:lpstr>PowerPoint Presentation</vt:lpstr>
      <vt:lpstr>PowerPoint Presentation</vt:lpstr>
      <vt:lpstr>PowerPoint Presentation</vt:lpstr>
      <vt:lpstr>Outline of the Lecture</vt:lpstr>
      <vt:lpstr>Error Correction Mechanisms</vt:lpstr>
      <vt:lpstr>Forward Error Correction Solution</vt:lpstr>
      <vt:lpstr>Forward Error Correction Solution</vt:lpstr>
      <vt:lpstr>Forward Error Correction Solution</vt:lpstr>
      <vt:lpstr>Code Rate</vt:lpstr>
      <vt:lpstr>Channel Capacity</vt:lpstr>
      <vt:lpstr>Outline of the Lecture</vt:lpstr>
      <vt:lpstr>Error Correction Coding in 4G LTE</vt:lpstr>
      <vt:lpstr>Error Correction Coding in 4G LTE</vt:lpstr>
      <vt:lpstr>Error Correction Coding in 4G LTE</vt:lpstr>
      <vt:lpstr>Error Correction Coding in 4G LTE</vt:lpstr>
      <vt:lpstr>DL-SCH Transport Block Processing</vt:lpstr>
      <vt:lpstr>PowerPoint Presentation</vt:lpstr>
      <vt:lpstr>Outline of the Lecture</vt:lpstr>
      <vt:lpstr>Modulation Schemes in 4G LTE</vt:lpstr>
      <vt:lpstr>QPSK Modulation in 4G LTE</vt:lpstr>
      <vt:lpstr>16-QAM Modulation in 4G LTE</vt:lpstr>
      <vt:lpstr>64-QAM Modulation in 4G LTE</vt:lpstr>
      <vt:lpstr>Takeaway Message</vt:lpstr>
      <vt:lpstr>Introduction to Modern Cellular Networks  Part 5: 4G LTE Radio Interface – Part 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Vladan</dc:creator>
  <cp:lastModifiedBy>Dejan Vukobratovic</cp:lastModifiedBy>
  <cp:revision>179</cp:revision>
  <dcterms:created xsi:type="dcterms:W3CDTF">2013-05-27T16:19:52Z</dcterms:created>
  <dcterms:modified xsi:type="dcterms:W3CDTF">2022-05-29T20:47:10Z</dcterms:modified>
</cp:coreProperties>
</file>