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331" r:id="rId2"/>
    <p:sldId id="385" r:id="rId3"/>
    <p:sldId id="393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355" r:id="rId27"/>
    <p:sldId id="41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BD0"/>
    <a:srgbClr val="33CCCC"/>
    <a:srgbClr val="6699FF"/>
    <a:srgbClr val="99CCFF"/>
    <a:srgbClr val="F9B701"/>
    <a:srgbClr val="9ED06F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660"/>
  </p:normalViewPr>
  <p:slideViewPr>
    <p:cSldViewPr>
      <p:cViewPr varScale="1">
        <p:scale>
          <a:sx n="69" d="100"/>
          <a:sy n="69" d="100"/>
        </p:scale>
        <p:origin x="4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648708"/>
            <a:ext cx="10654208" cy="18612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38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648708"/>
            <a:ext cx="10654208" cy="18612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40225" r="22002" b="16452"/>
          <a:stretch/>
        </p:blipFill>
        <p:spPr>
          <a:xfrm>
            <a:off x="1" y="9027"/>
            <a:ext cx="12192000" cy="971701"/>
          </a:xfrm>
          <a:prstGeom prst="rect">
            <a:avLst/>
          </a:prstGeom>
          <a:ln>
            <a:solidFill>
              <a:srgbClr val="6DCBD0"/>
            </a:solidFill>
          </a:ln>
        </p:spPr>
      </p:pic>
    </p:spTree>
    <p:extLst>
      <p:ext uri="{BB962C8B-B14F-4D97-AF65-F5344CB8AC3E}">
        <p14:creationId xmlns:p14="http://schemas.microsoft.com/office/powerpoint/2010/main" val="346109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40225" r="22002" b="16452"/>
          <a:stretch/>
        </p:blipFill>
        <p:spPr>
          <a:xfrm>
            <a:off x="1" y="9027"/>
            <a:ext cx="12192000" cy="971701"/>
          </a:xfrm>
          <a:prstGeom prst="rect">
            <a:avLst/>
          </a:prstGeom>
          <a:ln>
            <a:solidFill>
              <a:srgbClr val="6DCBD0"/>
            </a:solidFill>
          </a:ln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1B62-7B74-4070-BEEF-B7AFFA498A27}" type="slidenum">
              <a:rPr lang="en-US" sz="1200" u="sng" smtClean="0"/>
              <a:pPr/>
              <a:t>‹#›</a:t>
            </a:fld>
            <a:endParaRPr lang="en-US" sz="1200" u="sng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5361" y="1268761"/>
            <a:ext cx="11635161" cy="46085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1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1B62-7B74-4070-BEEF-B7AFFA498A27}" type="slidenum">
              <a:rPr lang="en-US" sz="1200" smtClean="0"/>
              <a:pPr/>
              <a:t>‹#›</a:t>
            </a:fld>
            <a:endParaRPr lang="en-US" sz="120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35361" y="1268761"/>
            <a:ext cx="11635161" cy="46085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8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1B62-7B74-4070-BEEF-B7AFFA498A27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0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011" y="1196753"/>
            <a:ext cx="5778509" cy="4664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335360" y="1196753"/>
            <a:ext cx="5643432" cy="4664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07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1B62-7B74-4070-BEEF-B7AFFA498A27}" type="slidenum">
              <a:rPr lang="en-US" sz="1200" smtClean="0"/>
              <a:pPr/>
              <a:t>‹#›</a:t>
            </a:fld>
            <a:endParaRPr lang="en-US" sz="1200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4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15928-4C64-4BA5-B211-53793705D83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A8E10-2353-4472-B1B2-A23272CF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7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693" r:id="rId3"/>
    <p:sldLayoutId id="2147483701" r:id="rId4"/>
    <p:sldLayoutId id="2147483694" r:id="rId5"/>
    <p:sldLayoutId id="2147483695" r:id="rId6"/>
    <p:sldLayoutId id="214748369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412776"/>
            <a:ext cx="10009112" cy="18605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latin typeface="+mn-lt"/>
              </a:rPr>
              <a:t>Introduction to Modern Cellular Networks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Part 9: </a:t>
            </a:r>
            <a:r>
              <a:rPr lang="en-US" sz="3600" dirty="0" err="1" smtClean="0"/>
              <a:t>5G</a:t>
            </a:r>
            <a:r>
              <a:rPr lang="en-US" sz="3600" dirty="0" smtClean="0"/>
              <a:t> New Radio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67608" y="3861048"/>
            <a:ext cx="68580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/>
              <a:t>Dejan</a:t>
            </a:r>
            <a:r>
              <a:rPr lang="en-US" sz="2400" b="1" dirty="0"/>
              <a:t> </a:t>
            </a:r>
            <a:r>
              <a:rPr lang="en-US" sz="2400" b="1" dirty="0" err="1"/>
              <a:t>Vukobratovic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smtClean="0">
                <a:latin typeface="+mj-lt"/>
              </a:rPr>
              <a:t>Professor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25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Outline of the Lecture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5G</a:t>
            </a:r>
            <a:r>
              <a:rPr lang="en-US" sz="3600" dirty="0" smtClean="0"/>
              <a:t> NR Main Features</a:t>
            </a:r>
          </a:p>
          <a:p>
            <a:endParaRPr lang="en-US" sz="3600" dirty="0"/>
          </a:p>
          <a:p>
            <a:r>
              <a:rPr lang="sr-Latn-RS" sz="3600" b="1" dirty="0"/>
              <a:t>5G NR Transmission </a:t>
            </a:r>
            <a:r>
              <a:rPr lang="sr-Latn-RS" sz="3600" b="1" dirty="0" smtClean="0"/>
              <a:t>Structure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976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+mn-lt"/>
              </a:rPr>
              <a:t>5G NR Transmission Scheme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124744"/>
            <a:ext cx="11635161" cy="4824536"/>
          </a:xfrm>
        </p:spPr>
        <p:txBody>
          <a:bodyPr/>
          <a:lstStyle/>
          <a:p>
            <a:r>
              <a:rPr lang="sr-Latn-RS" dirty="0" smtClean="0"/>
              <a:t>5G NR adopts OFDM as a transmission waveform in both DL and UL</a:t>
            </a:r>
          </a:p>
          <a:p>
            <a:pPr lvl="1"/>
            <a:r>
              <a:rPr lang="sr-Latn-RS" dirty="0" smtClean="0"/>
              <a:t>In 4G LTE, DFT precoded OFDM is used, which is not adopted in 5G</a:t>
            </a:r>
          </a:p>
          <a:p>
            <a:r>
              <a:rPr lang="sr-Latn-RS" b="1" dirty="0" smtClean="0"/>
              <a:t>OFDM Numerology</a:t>
            </a:r>
            <a:r>
              <a:rPr lang="sr-Latn-RS" dirty="0" smtClean="0"/>
              <a:t>: Subcarrier spacing and cyclic prefix length</a:t>
            </a:r>
            <a:endParaRPr lang="en-US" dirty="0" smtClean="0"/>
          </a:p>
          <a:p>
            <a:pPr lvl="1"/>
            <a:r>
              <a:rPr lang="en-US" dirty="0" smtClean="0"/>
              <a:t>Subcarrier </a:t>
            </a:r>
            <a:r>
              <a:rPr lang="en-US" dirty="0"/>
              <a:t>spacing </a:t>
            </a:r>
            <a:r>
              <a:rPr lang="en-US" dirty="0" smtClean="0"/>
              <a:t>needs </a:t>
            </a:r>
            <a:r>
              <a:rPr lang="en-US" dirty="0"/>
              <a:t>to carefully balance overhead </a:t>
            </a:r>
            <a:r>
              <a:rPr lang="en-US" dirty="0" smtClean="0"/>
              <a:t>from the </a:t>
            </a:r>
            <a:r>
              <a:rPr lang="en-US" dirty="0"/>
              <a:t>cyclic prefix against sensitivity to Doppler spread/shift and phase </a:t>
            </a:r>
            <a:r>
              <a:rPr lang="en-US" dirty="0" smtClean="0"/>
              <a:t>noise</a:t>
            </a:r>
          </a:p>
          <a:p>
            <a:pPr lvl="1"/>
            <a:r>
              <a:rPr lang="en-US" dirty="0" smtClean="0"/>
              <a:t>LTE uses 15 kHz carrier spacing and 4.7 </a:t>
            </a:r>
            <a:r>
              <a:rPr lang="el-GR" dirty="0" smtClean="0"/>
              <a:t>μ</a:t>
            </a:r>
            <a:r>
              <a:rPr lang="en-US" dirty="0" smtClean="0"/>
              <a:t>s CP length</a:t>
            </a:r>
          </a:p>
          <a:p>
            <a:pPr lvl="1"/>
            <a:r>
              <a:rPr lang="en-US" dirty="0" smtClean="0"/>
              <a:t>Suitable for outdoor macro-cells at approx. 3 GHz carrier frequency</a:t>
            </a:r>
          </a:p>
          <a:p>
            <a:r>
              <a:rPr lang="en-US" dirty="0" err="1" smtClean="0"/>
              <a:t>5G</a:t>
            </a:r>
            <a:r>
              <a:rPr lang="en-US" dirty="0" smtClean="0"/>
              <a:t> NR deals with much wider possible scenarios</a:t>
            </a:r>
          </a:p>
          <a:p>
            <a:pPr lvl="1"/>
            <a:r>
              <a:rPr lang="en-US" dirty="0" smtClean="0"/>
              <a:t>Wide range of frequencies and cell ranges</a:t>
            </a:r>
          </a:p>
          <a:p>
            <a:pPr lvl="1"/>
            <a:r>
              <a:rPr lang="en-US" dirty="0" smtClean="0"/>
              <a:t>Single numerology cannot satisfy all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+mn-lt"/>
              </a:rPr>
              <a:t>5G NR </a:t>
            </a:r>
            <a:r>
              <a:rPr lang="en-US" b="1" dirty="0" smtClean="0">
                <a:latin typeface="+mn-lt"/>
              </a:rPr>
              <a:t>Numerology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16" y="987872"/>
            <a:ext cx="11635161" cy="4824536"/>
          </a:xfrm>
        </p:spPr>
        <p:txBody>
          <a:bodyPr/>
          <a:lstStyle/>
          <a:p>
            <a:r>
              <a:rPr lang="sr-Latn-RS" dirty="0" smtClean="0"/>
              <a:t>5G NR</a:t>
            </a:r>
            <a:r>
              <a:rPr lang="en-US" dirty="0" smtClean="0"/>
              <a:t> numerology is based on multiples of 15 kHz spacing</a:t>
            </a:r>
          </a:p>
          <a:p>
            <a:pPr lvl="1"/>
            <a:r>
              <a:rPr lang="en-US" dirty="0" smtClean="0"/>
              <a:t>15 kHz is kept for backward compatibility with LTE and NB-IoT</a:t>
            </a:r>
          </a:p>
          <a:p>
            <a:pPr lvl="1"/>
            <a:r>
              <a:rPr lang="en-US" dirty="0" smtClean="0"/>
              <a:t>For higher bands and smaller cells, larger carrier spacing is used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3" y="2645876"/>
            <a:ext cx="9652468" cy="3083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180" y="6093296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table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</a:t>
            </a:r>
            <a:r>
              <a:rPr lang="en-US" dirty="0"/>
              <a:t>“</a:t>
            </a:r>
            <a:r>
              <a:rPr lang="en-US" dirty="0" err="1"/>
              <a:t>5G</a:t>
            </a:r>
            <a:r>
              <a:rPr lang="en-US" dirty="0"/>
              <a:t> NR-Next Generation Wireless Access Technology,” Academic Press (Elsevier), 2017 </a:t>
            </a:r>
            <a:r>
              <a:rPr lang="en-US" dirty="0" smtClean="0"/>
              <a:t>(Table 7.1, page 105)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+mn-lt"/>
              </a:rPr>
              <a:t>5G NR </a:t>
            </a:r>
            <a:r>
              <a:rPr lang="en-US" b="1" dirty="0" smtClean="0">
                <a:latin typeface="+mn-lt"/>
              </a:rPr>
              <a:t>Numerology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16" y="987872"/>
            <a:ext cx="11635161" cy="4824536"/>
          </a:xfrm>
        </p:spPr>
        <p:txBody>
          <a:bodyPr/>
          <a:lstStyle/>
          <a:p>
            <a:r>
              <a:rPr lang="sr-Latn-RS" dirty="0" smtClean="0"/>
              <a:t>5G NR</a:t>
            </a:r>
            <a:r>
              <a:rPr lang="en-US" dirty="0" smtClean="0"/>
              <a:t> numerology in time domain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16" y="1646227"/>
            <a:ext cx="7588640" cy="4184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180" y="602128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</a:t>
            </a:r>
            <a:r>
              <a:rPr lang="en-US" dirty="0"/>
              <a:t>“</a:t>
            </a:r>
            <a:r>
              <a:rPr lang="en-US" dirty="0" err="1"/>
              <a:t>5G</a:t>
            </a:r>
            <a:r>
              <a:rPr lang="en-US" dirty="0"/>
              <a:t> NR-Next Generation Wireless Access Technology,” Academic Press (Elsevier), 2017 </a:t>
            </a:r>
            <a:r>
              <a:rPr lang="en-US" dirty="0" smtClean="0"/>
              <a:t>(Figure 7.1, page 106)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+mn-lt"/>
              </a:rPr>
              <a:t>5G NR </a:t>
            </a:r>
            <a:r>
              <a:rPr lang="en-US" b="1" dirty="0" smtClean="0">
                <a:latin typeface="+mn-lt"/>
              </a:rPr>
              <a:t>Time Domain Structure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16" y="987872"/>
            <a:ext cx="11635161" cy="4824536"/>
          </a:xfrm>
        </p:spPr>
        <p:txBody>
          <a:bodyPr/>
          <a:lstStyle/>
          <a:p>
            <a:r>
              <a:rPr lang="en-US" dirty="0" smtClean="0"/>
              <a:t>Frame, </a:t>
            </a:r>
            <a:r>
              <a:rPr lang="en-US" dirty="0" err="1" smtClean="0"/>
              <a:t>subframe</a:t>
            </a:r>
            <a:r>
              <a:rPr lang="en-US" dirty="0" smtClean="0"/>
              <a:t> and slot structure in </a:t>
            </a:r>
            <a:r>
              <a:rPr lang="en-US" dirty="0" err="1" smtClean="0"/>
              <a:t>5G</a:t>
            </a:r>
            <a:r>
              <a:rPr lang="en-US" dirty="0" smtClean="0"/>
              <a:t> NR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547376"/>
            <a:ext cx="8019945" cy="4272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180" y="6030524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</a:t>
            </a:r>
            <a:r>
              <a:rPr lang="en-US" dirty="0"/>
              <a:t>“</a:t>
            </a:r>
            <a:r>
              <a:rPr lang="en-US" dirty="0" err="1"/>
              <a:t>5G</a:t>
            </a:r>
            <a:r>
              <a:rPr lang="en-US" dirty="0"/>
              <a:t> NR-Next Generation Wireless Access Technology,” Academic Press (Elsevier), 2017 </a:t>
            </a:r>
            <a:r>
              <a:rPr lang="en-US" dirty="0" smtClean="0"/>
              <a:t>(Figure 7.2, page 107)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+mn-lt"/>
              </a:rPr>
              <a:t>5G NR </a:t>
            </a:r>
            <a:r>
              <a:rPr lang="en-US" b="1" dirty="0" smtClean="0">
                <a:latin typeface="+mn-lt"/>
              </a:rPr>
              <a:t>Time Domain Structure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16" y="941692"/>
            <a:ext cx="11635161" cy="5249440"/>
          </a:xfrm>
        </p:spPr>
        <p:txBody>
          <a:bodyPr>
            <a:normAutofit/>
          </a:bodyPr>
          <a:lstStyle/>
          <a:p>
            <a:r>
              <a:rPr lang="en-US" dirty="0" err="1" smtClean="0"/>
              <a:t>5G</a:t>
            </a:r>
            <a:r>
              <a:rPr lang="en-US" dirty="0" smtClean="0"/>
              <a:t> NR supports mini-slot transmission</a:t>
            </a:r>
          </a:p>
          <a:p>
            <a:pPr lvl="1"/>
            <a:r>
              <a:rPr lang="en-US" dirty="0" smtClean="0"/>
              <a:t>Decoupling transmission from slot boundaries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Examples: low latency, beam-sweeping, </a:t>
            </a:r>
            <a:r>
              <a:rPr lang="en-US" dirty="0" err="1" smtClean="0"/>
              <a:t>unlicenced</a:t>
            </a:r>
            <a:r>
              <a:rPr lang="en-US" dirty="0" smtClean="0"/>
              <a:t> band access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844824"/>
            <a:ext cx="9145017" cy="3582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180" y="6095037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</a:t>
            </a:r>
            <a:r>
              <a:rPr lang="en-US" dirty="0"/>
              <a:t>“</a:t>
            </a:r>
            <a:r>
              <a:rPr lang="en-US" dirty="0" err="1"/>
              <a:t>5G</a:t>
            </a:r>
            <a:r>
              <a:rPr lang="en-US" dirty="0"/>
              <a:t> NR-Next Generation Wireless Access Technology,” Academic Press (Elsevier), 2017 </a:t>
            </a:r>
            <a:r>
              <a:rPr lang="en-US" dirty="0" smtClean="0"/>
              <a:t>(Figure 7.3, page 108)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+mn-lt"/>
              </a:rPr>
              <a:t>5G NR </a:t>
            </a:r>
            <a:r>
              <a:rPr lang="en-US" b="1" dirty="0" smtClean="0">
                <a:latin typeface="+mn-lt"/>
              </a:rPr>
              <a:t>Frequency Domain Structure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16" y="969400"/>
            <a:ext cx="11635161" cy="4824536"/>
          </a:xfrm>
        </p:spPr>
        <p:txBody>
          <a:bodyPr/>
          <a:lstStyle/>
          <a:p>
            <a:r>
              <a:rPr lang="en-US" dirty="0" err="1" smtClean="0"/>
              <a:t>5G</a:t>
            </a:r>
            <a:r>
              <a:rPr lang="en-US" dirty="0" smtClean="0"/>
              <a:t> NR supports bandwidths of up to 400 MHz on a single carrier</a:t>
            </a:r>
          </a:p>
          <a:p>
            <a:r>
              <a:rPr lang="en-US" dirty="0" smtClean="0"/>
              <a:t>In NR, devices may not be able to receive the whole band and may not be centered around the carrier frequency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2485683"/>
            <a:ext cx="7272808" cy="34257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180" y="6095037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</a:t>
            </a:r>
            <a:r>
              <a:rPr lang="en-US" dirty="0"/>
              <a:t>“</a:t>
            </a:r>
            <a:r>
              <a:rPr lang="en-US" dirty="0" err="1"/>
              <a:t>5G</a:t>
            </a:r>
            <a:r>
              <a:rPr lang="en-US" dirty="0"/>
              <a:t> NR-Next Generation Wireless Access Technology,” Academic Press (Elsevier), 2017 </a:t>
            </a:r>
            <a:r>
              <a:rPr lang="en-US" dirty="0" smtClean="0"/>
              <a:t>(Figure 7.4, page 110)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+mn-lt"/>
              </a:rPr>
              <a:t>5G NR </a:t>
            </a:r>
            <a:r>
              <a:rPr lang="en-US" b="1" dirty="0" smtClean="0">
                <a:latin typeface="+mn-lt"/>
              </a:rPr>
              <a:t>Frequency Domain Structure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052736"/>
            <a:ext cx="11539109" cy="4741200"/>
          </a:xfrm>
        </p:spPr>
        <p:txBody>
          <a:bodyPr/>
          <a:lstStyle/>
          <a:p>
            <a:r>
              <a:rPr lang="en-US" dirty="0"/>
              <a:t>NR supports multiple numerologies on the same carrier and, consequently</a:t>
            </a:r>
            <a:r>
              <a:rPr lang="en-US" dirty="0" smtClean="0"/>
              <a:t>, there </a:t>
            </a:r>
            <a:r>
              <a:rPr lang="en-US" dirty="0"/>
              <a:t>are multiple resource sets of resource grids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" y="2420888"/>
            <a:ext cx="9879039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180" y="602128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</a:t>
            </a:r>
            <a:r>
              <a:rPr lang="en-US" dirty="0"/>
              <a:t>“</a:t>
            </a:r>
            <a:r>
              <a:rPr lang="en-US" dirty="0" err="1"/>
              <a:t>5G</a:t>
            </a:r>
            <a:r>
              <a:rPr lang="en-US" dirty="0"/>
              <a:t> NR-Next Generation Wireless Access Technology,” Academic Press (Elsevier), 2017 </a:t>
            </a:r>
            <a:r>
              <a:rPr lang="en-US" dirty="0" smtClean="0"/>
              <a:t>(Figure 7.6, page 111)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+mn-lt"/>
              </a:rPr>
              <a:t>5G NR </a:t>
            </a:r>
            <a:r>
              <a:rPr lang="en-US" b="1" dirty="0" smtClean="0">
                <a:latin typeface="+mn-lt"/>
              </a:rPr>
              <a:t>Frequency Domain Structure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052736"/>
            <a:ext cx="11539109" cy="4741200"/>
          </a:xfrm>
        </p:spPr>
        <p:txBody>
          <a:bodyPr/>
          <a:lstStyle/>
          <a:p>
            <a:r>
              <a:rPr lang="en-US" dirty="0" smtClean="0"/>
              <a:t>Position of NR signals of different bandwidths (</a:t>
            </a:r>
            <a:r>
              <a:rPr lang="en-US" dirty="0" err="1" smtClean="0"/>
              <a:t>CRB</a:t>
            </a:r>
            <a:r>
              <a:rPr lang="en-US" dirty="0" smtClean="0"/>
              <a:t> and </a:t>
            </a:r>
            <a:r>
              <a:rPr lang="en-US" dirty="0" err="1" smtClean="0"/>
              <a:t>PRB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700808"/>
            <a:ext cx="8868444" cy="4093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180" y="602128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</a:t>
            </a:r>
            <a:r>
              <a:rPr lang="en-US" dirty="0"/>
              <a:t>“</a:t>
            </a:r>
            <a:r>
              <a:rPr lang="en-US" dirty="0" err="1"/>
              <a:t>5G</a:t>
            </a:r>
            <a:r>
              <a:rPr lang="en-US" dirty="0"/>
              <a:t> NR-Next Generation Wireless Access Technology,” Academic Press (Elsevier), 2017 </a:t>
            </a:r>
            <a:r>
              <a:rPr lang="en-US" dirty="0" smtClean="0"/>
              <a:t>(</a:t>
            </a:r>
            <a:r>
              <a:rPr lang="en-US" smtClean="0"/>
              <a:t>Figure 7.7, </a:t>
            </a:r>
            <a:r>
              <a:rPr lang="en-US" dirty="0" smtClean="0"/>
              <a:t>page 111)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Bandwidth Parts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052736"/>
            <a:ext cx="11539109" cy="4741200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5G</a:t>
            </a:r>
            <a:r>
              <a:rPr lang="en-US" dirty="0" smtClean="0"/>
              <a:t> NR, it is not mandatory for a device to </a:t>
            </a:r>
            <a:r>
              <a:rPr lang="en-US" dirty="0"/>
              <a:t>receive the full carrier </a:t>
            </a:r>
            <a:r>
              <a:rPr lang="en-US" dirty="0" smtClean="0"/>
              <a:t>bandwidth, given </a:t>
            </a:r>
            <a:r>
              <a:rPr lang="en-US" dirty="0"/>
              <a:t>the very wide carrier bandwidth supported.</a:t>
            </a:r>
          </a:p>
          <a:p>
            <a:pPr lvl="1"/>
            <a:r>
              <a:rPr lang="en-US" dirty="0" smtClean="0"/>
              <a:t>Receiving wide bandwidth can be very energy costly</a:t>
            </a:r>
          </a:p>
          <a:p>
            <a:r>
              <a:rPr lang="en-US" dirty="0" smtClean="0"/>
              <a:t>NR supports </a:t>
            </a:r>
            <a:r>
              <a:rPr lang="en-US" b="1" dirty="0" smtClean="0"/>
              <a:t>receiver-bandwidth adaptation</a:t>
            </a:r>
          </a:p>
          <a:p>
            <a:pPr lvl="1"/>
            <a:r>
              <a:rPr lang="en-US" dirty="0" smtClean="0"/>
              <a:t>Device uses narrower bandwidth to monitor control channels and handle low intensity traffic, and expands bandwidth for high intensity traffic</a:t>
            </a:r>
          </a:p>
          <a:p>
            <a:r>
              <a:rPr lang="en-US" b="1" dirty="0" smtClean="0"/>
              <a:t>Bandwidth Part (BWP)</a:t>
            </a:r>
            <a:r>
              <a:rPr lang="en-US" dirty="0" smtClean="0"/>
              <a:t>: Defined by a numerology (subcarrier spacing and cyclic prefix) and a set of consecutive resource blocks in the numerology of BWP, starting at a certain common </a:t>
            </a:r>
            <a:r>
              <a:rPr lang="en-US" dirty="0" err="1" smtClean="0"/>
              <a:t>RB</a:t>
            </a:r>
            <a:r>
              <a:rPr lang="en-US" dirty="0" smtClean="0"/>
              <a:t> (</a:t>
            </a:r>
            <a:r>
              <a:rPr lang="en-US" dirty="0" err="1" smtClean="0"/>
              <a:t>CRB</a:t>
            </a:r>
            <a:r>
              <a:rPr lang="en-US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349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Outline of the Lecture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5G</a:t>
            </a:r>
            <a:r>
              <a:rPr lang="en-US" sz="3600" b="1" dirty="0" smtClean="0"/>
              <a:t> NR Main Features</a:t>
            </a:r>
          </a:p>
          <a:p>
            <a:endParaRPr lang="en-US" sz="3600" dirty="0"/>
          </a:p>
          <a:p>
            <a:r>
              <a:rPr lang="sr-Latn-RS" sz="3600" dirty="0" smtClean="0"/>
              <a:t>5G NR Transmission Structure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28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Bandwidth Parts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052736"/>
            <a:ext cx="11539109" cy="4741200"/>
          </a:xfrm>
        </p:spPr>
        <p:txBody>
          <a:bodyPr/>
          <a:lstStyle/>
          <a:p>
            <a:r>
              <a:rPr lang="en-US" dirty="0" smtClean="0"/>
              <a:t>When device enters Connected state, it reads </a:t>
            </a:r>
            <a:r>
              <a:rPr lang="en-US" dirty="0" err="1" smtClean="0"/>
              <a:t>PBCH</a:t>
            </a:r>
            <a:r>
              <a:rPr lang="en-US" dirty="0" smtClean="0"/>
              <a:t> and obtains initial BWP information</a:t>
            </a:r>
          </a:p>
          <a:p>
            <a:pPr lvl="1"/>
            <a:r>
              <a:rPr lang="en-US" dirty="0" smtClean="0"/>
              <a:t>Up to 4 BWP in both DL and UL can be defined per device</a:t>
            </a:r>
          </a:p>
          <a:p>
            <a:pPr lvl="1"/>
            <a:r>
              <a:rPr lang="en-US" dirty="0" err="1" smtClean="0"/>
              <a:t>eNB</a:t>
            </a:r>
            <a:r>
              <a:rPr lang="en-US" dirty="0" smtClean="0"/>
              <a:t> activates a single active UL and DL BWP in any time instant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180" y="602128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</a:t>
            </a:r>
            <a:r>
              <a:rPr lang="en-US" dirty="0"/>
              <a:t>“</a:t>
            </a:r>
            <a:r>
              <a:rPr lang="en-US" dirty="0" err="1"/>
              <a:t>5G</a:t>
            </a:r>
            <a:r>
              <a:rPr lang="en-US" dirty="0"/>
              <a:t> NR-Next Generation Wireless Access Technology,” Academic Press (Elsevier), 2017 </a:t>
            </a:r>
            <a:r>
              <a:rPr lang="en-US" dirty="0" smtClean="0"/>
              <a:t>(Figure 7.8, page 113)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3071775"/>
            <a:ext cx="7056784" cy="270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6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Carrier Aggregation and Supplementary Uplink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54050" y="1052513"/>
            <a:ext cx="11537950" cy="4741862"/>
          </a:xfrm>
        </p:spPr>
        <p:txBody>
          <a:bodyPr>
            <a:normAutofit/>
          </a:bodyPr>
          <a:lstStyle/>
          <a:p>
            <a:r>
              <a:rPr lang="en-US" dirty="0" smtClean="0"/>
              <a:t>Similar to LTE, NR supports three types of CA:</a:t>
            </a:r>
          </a:p>
          <a:p>
            <a:pPr lvl="1"/>
            <a:r>
              <a:rPr lang="en-US" dirty="0" smtClean="0"/>
              <a:t>Intra-band aggregation with frequency-contiguous component carriers</a:t>
            </a:r>
          </a:p>
          <a:p>
            <a:pPr lvl="1"/>
            <a:r>
              <a:rPr lang="en-US" dirty="0" smtClean="0"/>
              <a:t>Intra-band aggregation with non-contiguous component carriers</a:t>
            </a:r>
          </a:p>
          <a:p>
            <a:pPr lvl="1"/>
            <a:r>
              <a:rPr lang="en-US" dirty="0" smtClean="0"/>
              <a:t>Inter-band </a:t>
            </a:r>
            <a:r>
              <a:rPr lang="en-US" dirty="0"/>
              <a:t>aggregation with non-contiguous component </a:t>
            </a:r>
            <a:r>
              <a:rPr lang="en-US" dirty="0" smtClean="0"/>
              <a:t>carriers</a:t>
            </a:r>
          </a:p>
          <a:p>
            <a:r>
              <a:rPr lang="en-US" dirty="0" smtClean="0"/>
              <a:t>Up to 16 carriers can be aggregated to support 16*0.4 = 6.4 GHz</a:t>
            </a:r>
          </a:p>
          <a:p>
            <a:r>
              <a:rPr lang="en-US" dirty="0" smtClean="0"/>
              <a:t>NR </a:t>
            </a:r>
            <a:r>
              <a:rPr lang="en-US" dirty="0"/>
              <a:t>also supports so-called “</a:t>
            </a:r>
            <a:r>
              <a:rPr lang="en-US" dirty="0" smtClean="0"/>
              <a:t>supplementary uplink</a:t>
            </a:r>
            <a:r>
              <a:rPr lang="en-US" dirty="0"/>
              <a:t>” (</a:t>
            </a:r>
            <a:r>
              <a:rPr lang="en-US" dirty="0" err="1"/>
              <a:t>SUL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Aim </a:t>
            </a:r>
            <a:r>
              <a:rPr lang="en-US" dirty="0"/>
              <a:t>of </a:t>
            </a:r>
            <a:r>
              <a:rPr lang="en-US" dirty="0" err="1"/>
              <a:t>SUL</a:t>
            </a:r>
            <a:r>
              <a:rPr lang="en-US" dirty="0"/>
              <a:t> is to extend uplink coverage, </a:t>
            </a:r>
            <a:r>
              <a:rPr lang="en-US" dirty="0" smtClean="0"/>
              <a:t>providing </a:t>
            </a:r>
            <a:r>
              <a:rPr lang="en-US" dirty="0"/>
              <a:t>higher uplink </a:t>
            </a:r>
            <a:r>
              <a:rPr lang="en-US" dirty="0" smtClean="0"/>
              <a:t>data rates by </a:t>
            </a:r>
            <a:r>
              <a:rPr lang="en-US" dirty="0"/>
              <a:t>utilizing the lower path loss at lower frequencies.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581128"/>
            <a:ext cx="5692929" cy="1213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180" y="602128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</a:t>
            </a:r>
            <a:r>
              <a:rPr lang="en-US" dirty="0"/>
              <a:t>“</a:t>
            </a:r>
            <a:r>
              <a:rPr lang="en-US" dirty="0" err="1"/>
              <a:t>5G</a:t>
            </a:r>
            <a:r>
              <a:rPr lang="en-US" dirty="0"/>
              <a:t> NR-Next Generation Wireless Access Technology,” Academic Press (Elsevier), 2017 </a:t>
            </a:r>
            <a:r>
              <a:rPr lang="en-US" dirty="0" smtClean="0"/>
              <a:t>(Figure 7.3, page 118)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Duplex Schemes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1645" y="980728"/>
            <a:ext cx="11202590" cy="4741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NR </a:t>
            </a:r>
            <a:r>
              <a:rPr lang="en-US" dirty="0" smtClean="0"/>
              <a:t>supports </a:t>
            </a:r>
            <a:r>
              <a:rPr lang="en-US" dirty="0"/>
              <a:t>separation </a:t>
            </a:r>
            <a:r>
              <a:rPr lang="en-US" dirty="0" smtClean="0"/>
              <a:t>of uplink </a:t>
            </a:r>
            <a:r>
              <a:rPr lang="en-US" dirty="0"/>
              <a:t>and downlink in time and/or frequency subject to either half duplex or </a:t>
            </a:r>
            <a:r>
              <a:rPr lang="en-US" dirty="0" smtClean="0"/>
              <a:t>full duplex operation</a:t>
            </a:r>
          </a:p>
          <a:p>
            <a:pPr marL="0" indent="0">
              <a:buNone/>
            </a:pPr>
            <a:r>
              <a:rPr lang="en-US" b="1" dirty="0" err="1" smtClean="0"/>
              <a:t>TDD</a:t>
            </a:r>
            <a:r>
              <a:rPr lang="en-US" dirty="0" smtClean="0"/>
              <a:t>: uplink </a:t>
            </a:r>
            <a:r>
              <a:rPr lang="en-US" dirty="0"/>
              <a:t>and downlink transmissions use the same carrier frequency </a:t>
            </a:r>
            <a:r>
              <a:rPr lang="en-US" dirty="0" smtClean="0"/>
              <a:t>and are </a:t>
            </a:r>
            <a:r>
              <a:rPr lang="en-US" dirty="0"/>
              <a:t>separated in time </a:t>
            </a:r>
            <a:r>
              <a:rPr lang="en-US" dirty="0" smtClean="0"/>
              <a:t>only</a:t>
            </a:r>
          </a:p>
          <a:p>
            <a:pPr marL="0" indent="0">
              <a:buNone/>
            </a:pPr>
            <a:r>
              <a:rPr lang="en-US" b="1" dirty="0" err="1" smtClean="0"/>
              <a:t>FDD</a:t>
            </a:r>
            <a:r>
              <a:rPr lang="en-US" dirty="0" smtClean="0"/>
              <a:t>: uplink </a:t>
            </a:r>
            <a:r>
              <a:rPr lang="en-US" dirty="0"/>
              <a:t>and downlink transmissions use different frequencies but </a:t>
            </a:r>
            <a:r>
              <a:rPr lang="en-US" dirty="0" smtClean="0"/>
              <a:t>can occur </a:t>
            </a:r>
            <a:r>
              <a:rPr lang="en-US" dirty="0"/>
              <a:t>simultaneously;</a:t>
            </a:r>
          </a:p>
          <a:p>
            <a:pPr marL="0" indent="0">
              <a:buNone/>
            </a:pPr>
            <a:r>
              <a:rPr lang="en-US" dirty="0" smtClean="0"/>
              <a:t>Half-duplex </a:t>
            </a:r>
            <a:r>
              <a:rPr lang="en-US" dirty="0" err="1" smtClean="0"/>
              <a:t>FDD</a:t>
            </a:r>
            <a:r>
              <a:rPr lang="en-US" dirty="0" smtClean="0"/>
              <a:t>: uplink </a:t>
            </a:r>
            <a:r>
              <a:rPr lang="en-US" dirty="0"/>
              <a:t>and downlink transmissions are separated </a:t>
            </a:r>
            <a:r>
              <a:rPr lang="en-US" dirty="0" smtClean="0"/>
              <a:t>in frequency </a:t>
            </a:r>
            <a:r>
              <a:rPr lang="en-US" dirty="0"/>
              <a:t>and time, suitable for simpler devices operating in paired </a:t>
            </a:r>
            <a:r>
              <a:rPr lang="en-US" dirty="0" smtClean="0"/>
              <a:t>spectra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34" y="4581128"/>
            <a:ext cx="8280406" cy="12961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68008" y="4509120"/>
            <a:ext cx="86409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180" y="602128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</a:t>
            </a:r>
            <a:r>
              <a:rPr lang="en-US" dirty="0"/>
              <a:t>“</a:t>
            </a:r>
            <a:r>
              <a:rPr lang="en-US" dirty="0" err="1"/>
              <a:t>5G</a:t>
            </a:r>
            <a:r>
              <a:rPr lang="en-US" dirty="0"/>
              <a:t> NR-Next Generation Wireless Access Technology,” Academic Press (Elsevier), 2017 </a:t>
            </a:r>
            <a:r>
              <a:rPr lang="en-US" dirty="0" smtClean="0"/>
              <a:t>(Figure 7.15, page 121)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Time Division Duplex in </a:t>
            </a:r>
            <a:r>
              <a:rPr lang="en-US" b="1" dirty="0" err="1" smtClean="0">
                <a:latin typeface="+mn-lt"/>
              </a:rPr>
              <a:t>5G</a:t>
            </a:r>
            <a:r>
              <a:rPr lang="en-US" b="1" dirty="0" smtClean="0">
                <a:latin typeface="+mn-lt"/>
              </a:rPr>
              <a:t> NR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7757" y="1204108"/>
            <a:ext cx="11202590" cy="49685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ingle </a:t>
            </a:r>
            <a:r>
              <a:rPr lang="en-US" dirty="0"/>
              <a:t>carrier frequency </a:t>
            </a:r>
            <a:r>
              <a:rPr lang="en-US" dirty="0" smtClean="0"/>
              <a:t>for both uplink and downlink </a:t>
            </a:r>
            <a:r>
              <a:rPr lang="en-US" dirty="0"/>
              <a:t>transmissions </a:t>
            </a:r>
            <a:endParaRPr lang="en-US" dirty="0" smtClean="0"/>
          </a:p>
          <a:p>
            <a:endParaRPr lang="sr-Latn-RS" dirty="0" smtClean="0"/>
          </a:p>
          <a:p>
            <a:r>
              <a:rPr lang="en-US" dirty="0" smtClean="0"/>
              <a:t>Uplink and </a:t>
            </a:r>
            <a:r>
              <a:rPr lang="en-US" dirty="0"/>
              <a:t>downlink transmissions are </a:t>
            </a:r>
            <a:r>
              <a:rPr lang="en-US" dirty="0" smtClean="0"/>
              <a:t>non-overlapping </a:t>
            </a:r>
            <a:r>
              <a:rPr lang="en-US" dirty="0"/>
              <a:t>in </a:t>
            </a:r>
            <a:r>
              <a:rPr lang="en-US" dirty="0" smtClean="0"/>
              <a:t>time</a:t>
            </a:r>
          </a:p>
          <a:p>
            <a:endParaRPr lang="sr-Latn-RS" dirty="0" smtClean="0"/>
          </a:p>
          <a:p>
            <a:r>
              <a:rPr lang="en-US" dirty="0" smtClean="0"/>
              <a:t>In </a:t>
            </a:r>
            <a:r>
              <a:rPr lang="en-US" dirty="0"/>
              <a:t>LTE, the split between uplink and downlink resources in the time </a:t>
            </a:r>
            <a:r>
              <a:rPr lang="en-US" dirty="0" smtClean="0"/>
              <a:t>domain remained </a:t>
            </a:r>
            <a:r>
              <a:rPr lang="en-US" dirty="0"/>
              <a:t>constant over </a:t>
            </a:r>
            <a:r>
              <a:rPr lang="en-US" dirty="0" smtClean="0"/>
              <a:t>time</a:t>
            </a:r>
          </a:p>
          <a:p>
            <a:endParaRPr lang="sr-Latn-RS" dirty="0" smtClean="0"/>
          </a:p>
          <a:p>
            <a:r>
              <a:rPr lang="en-US" dirty="0" smtClean="0"/>
              <a:t>NR introduces </a:t>
            </a:r>
            <a:r>
              <a:rPr lang="en-US" b="1" dirty="0"/>
              <a:t>dynamic </a:t>
            </a:r>
            <a:r>
              <a:rPr lang="en-US" b="1" dirty="0" err="1"/>
              <a:t>TDD</a:t>
            </a:r>
            <a:r>
              <a:rPr lang="en-US" b="1" dirty="0"/>
              <a:t> </a:t>
            </a:r>
            <a:r>
              <a:rPr lang="en-US" dirty="0"/>
              <a:t>as the basis where (parts of) a slot can </a:t>
            </a:r>
            <a:r>
              <a:rPr lang="en-US" dirty="0" smtClean="0"/>
              <a:t>be dynamically </a:t>
            </a:r>
            <a:r>
              <a:rPr lang="en-US" dirty="0"/>
              <a:t>allocated to </a:t>
            </a:r>
            <a:r>
              <a:rPr lang="en-US" dirty="0" smtClean="0"/>
              <a:t>uplink </a:t>
            </a:r>
            <a:r>
              <a:rPr lang="en-US" dirty="0"/>
              <a:t>or downlink as </a:t>
            </a:r>
            <a:r>
              <a:rPr lang="en-US" dirty="0" smtClean="0"/>
              <a:t>per </a:t>
            </a:r>
            <a:r>
              <a:rPr lang="en-US" dirty="0"/>
              <a:t>scheduler </a:t>
            </a:r>
            <a:r>
              <a:rPr lang="en-US" dirty="0" smtClean="0"/>
              <a:t>decision</a:t>
            </a:r>
          </a:p>
          <a:p>
            <a:pPr lvl="1"/>
            <a:r>
              <a:rPr lang="en-US" dirty="0" smtClean="0"/>
              <a:t>Supports rapid </a:t>
            </a:r>
            <a:r>
              <a:rPr lang="en-US" dirty="0"/>
              <a:t>traffic variations </a:t>
            </a:r>
            <a:r>
              <a:rPr lang="en-US" dirty="0" smtClean="0"/>
              <a:t>in </a:t>
            </a:r>
            <a:r>
              <a:rPr lang="en-US" dirty="0"/>
              <a:t>dense deployments with a </a:t>
            </a:r>
            <a:r>
              <a:rPr lang="en-US" dirty="0" smtClean="0"/>
              <a:t>small </a:t>
            </a:r>
            <a:r>
              <a:rPr lang="en-US" dirty="0"/>
              <a:t>number of users per </a:t>
            </a:r>
            <a:r>
              <a:rPr lang="en-US" dirty="0" smtClean="0"/>
              <a:t>base station (</a:t>
            </a:r>
            <a:r>
              <a:rPr lang="en-US" dirty="0" err="1" smtClean="0"/>
              <a:t>mmWave</a:t>
            </a:r>
            <a:r>
              <a:rPr lang="en-US" dirty="0" smtClean="0"/>
              <a:t> small cells) in UL/DL direction</a:t>
            </a:r>
          </a:p>
        </p:txBody>
      </p:sp>
    </p:spTree>
    <p:extLst>
      <p:ext uri="{BB962C8B-B14F-4D97-AF65-F5344CB8AC3E}">
        <p14:creationId xmlns:p14="http://schemas.microsoft.com/office/powerpoint/2010/main" val="42209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Time Division Duplex in </a:t>
            </a:r>
            <a:r>
              <a:rPr lang="en-US" b="1" dirty="0" err="1" smtClean="0">
                <a:latin typeface="+mn-lt"/>
              </a:rPr>
              <a:t>5G</a:t>
            </a:r>
            <a:r>
              <a:rPr lang="en-US" b="1" dirty="0" smtClean="0">
                <a:latin typeface="+mn-lt"/>
              </a:rPr>
              <a:t> NR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7757" y="1204108"/>
            <a:ext cx="11202590" cy="4968552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TDD requires appropriate guard band to accomodate </a:t>
            </a:r>
            <a:r>
              <a:rPr lang="en-US" sz="3200" dirty="0" smtClean="0"/>
              <a:t>switching between uplink and downlink transmission</a:t>
            </a:r>
          </a:p>
          <a:p>
            <a:pPr lvl="1"/>
            <a:r>
              <a:rPr lang="en-US" sz="2800" dirty="0" smtClean="0"/>
              <a:t>Important impact of uplink timing advance on guard interval duration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2" y="2632049"/>
            <a:ext cx="9704462" cy="3245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180" y="602128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</a:t>
            </a:r>
            <a:r>
              <a:rPr lang="en-US" dirty="0"/>
              <a:t>“</a:t>
            </a:r>
            <a:r>
              <a:rPr lang="en-US" dirty="0" err="1"/>
              <a:t>5G</a:t>
            </a:r>
            <a:r>
              <a:rPr lang="en-US" dirty="0"/>
              <a:t> NR-Next Generation Wireless Access Technology,” Academic Press (Elsevier), 2017 </a:t>
            </a:r>
            <a:r>
              <a:rPr lang="en-US" dirty="0" smtClean="0"/>
              <a:t>(Figure 7.16, page 123)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Slot Formats in </a:t>
            </a:r>
            <a:r>
              <a:rPr lang="en-US" b="1" dirty="0" err="1" smtClean="0">
                <a:latin typeface="+mn-lt"/>
              </a:rPr>
              <a:t>5G</a:t>
            </a:r>
            <a:r>
              <a:rPr lang="en-US" b="1" dirty="0" smtClean="0">
                <a:latin typeface="+mn-lt"/>
              </a:rPr>
              <a:t> NR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7757" y="1124744"/>
            <a:ext cx="11202590" cy="4968552"/>
          </a:xfrm>
        </p:spPr>
        <p:txBody>
          <a:bodyPr>
            <a:normAutofit/>
          </a:bodyPr>
          <a:lstStyle/>
          <a:p>
            <a:r>
              <a:rPr lang="en-US" b="1" dirty="0" smtClean="0"/>
              <a:t>Downlink and Flexible symbol</a:t>
            </a:r>
            <a:r>
              <a:rPr lang="en-US" dirty="0" smtClean="0"/>
              <a:t>: downlink </a:t>
            </a:r>
            <a:r>
              <a:rPr lang="en-US" dirty="0"/>
              <a:t>transmissions </a:t>
            </a:r>
            <a:r>
              <a:rPr lang="en-US" dirty="0" smtClean="0"/>
              <a:t>can </a:t>
            </a:r>
            <a:r>
              <a:rPr lang="en-US" dirty="0"/>
              <a:t>only occur in "downlink" or "flexible" </a:t>
            </a:r>
            <a:r>
              <a:rPr lang="en-US" dirty="0" smtClean="0"/>
              <a:t>symbols</a:t>
            </a:r>
          </a:p>
          <a:p>
            <a:r>
              <a:rPr lang="en-US" b="1" dirty="0" smtClean="0"/>
              <a:t>Uplink symbol</a:t>
            </a:r>
            <a:r>
              <a:rPr lang="en-US" dirty="0" smtClean="0"/>
              <a:t>: uplink transmissions </a:t>
            </a:r>
            <a:r>
              <a:rPr lang="en-US" dirty="0"/>
              <a:t>can only occur in "uplink" or "flexible" symbols. </a:t>
            </a:r>
            <a:r>
              <a:rPr lang="en-US" dirty="0" smtClean="0"/>
              <a:t>Guard period for </a:t>
            </a:r>
            <a:r>
              <a:rPr lang="en-US" dirty="0" err="1"/>
              <a:t>TDD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taken from the flexible symbols.</a:t>
            </a: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3140968"/>
            <a:ext cx="4896544" cy="2618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180" y="602128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</a:t>
            </a:r>
            <a:r>
              <a:rPr lang="en-US" dirty="0"/>
              <a:t>“</a:t>
            </a:r>
            <a:r>
              <a:rPr lang="en-US" dirty="0" err="1"/>
              <a:t>5G</a:t>
            </a:r>
            <a:r>
              <a:rPr lang="en-US" dirty="0"/>
              <a:t> NR-Next Generation Wireless Access Technology,” Academic Press (Elsevier), 2017 </a:t>
            </a:r>
            <a:r>
              <a:rPr lang="en-US" dirty="0" smtClean="0"/>
              <a:t>(Figure 7.17, page 125)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Takeaway Message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 </a:t>
            </a:r>
            <a:r>
              <a:rPr lang="sr-Latn-RS" sz="3600" dirty="0" smtClean="0"/>
              <a:t>introduced main features of 5G New Radio standard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We presented</a:t>
            </a:r>
            <a:r>
              <a:rPr lang="sr-Latn-RS" sz="3600" dirty="0" smtClean="0"/>
              <a:t> transmission schemes and numerologies of 5G NR radio interface and emphasized its difference as compared to 4G LTE radio interface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36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412776"/>
            <a:ext cx="10009112" cy="18605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latin typeface="+mn-lt"/>
              </a:rPr>
              <a:t>Introduction to Modern Cellular Networks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Part 9: </a:t>
            </a:r>
            <a:r>
              <a:rPr lang="en-US" sz="3600" dirty="0" err="1" smtClean="0"/>
              <a:t>5G</a:t>
            </a:r>
            <a:r>
              <a:rPr lang="en-US" sz="3600" dirty="0" smtClean="0"/>
              <a:t> New Radio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67608" y="3861048"/>
            <a:ext cx="68580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/>
              <a:t>Dejan</a:t>
            </a:r>
            <a:r>
              <a:rPr lang="en-US" sz="2400" b="1" dirty="0"/>
              <a:t> </a:t>
            </a:r>
            <a:r>
              <a:rPr lang="en-US" sz="2400" b="1" dirty="0" err="1"/>
              <a:t>Vukobratovic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smtClean="0">
                <a:latin typeface="+mj-lt"/>
              </a:rPr>
              <a:t>Professor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92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+mn-lt"/>
              </a:rPr>
              <a:t>5G</a:t>
            </a:r>
            <a:r>
              <a:rPr lang="en-US" b="1" dirty="0" smtClean="0">
                <a:latin typeface="+mn-lt"/>
              </a:rPr>
              <a:t> New Radio Development</a:t>
            </a:r>
            <a:endParaRPr lang="en-US" b="1" dirty="0"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5361" y="980728"/>
            <a:ext cx="11635161" cy="4680519"/>
          </a:xfrm>
        </p:spPr>
        <p:txBody>
          <a:bodyPr>
            <a:normAutofit/>
          </a:bodyPr>
          <a:lstStyle/>
          <a:p>
            <a:r>
              <a:rPr lang="en-US" dirty="0" smtClean="0"/>
              <a:t>Technical work on </a:t>
            </a:r>
            <a:r>
              <a:rPr lang="en-US" dirty="0" err="1" smtClean="0"/>
              <a:t>5G</a:t>
            </a:r>
            <a:r>
              <a:rPr lang="en-US" dirty="0" smtClean="0"/>
              <a:t> NR initiated in Spring 2016</a:t>
            </a:r>
          </a:p>
          <a:p>
            <a:r>
              <a:rPr lang="en-US" dirty="0" smtClean="0"/>
              <a:t>First version of </a:t>
            </a:r>
            <a:r>
              <a:rPr lang="en-US" dirty="0" err="1" smtClean="0"/>
              <a:t>5G</a:t>
            </a:r>
            <a:r>
              <a:rPr lang="en-US" dirty="0" smtClean="0"/>
              <a:t> specifications in late 2017 (Release 15)</a:t>
            </a:r>
          </a:p>
          <a:p>
            <a:pPr lvl="1"/>
            <a:r>
              <a:rPr lang="en-US" dirty="0" smtClean="0"/>
              <a:t>Limited to Non-Stand-Alone (</a:t>
            </a:r>
            <a:r>
              <a:rPr lang="en-US" dirty="0" err="1" smtClean="0"/>
              <a:t>NSA</a:t>
            </a:r>
            <a:r>
              <a:rPr lang="en-US" dirty="0" smtClean="0"/>
              <a:t>) solution</a:t>
            </a:r>
          </a:p>
          <a:p>
            <a:pPr lvl="1"/>
            <a:r>
              <a:rPr lang="en-US" dirty="0" smtClean="0"/>
              <a:t>Focus was on </a:t>
            </a:r>
            <a:r>
              <a:rPr lang="en-US" dirty="0" err="1" smtClean="0"/>
              <a:t>eMBB</a:t>
            </a:r>
            <a:r>
              <a:rPr lang="en-US" dirty="0" smtClean="0"/>
              <a:t> and </a:t>
            </a:r>
            <a:r>
              <a:rPr lang="en-US" dirty="0" err="1" smtClean="0"/>
              <a:t>URLLC</a:t>
            </a:r>
            <a:r>
              <a:rPr lang="en-US" dirty="0" smtClean="0"/>
              <a:t> services</a:t>
            </a:r>
          </a:p>
          <a:p>
            <a:pPr lvl="1"/>
            <a:r>
              <a:rPr lang="en-US" dirty="0" err="1" smtClean="0"/>
              <a:t>mMTC</a:t>
            </a:r>
            <a:r>
              <a:rPr lang="en-US" dirty="0" smtClean="0"/>
              <a:t> continues development of </a:t>
            </a:r>
            <a:r>
              <a:rPr lang="en-US" dirty="0" err="1" smtClean="0"/>
              <a:t>4G</a:t>
            </a:r>
            <a:r>
              <a:rPr lang="en-US" dirty="0" smtClean="0"/>
              <a:t> </a:t>
            </a:r>
            <a:r>
              <a:rPr lang="en-US" dirty="0" err="1" smtClean="0"/>
              <a:t>eMTC</a:t>
            </a:r>
            <a:r>
              <a:rPr lang="en-US" dirty="0" smtClean="0"/>
              <a:t>/NB-IoT standards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3501008"/>
            <a:ext cx="9512789" cy="2286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180" y="6021288"/>
            <a:ext cx="117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This figure is taken from E. </a:t>
            </a:r>
            <a:r>
              <a:rPr lang="en-US" dirty="0" err="1" smtClean="0"/>
              <a:t>Dahlman</a:t>
            </a:r>
            <a:r>
              <a:rPr lang="en-US" dirty="0" smtClean="0"/>
              <a:t>, S. </a:t>
            </a:r>
            <a:r>
              <a:rPr lang="en-US" dirty="0" err="1" smtClean="0"/>
              <a:t>Parkvall</a:t>
            </a:r>
            <a:r>
              <a:rPr lang="en-US" dirty="0" smtClean="0"/>
              <a:t>, J. </a:t>
            </a:r>
            <a:r>
              <a:rPr lang="en-US" dirty="0" err="1" smtClean="0"/>
              <a:t>Skoll</a:t>
            </a:r>
            <a:r>
              <a:rPr lang="en-US" dirty="0" smtClean="0"/>
              <a:t>: “</a:t>
            </a:r>
            <a:r>
              <a:rPr lang="en-US" dirty="0" err="1" smtClean="0"/>
              <a:t>5G</a:t>
            </a:r>
            <a:r>
              <a:rPr lang="en-US" dirty="0" smtClean="0"/>
              <a:t> NR-Next Generation Wireless Access Technology,” Academic Press (Elsevier), 2017 (Figure 5.1, page 58)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+mn-lt"/>
              </a:rPr>
              <a:t>5G</a:t>
            </a:r>
            <a:r>
              <a:rPr lang="en-US" b="1" dirty="0" smtClean="0">
                <a:latin typeface="+mn-lt"/>
              </a:rPr>
              <a:t> New Radio – Main Features</a:t>
            </a:r>
            <a:endParaRPr lang="en-US" b="1" dirty="0"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5361" y="980728"/>
            <a:ext cx="11635161" cy="4968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Compared to LTE, NR provides many </a:t>
            </a:r>
            <a:r>
              <a:rPr lang="en-US" dirty="0" smtClean="0"/>
              <a:t>benefits:</a:t>
            </a:r>
            <a:endParaRPr lang="en-US" dirty="0"/>
          </a:p>
          <a:p>
            <a:r>
              <a:rPr lang="en-US" b="1" dirty="0" smtClean="0"/>
              <a:t>Exploitation </a:t>
            </a:r>
            <a:r>
              <a:rPr lang="en-US" b="1" dirty="0"/>
              <a:t>of </a:t>
            </a:r>
            <a:r>
              <a:rPr lang="en-US" b="1" dirty="0" smtClean="0"/>
              <a:t>higher-frequency </a:t>
            </a:r>
            <a:r>
              <a:rPr lang="en-US" b="1" dirty="0"/>
              <a:t>bands </a:t>
            </a:r>
            <a:r>
              <a:rPr lang="en-US" dirty="0" smtClean="0"/>
              <a:t>to </a:t>
            </a:r>
            <a:r>
              <a:rPr lang="en-US" dirty="0"/>
              <a:t>obtain </a:t>
            </a:r>
            <a:r>
              <a:rPr lang="en-US" dirty="0" smtClean="0"/>
              <a:t>additional spectra </a:t>
            </a:r>
            <a:r>
              <a:rPr lang="en-US" dirty="0"/>
              <a:t>to support very wide transmission bandwidths and the associated </a:t>
            </a:r>
            <a:r>
              <a:rPr lang="en-US" dirty="0" smtClean="0"/>
              <a:t>high data rates</a:t>
            </a:r>
            <a:endParaRPr lang="en-US" dirty="0"/>
          </a:p>
          <a:p>
            <a:r>
              <a:rPr lang="en-US" b="1" dirty="0"/>
              <a:t>U</a:t>
            </a:r>
            <a:r>
              <a:rPr lang="en-US" b="1" dirty="0" smtClean="0"/>
              <a:t>ltra-lean </a:t>
            </a:r>
            <a:r>
              <a:rPr lang="en-US" b="1" dirty="0"/>
              <a:t>design </a:t>
            </a:r>
            <a:r>
              <a:rPr lang="en-US" dirty="0"/>
              <a:t>to enhance network energy performance and </a:t>
            </a:r>
            <a:r>
              <a:rPr lang="en-US" dirty="0" smtClean="0"/>
              <a:t>reduce interference</a:t>
            </a:r>
            <a:endParaRPr lang="en-US" dirty="0"/>
          </a:p>
          <a:p>
            <a:r>
              <a:rPr lang="en-US" b="1" dirty="0"/>
              <a:t>F</a:t>
            </a:r>
            <a:r>
              <a:rPr lang="en-US" b="1" dirty="0" smtClean="0"/>
              <a:t>orward </a:t>
            </a:r>
            <a:r>
              <a:rPr lang="en-US" b="1" dirty="0"/>
              <a:t>compatibility </a:t>
            </a:r>
            <a:r>
              <a:rPr lang="en-US" dirty="0"/>
              <a:t>to prepare for future, yet unknown, use </a:t>
            </a:r>
            <a:r>
              <a:rPr lang="en-US" dirty="0" smtClean="0"/>
              <a:t>cases</a:t>
            </a:r>
            <a:endParaRPr lang="en-US" dirty="0"/>
          </a:p>
          <a:p>
            <a:r>
              <a:rPr lang="en-US" b="1" dirty="0" smtClean="0"/>
              <a:t>Low </a:t>
            </a:r>
            <a:r>
              <a:rPr lang="en-US" b="1" dirty="0"/>
              <a:t>latency </a:t>
            </a:r>
            <a:r>
              <a:rPr lang="en-US" dirty="0"/>
              <a:t>to improve performance and enable new use cases; </a:t>
            </a:r>
            <a:endParaRPr lang="en-US" dirty="0" smtClean="0"/>
          </a:p>
          <a:p>
            <a:r>
              <a:rPr lang="en-US" b="1" dirty="0" smtClean="0"/>
              <a:t>Beam-centric </a:t>
            </a:r>
            <a:r>
              <a:rPr lang="en-US" b="1" dirty="0"/>
              <a:t>design </a:t>
            </a:r>
            <a:r>
              <a:rPr lang="en-US" dirty="0"/>
              <a:t>enabling extensive usage of beamforming and </a:t>
            </a:r>
            <a:r>
              <a:rPr lang="en-US" dirty="0" smtClean="0"/>
              <a:t>massive </a:t>
            </a:r>
            <a:r>
              <a:rPr lang="en-US" dirty="0"/>
              <a:t>number of antenna elements </a:t>
            </a:r>
            <a:r>
              <a:rPr lang="en-US" dirty="0" smtClean="0"/>
              <a:t>(more than </a:t>
            </a:r>
            <a:r>
              <a:rPr lang="en-US" dirty="0"/>
              <a:t>is possible in LTE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69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268761"/>
            <a:ext cx="11856639" cy="4608511"/>
          </a:xfrm>
        </p:spPr>
        <p:txBody>
          <a:bodyPr/>
          <a:lstStyle/>
          <a:p>
            <a:r>
              <a:rPr lang="en-US" dirty="0" err="1" smtClean="0"/>
              <a:t>mmWave</a:t>
            </a:r>
            <a:r>
              <a:rPr lang="en-US" dirty="0" smtClean="0"/>
              <a:t> band offers large amount of spectra/wideband channels</a:t>
            </a:r>
          </a:p>
          <a:p>
            <a:pPr lvl="1"/>
            <a:r>
              <a:rPr lang="en-US" dirty="0" smtClean="0"/>
              <a:t>Very high capacity and extreme data rates</a:t>
            </a:r>
          </a:p>
          <a:p>
            <a:r>
              <a:rPr lang="en-US" dirty="0" smtClean="0"/>
              <a:t>Problem is high attenuation and limited coverage</a:t>
            </a:r>
          </a:p>
          <a:p>
            <a:pPr lvl="1"/>
            <a:r>
              <a:rPr lang="en-US" dirty="0" smtClean="0"/>
              <a:t>Partially compensated by </a:t>
            </a:r>
            <a:r>
              <a:rPr lang="en-US" dirty="0" err="1" smtClean="0"/>
              <a:t>MIMO</a:t>
            </a:r>
            <a:r>
              <a:rPr lang="en-US" dirty="0" smtClean="0"/>
              <a:t> beamforming technology</a:t>
            </a:r>
          </a:p>
          <a:p>
            <a:pPr lvl="1"/>
            <a:r>
              <a:rPr lang="en-US" dirty="0" smtClean="0"/>
              <a:t>Problem still remains in Non-Line-of-Sight (</a:t>
            </a:r>
            <a:r>
              <a:rPr lang="en-US" dirty="0" err="1" smtClean="0"/>
              <a:t>NLOS</a:t>
            </a:r>
            <a:r>
              <a:rPr lang="en-US" dirty="0" smtClean="0"/>
              <a:t>) and outdoor-to-indoor</a:t>
            </a:r>
          </a:p>
          <a:p>
            <a:r>
              <a:rPr lang="en-US" dirty="0" smtClean="0"/>
              <a:t>Operation in 3.5 GHz band will still remain fundamental</a:t>
            </a:r>
          </a:p>
          <a:p>
            <a:pPr lvl="1"/>
            <a:r>
              <a:rPr lang="en-US" dirty="0" smtClean="0"/>
              <a:t>Combination of 3.5 GHz and 26-28 GHz band will be suitable solution</a:t>
            </a:r>
          </a:p>
          <a:p>
            <a:pPr lvl="1"/>
            <a:r>
              <a:rPr lang="en-US" dirty="0" err="1" smtClean="0"/>
              <a:t>mmWave</a:t>
            </a:r>
            <a:r>
              <a:rPr lang="en-US" dirty="0" smtClean="0"/>
              <a:t> will serve as load reduction on insufficient 3.5 GHz band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Exploitation of Higher Frequency Bands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28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124744"/>
            <a:ext cx="11856639" cy="4824536"/>
          </a:xfrm>
        </p:spPr>
        <p:txBody>
          <a:bodyPr/>
          <a:lstStyle/>
          <a:p>
            <a:r>
              <a:rPr lang="en-US" dirty="0" smtClean="0"/>
              <a:t>Current mobile cellular networks suffer from high amount of “always-on” signals independent of user data</a:t>
            </a:r>
          </a:p>
          <a:p>
            <a:pPr lvl="1"/>
            <a:r>
              <a:rPr lang="en-US" dirty="0" smtClean="0"/>
              <a:t>Signals for base station detection</a:t>
            </a:r>
          </a:p>
          <a:p>
            <a:pPr lvl="1"/>
            <a:r>
              <a:rPr lang="en-US" dirty="0" smtClean="0"/>
              <a:t>Broadcast of system information</a:t>
            </a:r>
          </a:p>
          <a:p>
            <a:pPr lvl="1"/>
            <a:r>
              <a:rPr lang="en-US" dirty="0" smtClean="0"/>
              <a:t>Reference signals for channel estimation</a:t>
            </a:r>
          </a:p>
          <a:p>
            <a:r>
              <a:rPr lang="en-US" dirty="0" smtClean="0"/>
              <a:t>In densely deployed wideband technologies such as </a:t>
            </a:r>
            <a:r>
              <a:rPr lang="en-US" dirty="0" err="1" smtClean="0"/>
              <a:t>5G</a:t>
            </a:r>
            <a:r>
              <a:rPr lang="en-US" dirty="0" smtClean="0"/>
              <a:t> NR, amount of this signals would increase compared to </a:t>
            </a:r>
            <a:r>
              <a:rPr lang="en-US" dirty="0" err="1" smtClean="0"/>
              <a:t>4G</a:t>
            </a:r>
            <a:r>
              <a:rPr lang="en-US" dirty="0" smtClean="0"/>
              <a:t> LTE, and thus:</a:t>
            </a:r>
          </a:p>
          <a:p>
            <a:pPr lvl="1"/>
            <a:r>
              <a:rPr lang="en-US" dirty="0" smtClean="0"/>
              <a:t>Impose upper limit on network energy efficiency</a:t>
            </a:r>
          </a:p>
          <a:p>
            <a:pPr lvl="1"/>
            <a:r>
              <a:rPr lang="en-US" dirty="0" smtClean="0"/>
              <a:t>Increase inter-cell interference</a:t>
            </a:r>
          </a:p>
          <a:p>
            <a:r>
              <a:rPr lang="en-US" dirty="0" smtClean="0"/>
              <a:t>Ultra-lean design aims at reducing/eliminating always-on signals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Ultra Lean Design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94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124744"/>
            <a:ext cx="11856639" cy="4824536"/>
          </a:xfrm>
        </p:spPr>
        <p:txBody>
          <a:bodyPr>
            <a:normAutofit/>
          </a:bodyPr>
          <a:lstStyle/>
          <a:p>
            <a:r>
              <a:rPr lang="en-US" dirty="0" err="1" smtClean="0"/>
              <a:t>5G</a:t>
            </a:r>
            <a:r>
              <a:rPr lang="en-US" dirty="0" smtClean="0"/>
              <a:t> NR aims at ensuring high degree of forward compatibility</a:t>
            </a:r>
          </a:p>
          <a:p>
            <a:pPr lvl="1"/>
            <a:r>
              <a:rPr lang="en-US" dirty="0" smtClean="0"/>
              <a:t>Radio-interface </a:t>
            </a:r>
            <a:r>
              <a:rPr lang="en-US" dirty="0"/>
              <a:t>design that allows for </a:t>
            </a:r>
            <a:r>
              <a:rPr lang="en-US" dirty="0" smtClean="0"/>
              <a:t>substantial future evolution of technology </a:t>
            </a:r>
            <a:r>
              <a:rPr lang="en-US" dirty="0"/>
              <a:t>and </a:t>
            </a:r>
            <a:r>
              <a:rPr lang="en-US" dirty="0" smtClean="0"/>
              <a:t>services with </a:t>
            </a:r>
            <a:r>
              <a:rPr lang="en-US" dirty="0"/>
              <a:t>yet unknown requirements and </a:t>
            </a:r>
            <a:r>
              <a:rPr lang="en-US" dirty="0" smtClean="0"/>
              <a:t>characteristics </a:t>
            </a:r>
          </a:p>
          <a:p>
            <a:pPr lvl="1"/>
            <a:r>
              <a:rPr lang="en-US" dirty="0" smtClean="0"/>
              <a:t>Support legacy </a:t>
            </a:r>
            <a:r>
              <a:rPr lang="en-US" dirty="0"/>
              <a:t>devices on the same carrier.</a:t>
            </a:r>
            <a:endParaRPr lang="en-US" dirty="0" smtClean="0"/>
          </a:p>
          <a:p>
            <a:r>
              <a:rPr lang="en-US" dirty="0" smtClean="0"/>
              <a:t>Maximizing </a:t>
            </a:r>
            <a:r>
              <a:rPr lang="en-US" dirty="0"/>
              <a:t>the amount of time and frequency resources that can be </a:t>
            </a:r>
            <a:r>
              <a:rPr lang="en-US" dirty="0" smtClean="0"/>
              <a:t>flexibly utilized </a:t>
            </a:r>
            <a:r>
              <a:rPr lang="en-US" dirty="0"/>
              <a:t>or </a:t>
            </a:r>
            <a:r>
              <a:rPr lang="en-US" dirty="0" smtClean="0"/>
              <a:t>can </a:t>
            </a:r>
            <a:r>
              <a:rPr lang="en-US" dirty="0"/>
              <a:t>be left blank without causing backward </a:t>
            </a:r>
            <a:r>
              <a:rPr lang="en-US" dirty="0" smtClean="0"/>
              <a:t>compatibility issues </a:t>
            </a:r>
            <a:r>
              <a:rPr lang="en-US" dirty="0"/>
              <a:t>in the future;</a:t>
            </a:r>
          </a:p>
          <a:p>
            <a:r>
              <a:rPr lang="en-US" dirty="0" smtClean="0"/>
              <a:t>Minimizing </a:t>
            </a:r>
            <a:r>
              <a:rPr lang="en-US" dirty="0"/>
              <a:t>transmission of always-on signals;</a:t>
            </a:r>
          </a:p>
          <a:p>
            <a:r>
              <a:rPr lang="en-US" dirty="0" smtClean="0"/>
              <a:t>Confining </a:t>
            </a:r>
            <a:r>
              <a:rPr lang="en-US" dirty="0"/>
              <a:t>signals and channels for physical layer functionalities within </a:t>
            </a:r>
            <a:r>
              <a:rPr lang="en-US" dirty="0" smtClean="0"/>
              <a:t>a configurable/allocable time-frequency </a:t>
            </a:r>
            <a:r>
              <a:rPr lang="en-US" dirty="0"/>
              <a:t>resource.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Forward Compatibility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6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124744"/>
            <a:ext cx="11856639" cy="4824536"/>
          </a:xfrm>
        </p:spPr>
        <p:txBody>
          <a:bodyPr>
            <a:normAutofit/>
          </a:bodyPr>
          <a:lstStyle/>
          <a:p>
            <a:r>
              <a:rPr lang="en-US" dirty="0" err="1" smtClean="0"/>
              <a:t>5G</a:t>
            </a:r>
            <a:r>
              <a:rPr lang="en-US" dirty="0" smtClean="0"/>
              <a:t> NR introduces significant changes in order to accommodate low latency requirements</a:t>
            </a:r>
          </a:p>
          <a:p>
            <a:pPr lvl="1"/>
            <a:r>
              <a:rPr lang="en-US" b="1" dirty="0" smtClean="0"/>
              <a:t>Front Loaded </a:t>
            </a:r>
            <a:r>
              <a:rPr lang="en-US" dirty="0" smtClean="0"/>
              <a:t>Reference and Control Data (at the beginning of the slot)</a:t>
            </a:r>
          </a:p>
          <a:p>
            <a:pPr lvl="1"/>
            <a:r>
              <a:rPr lang="en-US" dirty="0" smtClean="0"/>
              <a:t>“Mini-slot” transmission – possibility to transmit over a part of the slot</a:t>
            </a:r>
          </a:p>
          <a:p>
            <a:r>
              <a:rPr lang="en-US" dirty="0" smtClean="0"/>
              <a:t>Reduced response times for several key procedures</a:t>
            </a:r>
          </a:p>
          <a:p>
            <a:pPr lvl="1"/>
            <a:r>
              <a:rPr lang="en-US" dirty="0" err="1" smtClean="0"/>
              <a:t>HARQ</a:t>
            </a:r>
            <a:r>
              <a:rPr lang="en-US" dirty="0" smtClean="0"/>
              <a:t> feedback</a:t>
            </a:r>
          </a:p>
          <a:p>
            <a:pPr lvl="1"/>
            <a:r>
              <a:rPr lang="en-US" dirty="0" smtClean="0"/>
              <a:t>Random Access Grant response time</a:t>
            </a:r>
          </a:p>
          <a:p>
            <a:r>
              <a:rPr lang="en-US" dirty="0" smtClean="0"/>
              <a:t>Higher layer protocols (MAC, </a:t>
            </a:r>
            <a:r>
              <a:rPr lang="en-US" dirty="0" err="1" smtClean="0"/>
              <a:t>RLC</a:t>
            </a:r>
            <a:r>
              <a:rPr lang="en-US" dirty="0" smtClean="0"/>
              <a:t>) redesigned for low latency</a:t>
            </a:r>
          </a:p>
          <a:p>
            <a:pPr lvl="1"/>
            <a:r>
              <a:rPr lang="en-US" dirty="0" smtClean="0"/>
              <a:t>Headers can be inserted without knowledge of amount of data to be transmitted</a:t>
            </a:r>
          </a:p>
          <a:p>
            <a:pPr lvl="1"/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Low Latency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5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124744"/>
            <a:ext cx="11856639" cy="4824536"/>
          </a:xfrm>
        </p:spPr>
        <p:txBody>
          <a:bodyPr>
            <a:normAutofit/>
          </a:bodyPr>
          <a:lstStyle/>
          <a:p>
            <a:r>
              <a:rPr lang="en-US" dirty="0"/>
              <a:t>Support for a for a large number of steerable antenna elements for both </a:t>
            </a:r>
            <a:r>
              <a:rPr lang="en-US" dirty="0" smtClean="0"/>
              <a:t>transmission</a:t>
            </a:r>
            <a:r>
              <a:rPr lang="sr-Latn-RS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reception is a key feature of </a:t>
            </a:r>
            <a:r>
              <a:rPr lang="en-US" dirty="0" smtClean="0"/>
              <a:t>NR</a:t>
            </a:r>
            <a:endParaRPr lang="sr-Latn-RS" dirty="0" smtClean="0"/>
          </a:p>
          <a:p>
            <a:pPr lvl="1"/>
            <a:r>
              <a:rPr lang="en-US" dirty="0"/>
              <a:t>At higher-frequency bands, the </a:t>
            </a:r>
            <a:r>
              <a:rPr lang="en-US" dirty="0" smtClean="0"/>
              <a:t>large</a:t>
            </a:r>
            <a:r>
              <a:rPr lang="sr-Latn-RS" dirty="0" smtClean="0"/>
              <a:t> </a:t>
            </a:r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antenna</a:t>
            </a:r>
            <a:r>
              <a:rPr lang="sr-Latn-RS" dirty="0" smtClean="0"/>
              <a:t>s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used </a:t>
            </a:r>
            <a:r>
              <a:rPr lang="en-US" dirty="0"/>
              <a:t>for beamforming to extend </a:t>
            </a:r>
            <a:r>
              <a:rPr lang="en-US" dirty="0" smtClean="0"/>
              <a:t>coverage</a:t>
            </a:r>
            <a:endParaRPr lang="en-US" dirty="0"/>
          </a:p>
          <a:p>
            <a:pPr lvl="1"/>
            <a:r>
              <a:rPr lang="sr-Latn-RS" dirty="0" smtClean="0"/>
              <a:t>A</a:t>
            </a:r>
            <a:r>
              <a:rPr lang="en-US" dirty="0" smtClean="0"/>
              <a:t>t </a:t>
            </a:r>
            <a:r>
              <a:rPr lang="en-US" dirty="0"/>
              <a:t>lower-frequency bands they enable </a:t>
            </a:r>
            <a:r>
              <a:rPr lang="sr-Latn-RS" dirty="0" smtClean="0"/>
              <a:t>Massive</a:t>
            </a:r>
            <a:r>
              <a:rPr lang="en-US" dirty="0" smtClean="0"/>
              <a:t> </a:t>
            </a:r>
            <a:r>
              <a:rPr lang="en-US" dirty="0" err="1" smtClean="0"/>
              <a:t>MIMO</a:t>
            </a:r>
            <a:endParaRPr lang="sr-Latn-RS" dirty="0" smtClean="0"/>
          </a:p>
          <a:p>
            <a:r>
              <a:rPr lang="sr-Latn-RS" dirty="0" smtClean="0"/>
              <a:t>At mmWave, both digital beamforming/precoding and analog beamforming is supported</a:t>
            </a:r>
          </a:p>
          <a:p>
            <a:pPr lvl="1"/>
            <a:r>
              <a:rPr lang="sr-Latn-RS" dirty="0" smtClean="0"/>
              <a:t>This includes additional beam sweeping, tracking and management</a:t>
            </a:r>
          </a:p>
          <a:p>
            <a:r>
              <a:rPr lang="sr-Latn-RS" dirty="0" smtClean="0"/>
              <a:t>For Massive MIMO, up to 8 layers in DL and 4 in UL is supported</a:t>
            </a:r>
          </a:p>
          <a:p>
            <a:pPr lvl="1"/>
            <a:r>
              <a:rPr lang="sr-Latn-RS" dirty="0" smtClean="0"/>
              <a:t>Support for Distributed MIMO (Cell-Free MIMO)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>
                <a:latin typeface="+mn-lt"/>
              </a:rPr>
              <a:t>Beam Centric Design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28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49519</TotalTime>
  <Words>1884</Words>
  <Application>Microsoft Office PowerPoint</Application>
  <PresentationFormat>Widescreen</PresentationFormat>
  <Paragraphs>159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Introduction to Modern Cellular Networks  Part 9: 5G New Radio</vt:lpstr>
      <vt:lpstr>Outline of the Lecture</vt:lpstr>
      <vt:lpstr>5G New Radio Development</vt:lpstr>
      <vt:lpstr>5G New Radio – Main Features</vt:lpstr>
      <vt:lpstr>Exploitation of Higher Frequency Bands</vt:lpstr>
      <vt:lpstr>Ultra Lean Design</vt:lpstr>
      <vt:lpstr>Forward Compatibility</vt:lpstr>
      <vt:lpstr>Low Latency</vt:lpstr>
      <vt:lpstr>Beam Centric Design</vt:lpstr>
      <vt:lpstr>Outline of the Lecture</vt:lpstr>
      <vt:lpstr>5G NR Transmission Scheme</vt:lpstr>
      <vt:lpstr>5G NR Numerology</vt:lpstr>
      <vt:lpstr>5G NR Numerology</vt:lpstr>
      <vt:lpstr>5G NR Time Domain Structure</vt:lpstr>
      <vt:lpstr>5G NR Time Domain Structure</vt:lpstr>
      <vt:lpstr>5G NR Frequency Domain Structure</vt:lpstr>
      <vt:lpstr>5G NR Frequency Domain Structure</vt:lpstr>
      <vt:lpstr>5G NR Frequency Domain Structure</vt:lpstr>
      <vt:lpstr>Bandwidth Parts</vt:lpstr>
      <vt:lpstr>Bandwidth Parts</vt:lpstr>
      <vt:lpstr>Carrier Aggregation and Supplementary Uplink</vt:lpstr>
      <vt:lpstr>Duplex Schemes</vt:lpstr>
      <vt:lpstr>Time Division Duplex in 5G NR</vt:lpstr>
      <vt:lpstr>Time Division Duplex in 5G NR</vt:lpstr>
      <vt:lpstr>Slot Formats in 5G NR</vt:lpstr>
      <vt:lpstr>Takeaway Message</vt:lpstr>
      <vt:lpstr>Introduction to Modern Cellular Networks  Part 9: 5G New Radio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Vladan</dc:creator>
  <cp:lastModifiedBy>Dejan Vukobratovic</cp:lastModifiedBy>
  <cp:revision>247</cp:revision>
  <dcterms:created xsi:type="dcterms:W3CDTF">2013-05-27T16:19:52Z</dcterms:created>
  <dcterms:modified xsi:type="dcterms:W3CDTF">2022-06-06T17:52:48Z</dcterms:modified>
</cp:coreProperties>
</file>