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323" r:id="rId2"/>
    <p:sldId id="325" r:id="rId3"/>
    <p:sldId id="328" r:id="rId4"/>
    <p:sldId id="329" r:id="rId5"/>
    <p:sldId id="331" r:id="rId6"/>
    <p:sldId id="332" r:id="rId7"/>
    <p:sldId id="333" r:id="rId8"/>
    <p:sldId id="335" r:id="rId9"/>
    <p:sldId id="336" r:id="rId10"/>
    <p:sldId id="326" r:id="rId11"/>
    <p:sldId id="317" r:id="rId12"/>
    <p:sldId id="337" r:id="rId13"/>
    <p:sldId id="327" r:id="rId14"/>
    <p:sldId id="338" r:id="rId15"/>
    <p:sldId id="318" r:id="rId16"/>
    <p:sldId id="320" r:id="rId17"/>
    <p:sldId id="321" r:id="rId18"/>
    <p:sldId id="322" r:id="rId19"/>
    <p:sldId id="339" r:id="rId20"/>
    <p:sldId id="340" r:id="rId21"/>
    <p:sldId id="342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BD0"/>
    <a:srgbClr val="33CCCC"/>
    <a:srgbClr val="6699FF"/>
    <a:srgbClr val="99CCFF"/>
    <a:srgbClr val="F9B701"/>
    <a:srgbClr val="9ED06F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>
      <p:cViewPr varScale="1">
        <p:scale>
          <a:sx n="69" d="100"/>
          <a:sy n="69" d="100"/>
        </p:scale>
        <p:origin x="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</p:spTree>
    <p:extLst>
      <p:ext uri="{BB962C8B-B14F-4D97-AF65-F5344CB8AC3E}">
        <p14:creationId xmlns:p14="http://schemas.microsoft.com/office/powerpoint/2010/main" val="34610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u="sng" smtClean="0"/>
              <a:pPr/>
              <a:t>‹#›</a:t>
            </a:fld>
            <a:endParaRPr lang="en-US" sz="1200" u="sng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1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0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011" y="1196753"/>
            <a:ext cx="5778509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35360" y="1196753"/>
            <a:ext cx="5643432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4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8E10-2353-4472-B1B2-A23272C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3" r:id="rId3"/>
    <p:sldLayoutId id="2147483701" r:id="rId4"/>
    <p:sldLayoutId id="2147483694" r:id="rId5"/>
    <p:sldLayoutId id="2147483695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412776"/>
            <a:ext cx="9937104" cy="18605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+mn-lt"/>
              </a:rPr>
              <a:t>Introduction to </a:t>
            </a:r>
            <a:r>
              <a:rPr lang="en-US" sz="4900" b="1" dirty="0" smtClean="0">
                <a:latin typeface="+mn-lt"/>
              </a:rPr>
              <a:t>Modern Cellular</a:t>
            </a:r>
            <a:r>
              <a:rPr lang="en-US" sz="4900" b="1" dirty="0" smtClean="0">
                <a:latin typeface="+mn-lt"/>
              </a:rPr>
              <a:t> Networks</a:t>
            </a:r>
            <a:r>
              <a:rPr lang="en-US" sz="4900" dirty="0" smtClean="0">
                <a:latin typeface="+mn-lt"/>
              </a:rPr>
              <a:t>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</a:t>
            </a:r>
            <a:r>
              <a:rPr lang="sr-Latn-RS" sz="3600" dirty="0" smtClean="0"/>
              <a:t>2</a:t>
            </a:r>
            <a:r>
              <a:rPr lang="en-US" sz="3600" dirty="0" smtClean="0"/>
              <a:t>: </a:t>
            </a:r>
            <a:r>
              <a:rPr lang="en-US" sz="3600" dirty="0"/>
              <a:t>Spectrum Allocation for</a:t>
            </a:r>
            <a:r>
              <a:rPr lang="en-US" sz="3200" dirty="0"/>
              <a:t> Mobile Cellular </a:t>
            </a:r>
            <a:r>
              <a:rPr lang="en-US" sz="3200" dirty="0" smtClean="0"/>
              <a:t>Standards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2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Short Intro to </a:t>
            </a:r>
            <a:r>
              <a:rPr lang="sr-Latn-RS" sz="3600" dirty="0" smtClean="0"/>
              <a:t>Wireless </a:t>
            </a:r>
            <a:r>
              <a:rPr lang="en-US" sz="3600" dirty="0" smtClean="0"/>
              <a:t>Communication </a:t>
            </a:r>
            <a:r>
              <a:rPr lang="sr-Latn-RS" sz="3600" dirty="0" smtClean="0"/>
              <a:t>Spectrum Usage</a:t>
            </a:r>
            <a:endParaRPr lang="en-US" sz="3600" dirty="0" smtClean="0"/>
          </a:p>
          <a:p>
            <a:endParaRPr lang="en-US" sz="3600" dirty="0"/>
          </a:p>
          <a:p>
            <a:r>
              <a:rPr lang="sr-Latn-RS" sz="3600" b="1" dirty="0" smtClean="0"/>
              <a:t>Spectrum Allocations in 4G and 5G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50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3392" y="-1"/>
            <a:ext cx="10873208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Spectrum Allocation in </a:t>
            </a:r>
            <a:r>
              <a:rPr lang="sr-Latn-RS" b="1" dirty="0" smtClean="0">
                <a:latin typeface="+mn-lt"/>
              </a:rPr>
              <a:t>Cellular Systems</a:t>
            </a:r>
            <a:endParaRPr lang="en-US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Historically, </a:t>
            </a:r>
            <a:r>
              <a:rPr lang="en-US" dirty="0" err="1" smtClean="0"/>
              <a:t>1G</a:t>
            </a:r>
            <a:r>
              <a:rPr lang="en-US" dirty="0" smtClean="0"/>
              <a:t> and </a:t>
            </a:r>
            <a:r>
              <a:rPr lang="en-US" dirty="0" err="1" smtClean="0"/>
              <a:t>2G</a:t>
            </a:r>
            <a:r>
              <a:rPr lang="en-US" dirty="0" smtClean="0"/>
              <a:t> spectra focused on 800-900 MHz band</a:t>
            </a:r>
          </a:p>
          <a:p>
            <a:r>
              <a:rPr lang="en-US" dirty="0" smtClean="0"/>
              <a:t>With the rollout of </a:t>
            </a:r>
            <a:r>
              <a:rPr lang="en-US" dirty="0" err="1" smtClean="0"/>
              <a:t>3G</a:t>
            </a:r>
            <a:r>
              <a:rPr lang="en-US" dirty="0" smtClean="0"/>
              <a:t>, focus moved to 2 GHz band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3G</a:t>
            </a:r>
            <a:r>
              <a:rPr lang="en-US" dirty="0" smtClean="0"/>
              <a:t> and </a:t>
            </a:r>
            <a:r>
              <a:rPr lang="en-US" dirty="0" err="1" smtClean="0"/>
              <a:t>4G</a:t>
            </a:r>
            <a:r>
              <a:rPr lang="en-US" dirty="0" smtClean="0"/>
              <a:t> evolution, new bands are added, which now span the region between 450 MHz and 6 GHz</a:t>
            </a:r>
          </a:p>
          <a:p>
            <a:r>
              <a:rPr lang="en-US" dirty="0" smtClean="0"/>
              <a:t>Introduction of </a:t>
            </a:r>
            <a:r>
              <a:rPr lang="en-US" dirty="0" err="1" smtClean="0"/>
              <a:t>5G</a:t>
            </a:r>
            <a:r>
              <a:rPr lang="en-US" dirty="0" smtClean="0"/>
              <a:t> and high requirements of </a:t>
            </a:r>
            <a:r>
              <a:rPr lang="en-US" dirty="0" err="1" smtClean="0"/>
              <a:t>eMBB</a:t>
            </a:r>
            <a:r>
              <a:rPr lang="en-US" dirty="0" smtClean="0"/>
              <a:t> service push the spectrum usage to above 6 GHz bands</a:t>
            </a:r>
          </a:p>
          <a:p>
            <a:pPr lvl="1"/>
            <a:r>
              <a:rPr lang="en-US" dirty="0" err="1" smtClean="0"/>
              <a:t>mmWave</a:t>
            </a:r>
            <a:r>
              <a:rPr lang="en-US" dirty="0" smtClean="0"/>
              <a:t> bands (26 GHz, 60 GHz, 90 GHz) are being allocated worldwide for </a:t>
            </a:r>
            <a:r>
              <a:rPr lang="en-US" dirty="0" err="1" smtClean="0"/>
              <a:t>5G</a:t>
            </a:r>
            <a:r>
              <a:rPr lang="en-US" dirty="0" smtClean="0"/>
              <a:t> services but also for the latest Wi-Fi standards (45 and 60 GHz)  </a:t>
            </a:r>
          </a:p>
        </p:txBody>
      </p:sp>
    </p:spTree>
    <p:extLst>
      <p:ext uri="{BB962C8B-B14F-4D97-AF65-F5344CB8AC3E}">
        <p14:creationId xmlns:p14="http://schemas.microsoft.com/office/powerpoint/2010/main" val="26502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79376" y="1124744"/>
            <a:ext cx="11634787" cy="4608512"/>
          </a:xfrm>
        </p:spPr>
        <p:txBody>
          <a:bodyPr/>
          <a:lstStyle/>
          <a:p>
            <a:r>
              <a:rPr lang="en-US" b="1" dirty="0" smtClean="0"/>
              <a:t>Paired Spectral Bands</a:t>
            </a:r>
            <a:r>
              <a:rPr lang="en-US" dirty="0" smtClean="0"/>
              <a:t>: Separate frequency channels are allocated for Downlink and Uplink system operation</a:t>
            </a:r>
          </a:p>
          <a:p>
            <a:r>
              <a:rPr lang="en-US" b="1" dirty="0" smtClean="0"/>
              <a:t>Unpaired Spectral Band</a:t>
            </a:r>
            <a:r>
              <a:rPr lang="en-US" dirty="0" smtClean="0"/>
              <a:t>: Single frequency channel is allocated for both Downlink and Uplink system operation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392" y="-1"/>
            <a:ext cx="10873208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Paired/Unpaired Spectrum Bands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852936"/>
            <a:ext cx="8261087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3392" y="-1"/>
            <a:ext cx="10873208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Spectrum Allocation in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</a:t>
            </a:r>
            <a:endParaRPr lang="en-US" sz="36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ITU</a:t>
            </a:r>
            <a:r>
              <a:rPr lang="en-US" dirty="0" smtClean="0"/>
              <a:t>-R responsible for spectrum allocation</a:t>
            </a:r>
          </a:p>
          <a:p>
            <a:pPr lvl="1"/>
            <a:r>
              <a:rPr lang="en-US" dirty="0" smtClean="0"/>
              <a:t>Further refined by national policies</a:t>
            </a:r>
          </a:p>
          <a:p>
            <a:r>
              <a:rPr lang="en-US" dirty="0" err="1" smtClean="0"/>
              <a:t>4G</a:t>
            </a:r>
            <a:r>
              <a:rPr lang="en-US" dirty="0" smtClean="0"/>
              <a:t> LTE Spectra Characteristics:</a:t>
            </a:r>
          </a:p>
          <a:p>
            <a:pPr lvl="1"/>
            <a:r>
              <a:rPr lang="en-US" b="1" dirty="0" smtClean="0"/>
              <a:t>Paired and Unpaired Bands</a:t>
            </a:r>
          </a:p>
          <a:p>
            <a:pPr lvl="2"/>
            <a:r>
              <a:rPr lang="en-US" dirty="0" smtClean="0"/>
              <a:t>Some bands come in fully separated Uplink (UL) / Downlink (DL) pairs suitable for Frequency Division Duplexing (</a:t>
            </a:r>
            <a:r>
              <a:rPr lang="en-US" dirty="0" err="1" smtClean="0"/>
              <a:t>FDD</a:t>
            </a:r>
            <a:r>
              <a:rPr lang="en-US" dirty="0" smtClean="0"/>
              <a:t>), while others come as single band suitable for Time Division Duplexing (</a:t>
            </a:r>
            <a:r>
              <a:rPr lang="en-US" dirty="0" err="1" smtClean="0"/>
              <a:t>TDD</a:t>
            </a:r>
            <a:r>
              <a:rPr lang="en-US" dirty="0" smtClean="0"/>
              <a:t>) where UL and DL interchange in time</a:t>
            </a:r>
            <a:endParaRPr lang="en-US" dirty="0"/>
          </a:p>
          <a:p>
            <a:pPr lvl="1"/>
            <a:r>
              <a:rPr lang="en-US" b="1" dirty="0" smtClean="0"/>
              <a:t>Sub </a:t>
            </a:r>
            <a:r>
              <a:rPr lang="en-US" b="1" dirty="0" err="1" smtClean="0"/>
              <a:t>1GHz</a:t>
            </a:r>
            <a:r>
              <a:rPr lang="en-US" b="1" dirty="0" smtClean="0"/>
              <a:t> and Above </a:t>
            </a:r>
            <a:r>
              <a:rPr lang="en-US" b="1" dirty="0" err="1" smtClean="0"/>
              <a:t>1GHz</a:t>
            </a:r>
            <a:r>
              <a:rPr lang="en-US" b="1" dirty="0" smtClean="0"/>
              <a:t> Bands</a:t>
            </a:r>
          </a:p>
          <a:p>
            <a:pPr lvl="2"/>
            <a:r>
              <a:rPr lang="en-US" dirty="0" smtClean="0"/>
              <a:t>Sub </a:t>
            </a:r>
            <a:r>
              <a:rPr lang="en-US" dirty="0" err="1" smtClean="0"/>
              <a:t>1GHz</a:t>
            </a:r>
            <a:r>
              <a:rPr lang="en-US" dirty="0" smtClean="0"/>
              <a:t> bands are suitable for rural coverage with minimum number of macro- cellular sites, while above </a:t>
            </a:r>
            <a:r>
              <a:rPr lang="en-US" dirty="0" err="1" smtClean="0"/>
              <a:t>1GHz</a:t>
            </a:r>
            <a:r>
              <a:rPr lang="en-US" dirty="0" smtClean="0"/>
              <a:t> bands are suitable for dense urban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3392" y="-1"/>
            <a:ext cx="10873208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Spectrum Allocation in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</a:t>
            </a:r>
            <a:endParaRPr lang="en-US" sz="36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4G</a:t>
            </a:r>
            <a:r>
              <a:rPr lang="en-US" dirty="0"/>
              <a:t> </a:t>
            </a:r>
            <a:r>
              <a:rPr lang="en-US" dirty="0" smtClean="0"/>
              <a:t>LTE Channels are allocated for up to 20 MHz channels  </a:t>
            </a:r>
          </a:p>
          <a:p>
            <a:r>
              <a:rPr lang="en-US" b="1" dirty="0" smtClean="0"/>
              <a:t>Carrier Aggregation</a:t>
            </a:r>
            <a:r>
              <a:rPr lang="en-US" dirty="0" smtClean="0"/>
              <a:t>: Wider channels are obtained by aggregating several channels into wider composite channel</a:t>
            </a:r>
          </a:p>
          <a:p>
            <a:r>
              <a:rPr lang="en-US" dirty="0" smtClean="0"/>
              <a:t>Constraints imposed by regulatory bodies may differ between different frequency bands</a:t>
            </a:r>
          </a:p>
          <a:p>
            <a:pPr lvl="1"/>
            <a:r>
              <a:rPr lang="en-US" dirty="0" smtClean="0"/>
              <a:t>Allowed maximum transmission power</a:t>
            </a:r>
          </a:p>
          <a:p>
            <a:pPr lvl="1"/>
            <a:r>
              <a:rPr lang="en-US" dirty="0" smtClean="0"/>
              <a:t>Requirements/limits on out-of-band (</a:t>
            </a:r>
            <a:r>
              <a:rPr lang="en-US" dirty="0" err="1" smtClean="0"/>
              <a:t>OOB</a:t>
            </a:r>
            <a:r>
              <a:rPr lang="en-US" dirty="0" smtClean="0"/>
              <a:t>) emission</a:t>
            </a:r>
          </a:p>
          <a:p>
            <a:r>
              <a:rPr lang="en-US" dirty="0" smtClean="0"/>
              <a:t>Rel. 8 </a:t>
            </a:r>
            <a:r>
              <a:rPr lang="en-US" dirty="0" err="1" smtClean="0"/>
              <a:t>3GPP</a:t>
            </a:r>
            <a:r>
              <a:rPr lang="en-US" dirty="0" smtClean="0"/>
              <a:t> (LTE) includes 19 bands for </a:t>
            </a:r>
            <a:r>
              <a:rPr lang="en-US" dirty="0" err="1" smtClean="0"/>
              <a:t>FDD</a:t>
            </a:r>
            <a:r>
              <a:rPr lang="en-US" dirty="0" smtClean="0"/>
              <a:t> and 9 for </a:t>
            </a:r>
            <a:r>
              <a:rPr lang="en-US" dirty="0" err="1" smtClean="0"/>
              <a:t>TDD</a:t>
            </a:r>
            <a:endParaRPr lang="en-US" dirty="0" smtClean="0"/>
          </a:p>
          <a:p>
            <a:pPr lvl="1"/>
            <a:r>
              <a:rPr lang="en-US" dirty="0" smtClean="0"/>
              <a:t>Next slides present these bands in tables and figures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0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Paired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 Spectrum Bands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043927"/>
            <a:ext cx="7078631" cy="4853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2018 (Table 17.1, page 349)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Unpaired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 Spectrum Bands</a:t>
            </a:r>
            <a:endParaRPr lang="en-US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16" y="1340768"/>
            <a:ext cx="7114309" cy="3574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2018 (Table 17.2, page 349)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Above </a:t>
            </a:r>
            <a:r>
              <a:rPr lang="en-US" sz="3600" b="1" dirty="0" err="1" smtClean="0">
                <a:latin typeface="+mn-lt"/>
              </a:rPr>
              <a:t>1GHz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 Spectrum Bands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05" y="1056944"/>
            <a:ext cx="7268589" cy="4744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2018 (Figure 17.1, page 350)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Sub-</a:t>
            </a:r>
            <a:r>
              <a:rPr lang="en-US" sz="3600" b="1" dirty="0" err="1" smtClean="0">
                <a:latin typeface="+mn-lt"/>
              </a:rPr>
              <a:t>1GHz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 Spectrum Bands</a:t>
            </a:r>
            <a:endParaRPr lang="en-US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24743"/>
            <a:ext cx="6408712" cy="4653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2018 (Figure 17.2, page 351)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Gradual spectrum migration from GSM to LTE (GSM </a:t>
            </a:r>
            <a:r>
              <a:rPr lang="en-US" dirty="0" err="1" smtClean="0"/>
              <a:t>refarming</a:t>
            </a:r>
            <a:r>
              <a:rPr lang="en-US" dirty="0" smtClean="0"/>
              <a:t>)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7760" y="44624"/>
            <a:ext cx="11635161" cy="89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Flexible Bandwidth Allocation in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</a:t>
            </a:r>
            <a:endParaRPr lang="en-US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844824"/>
            <a:ext cx="6840760" cy="3848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2018 (Figure 17.3, page 353)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Short Intro to </a:t>
            </a:r>
            <a:r>
              <a:rPr lang="sr-Latn-RS" sz="3600" b="1" dirty="0" smtClean="0"/>
              <a:t>Wireless </a:t>
            </a:r>
            <a:r>
              <a:rPr lang="en-US" sz="3600" b="1" dirty="0" smtClean="0"/>
              <a:t>Communication </a:t>
            </a:r>
            <a:r>
              <a:rPr lang="sr-Latn-RS" sz="3600" b="1" dirty="0" smtClean="0"/>
              <a:t>Spectrum Usage</a:t>
            </a:r>
            <a:endParaRPr lang="en-US" sz="3600" b="1" dirty="0" smtClean="0"/>
          </a:p>
          <a:p>
            <a:endParaRPr lang="en-US" sz="3600" dirty="0"/>
          </a:p>
          <a:p>
            <a:r>
              <a:rPr lang="sr-Latn-RS" sz="3600" dirty="0" smtClean="0"/>
              <a:t>Spectrum Allocations in 4G and 5G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91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1" y="1196753"/>
            <a:ext cx="11635161" cy="4608511"/>
          </a:xfrm>
        </p:spPr>
        <p:txBody>
          <a:bodyPr/>
          <a:lstStyle/>
          <a:p>
            <a:r>
              <a:rPr lang="en-US" dirty="0" smtClean="0"/>
              <a:t>Spectrum flexibility of LTE is achieved via six different LTE channel bandwidth allocations ranging from 1.4 MHz to 20 MHz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7760" y="44624"/>
            <a:ext cx="11635161" cy="89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Flexible Bandwidth Allocation in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</a:t>
            </a:r>
            <a:endParaRPr lang="en-US" sz="36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2018 (Table 17.3, page 354)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255270"/>
            <a:ext cx="6264696" cy="35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1" y="1196753"/>
            <a:ext cx="11635161" cy="4608511"/>
          </a:xfrm>
        </p:spPr>
        <p:txBody>
          <a:bodyPr/>
          <a:lstStyle/>
          <a:p>
            <a:r>
              <a:rPr lang="en-US" dirty="0" smtClean="0"/>
              <a:t>Starting from Release 10 (LTE-Advanced), it is possible to aggregate several bands into a single </a:t>
            </a:r>
            <a:r>
              <a:rPr lang="sr-Latn-RS" dirty="0" smtClean="0"/>
              <a:t>4G </a:t>
            </a:r>
            <a:r>
              <a:rPr lang="en-US" dirty="0" smtClean="0"/>
              <a:t>LTE signal using </a:t>
            </a:r>
            <a:r>
              <a:rPr lang="en-US" b="1" dirty="0" smtClean="0"/>
              <a:t>Carrier Aggregation 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7760" y="44624"/>
            <a:ext cx="11635161" cy="89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Flexible Bandwidth Allocation in </a:t>
            </a:r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LTE-Advanced</a:t>
            </a:r>
            <a:endParaRPr lang="en-US" sz="36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2018 (Figure 7.4, page 104)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" y="2348880"/>
            <a:ext cx="9486251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3392" y="-1"/>
            <a:ext cx="10873208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Spectrum Allocation in </a:t>
            </a:r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NR</a:t>
            </a:r>
            <a:endParaRPr lang="en-US" sz="36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5</a:t>
            </a:r>
            <a:r>
              <a:rPr lang="en-US" dirty="0" err="1" smtClean="0"/>
              <a:t>G</a:t>
            </a:r>
            <a:r>
              <a:rPr lang="en-US" dirty="0" smtClean="0"/>
              <a:t> NR Channels are defined at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WRC</a:t>
            </a:r>
            <a:r>
              <a:rPr lang="en-US" dirty="0" smtClean="0"/>
              <a:t> 2015 conference  </a:t>
            </a:r>
          </a:p>
          <a:p>
            <a:r>
              <a:rPr lang="en-US" dirty="0" smtClean="0"/>
              <a:t>On top of previous </a:t>
            </a:r>
            <a:r>
              <a:rPr lang="en-US" dirty="0" err="1" smtClean="0"/>
              <a:t>3G</a:t>
            </a:r>
            <a:r>
              <a:rPr lang="en-US" dirty="0" smtClean="0"/>
              <a:t>/</a:t>
            </a:r>
            <a:r>
              <a:rPr lang="en-US" dirty="0" err="1" smtClean="0"/>
              <a:t>4G</a:t>
            </a:r>
            <a:r>
              <a:rPr lang="en-US" dirty="0" smtClean="0"/>
              <a:t> bands, new spectrum bands are:</a:t>
            </a:r>
          </a:p>
          <a:p>
            <a:pPr lvl="1"/>
            <a:r>
              <a:rPr lang="en-US" dirty="0" smtClean="0"/>
              <a:t>470 – 698 MHz</a:t>
            </a:r>
          </a:p>
          <a:p>
            <a:pPr lvl="1"/>
            <a:r>
              <a:rPr lang="en-US" dirty="0" smtClean="0"/>
              <a:t>694 – 790 MHz</a:t>
            </a:r>
          </a:p>
          <a:p>
            <a:pPr lvl="1"/>
            <a:r>
              <a:rPr lang="en-US" dirty="0" smtClean="0"/>
              <a:t>1427 – 1518 MHz (L Band)</a:t>
            </a:r>
          </a:p>
          <a:p>
            <a:pPr lvl="1"/>
            <a:r>
              <a:rPr lang="en-US" dirty="0" smtClean="0"/>
              <a:t>3300 – 3400 MHz (Africa)</a:t>
            </a:r>
          </a:p>
          <a:p>
            <a:pPr lvl="1"/>
            <a:r>
              <a:rPr lang="en-US" dirty="0" smtClean="0"/>
              <a:t>3400 – 3700 MHz (C Band)</a:t>
            </a:r>
          </a:p>
          <a:p>
            <a:pPr lvl="1"/>
            <a:r>
              <a:rPr lang="en-US" dirty="0" smtClean="0"/>
              <a:t>4800 – 4990 MHz (Asia)</a:t>
            </a:r>
          </a:p>
          <a:p>
            <a:r>
              <a:rPr lang="en-US" dirty="0" smtClean="0"/>
              <a:t>Bands above 3.3 GHz suitable for </a:t>
            </a:r>
            <a:r>
              <a:rPr lang="en-US" dirty="0" err="1" smtClean="0"/>
              <a:t>eMBB</a:t>
            </a:r>
            <a:r>
              <a:rPr lang="en-US" dirty="0" smtClean="0"/>
              <a:t> using massive </a:t>
            </a:r>
            <a:r>
              <a:rPr lang="en-US" dirty="0" err="1" smtClean="0"/>
              <a:t>MIMO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3392" y="-1"/>
            <a:ext cx="10873208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+mn-lt"/>
              </a:rPr>
              <a:t>mmWave</a:t>
            </a:r>
            <a:r>
              <a:rPr lang="en-US" sz="3600" b="1" dirty="0" smtClean="0">
                <a:latin typeface="+mn-lt"/>
              </a:rPr>
              <a:t> Spectrum Allocation in </a:t>
            </a:r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NR</a:t>
            </a:r>
            <a:endParaRPr lang="en-US" sz="36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WRC</a:t>
            </a:r>
            <a:r>
              <a:rPr lang="en-US" dirty="0" smtClean="0"/>
              <a:t> 2015 initiated and at </a:t>
            </a:r>
            <a:r>
              <a:rPr lang="en-US" dirty="0" err="1" smtClean="0"/>
              <a:t>WRC</a:t>
            </a:r>
            <a:r>
              <a:rPr lang="en-US" dirty="0" smtClean="0"/>
              <a:t> 2019 adopted a new set of spectrum bands for </a:t>
            </a:r>
            <a:r>
              <a:rPr lang="en-US" dirty="0" err="1" smtClean="0"/>
              <a:t>mmWave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Among the considered bands, the current range between 24.25 GHz and 52.6 GHz is adopted for use in </a:t>
            </a:r>
            <a:r>
              <a:rPr lang="en-US" dirty="0" err="1" smtClean="0"/>
              <a:t>5G</a:t>
            </a:r>
            <a:r>
              <a:rPr lang="en-US" dirty="0" smtClean="0"/>
              <a:t> NR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551382"/>
            <a:ext cx="9963723" cy="2037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/>
              <a:t>5G</a:t>
            </a:r>
            <a:r>
              <a:rPr lang="en-US" dirty="0"/>
              <a:t> NR: The next generation wireless access technology</a:t>
            </a:r>
            <a:r>
              <a:rPr lang="en-US" dirty="0" smtClean="0"/>
              <a:t>,” Academic Press (Elsevier), 2018 (Figure 3.1, page 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3392" y="-1"/>
            <a:ext cx="10873208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Spectrum Allocation in </a:t>
            </a:r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NR</a:t>
            </a:r>
            <a:endParaRPr lang="en-US" sz="36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352" y="1124744"/>
            <a:ext cx="11635161" cy="4968552"/>
          </a:xfrm>
        </p:spPr>
        <p:txBody>
          <a:bodyPr>
            <a:normAutofit/>
          </a:bodyPr>
          <a:lstStyle/>
          <a:p>
            <a:r>
              <a:rPr lang="en-US" b="1" dirty="0" smtClean="0"/>
              <a:t>Low-Frequency bands</a:t>
            </a:r>
            <a:r>
              <a:rPr lang="en-US" dirty="0" smtClean="0"/>
              <a:t>: Highest interest on 600 and 700 MHz bands (</a:t>
            </a:r>
            <a:r>
              <a:rPr lang="en-US" dirty="0" err="1" smtClean="0"/>
              <a:t>n71</a:t>
            </a:r>
            <a:r>
              <a:rPr lang="en-US" dirty="0" smtClean="0"/>
              <a:t> and </a:t>
            </a:r>
            <a:r>
              <a:rPr lang="en-US" dirty="0" err="1" smtClean="0"/>
              <a:t>n28</a:t>
            </a:r>
            <a:r>
              <a:rPr lang="en-US" dirty="0" smtClean="0"/>
              <a:t> bands)</a:t>
            </a:r>
          </a:p>
          <a:p>
            <a:pPr lvl="1"/>
            <a:r>
              <a:rPr lang="en-US" dirty="0" smtClean="0"/>
              <a:t>Maximum 20 MHz channel allocation is expected in this range</a:t>
            </a:r>
          </a:p>
          <a:p>
            <a:r>
              <a:rPr lang="en-US" b="1" dirty="0" smtClean="0"/>
              <a:t>Medium-Frequency bands</a:t>
            </a:r>
            <a:r>
              <a:rPr lang="en-US" dirty="0" smtClean="0"/>
              <a:t>: In 3-6 GHz range, highest interest is in the range 3.3 – 4.2 GHz (</a:t>
            </a:r>
            <a:r>
              <a:rPr lang="en-US" dirty="0" err="1" smtClean="0"/>
              <a:t>n77</a:t>
            </a:r>
            <a:r>
              <a:rPr lang="en-US" dirty="0" smtClean="0"/>
              <a:t> and </a:t>
            </a:r>
            <a:r>
              <a:rPr lang="en-US" dirty="0" err="1" smtClean="0"/>
              <a:t>n78</a:t>
            </a:r>
            <a:r>
              <a:rPr lang="en-US" dirty="0" smtClean="0"/>
              <a:t> bands)</a:t>
            </a:r>
          </a:p>
          <a:p>
            <a:pPr lvl="1"/>
            <a:r>
              <a:rPr lang="en-US" dirty="0" smtClean="0"/>
              <a:t>Maximum 100 MHz channel allocation expected</a:t>
            </a:r>
          </a:p>
          <a:p>
            <a:pPr lvl="1"/>
            <a:r>
              <a:rPr lang="en-US" dirty="0" smtClean="0"/>
              <a:t>Higher bands between 4.4 – 5 GHz of interest in China and Japan</a:t>
            </a:r>
          </a:p>
          <a:p>
            <a:r>
              <a:rPr lang="en-US" b="1" dirty="0" smtClean="0"/>
              <a:t>High-Frequency Bands</a:t>
            </a:r>
            <a:r>
              <a:rPr lang="en-US" dirty="0" smtClean="0"/>
              <a:t>: Above 24 GHz bands, 24.25 – 29.5 GHz (</a:t>
            </a:r>
            <a:r>
              <a:rPr lang="en-US" dirty="0" err="1" smtClean="0"/>
              <a:t>n257</a:t>
            </a:r>
            <a:r>
              <a:rPr lang="en-US" dirty="0" smtClean="0"/>
              <a:t> and </a:t>
            </a:r>
            <a:r>
              <a:rPr lang="en-US" dirty="0" err="1" smtClean="0"/>
              <a:t>n258</a:t>
            </a:r>
            <a:r>
              <a:rPr lang="en-US" dirty="0" smtClean="0"/>
              <a:t> </a:t>
            </a:r>
            <a:r>
              <a:rPr lang="en-US" dirty="0"/>
              <a:t>bands</a:t>
            </a:r>
            <a:r>
              <a:rPr lang="en-US" dirty="0" smtClean="0"/>
              <a:t>) suitable for extremely high throughput hotspot coverage, with channel bandwidths of up to 400 MHz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/>
              <a:t>5G</a:t>
            </a:r>
            <a:r>
              <a:rPr lang="en-US" dirty="0"/>
              <a:t> NR: The next generation wireless access technology</a:t>
            </a:r>
            <a:r>
              <a:rPr lang="en-US" dirty="0" smtClean="0"/>
              <a:t>,” Academic Press (Elsevier), 2018 (Figure 3.1, page 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5" y="1305940"/>
            <a:ext cx="5918504" cy="2787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91" y="1243169"/>
            <a:ext cx="5630880" cy="4370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3392" y="-1"/>
            <a:ext cx="10873208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Spectrum Allocation in </a:t>
            </a:r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NR</a:t>
            </a:r>
            <a:r>
              <a:rPr lang="sr-Latn-RS" sz="3600" b="1" dirty="0" smtClean="0">
                <a:latin typeface="+mn-lt"/>
              </a:rPr>
              <a:t> - FR 1 and FR 2</a:t>
            </a:r>
            <a:endParaRPr lang="en-US" sz="36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4090571"/>
            <a:ext cx="5760641" cy="1642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</a:t>
            </a:r>
            <a:r>
              <a:rPr lang="sr-Latn-RS" dirty="0" smtClean="0"/>
              <a:t>ables 3.1 and 3.2 are</a:t>
            </a:r>
            <a:r>
              <a:rPr lang="en-US" dirty="0" smtClean="0"/>
              <a:t>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/>
              <a:t>5G</a:t>
            </a:r>
            <a:r>
              <a:rPr lang="en-US" dirty="0"/>
              <a:t> NR: The next generation wireless access technology</a:t>
            </a:r>
            <a:r>
              <a:rPr lang="en-US" dirty="0" smtClean="0"/>
              <a:t>,” Academic Press (Elsevier), 2018 (page</a:t>
            </a:r>
            <a:r>
              <a:rPr lang="sr-Latn-RS" dirty="0" smtClean="0"/>
              <a:t>s</a:t>
            </a:r>
            <a:r>
              <a:rPr lang="en-US" dirty="0" smtClean="0"/>
              <a:t> 3</a:t>
            </a:r>
            <a:r>
              <a:rPr lang="sr-Latn-RS" dirty="0" smtClean="0"/>
              <a:t>3-34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Sub-</a:t>
            </a:r>
            <a:r>
              <a:rPr lang="en-US" sz="3600" b="1" dirty="0" err="1" smtClean="0">
                <a:latin typeface="+mn-lt"/>
              </a:rPr>
              <a:t>1GHz</a:t>
            </a:r>
            <a:r>
              <a:rPr lang="en-US" sz="3600" b="1" dirty="0" smtClean="0">
                <a:latin typeface="+mn-lt"/>
              </a:rPr>
              <a:t> </a:t>
            </a:r>
            <a:r>
              <a:rPr lang="sr-Latn-RS" sz="3600" b="1" dirty="0" err="1">
                <a:latin typeface="+mn-lt"/>
              </a:rPr>
              <a:t>5</a:t>
            </a:r>
            <a:r>
              <a:rPr lang="en-US" sz="3600" b="1" dirty="0" smtClean="0">
                <a:latin typeface="+mn-lt"/>
              </a:rPr>
              <a:t>G </a:t>
            </a:r>
            <a:r>
              <a:rPr lang="sr-Latn-RS" sz="3600" b="1" dirty="0" smtClean="0">
                <a:latin typeface="+mn-lt"/>
              </a:rPr>
              <a:t>NR</a:t>
            </a:r>
            <a:r>
              <a:rPr lang="en-US" sz="3600" b="1" dirty="0" smtClean="0">
                <a:latin typeface="+mn-lt"/>
              </a:rPr>
              <a:t> Spectrum Bands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2" y="1210644"/>
            <a:ext cx="8121875" cy="4162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</a:t>
            </a:r>
            <a:r>
              <a:rPr lang="sr-Latn-RS" dirty="0" smtClean="0"/>
              <a:t>This figure is</a:t>
            </a:r>
            <a:r>
              <a:rPr lang="en-US" dirty="0" smtClean="0"/>
              <a:t>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/>
              <a:t>5G</a:t>
            </a:r>
            <a:r>
              <a:rPr lang="en-US" dirty="0"/>
              <a:t> NR: The next generation wireless access technology</a:t>
            </a:r>
            <a:r>
              <a:rPr lang="en-US" dirty="0" smtClean="0"/>
              <a:t>,” Academic Press (Elsevier), 2018 (</a:t>
            </a:r>
            <a:r>
              <a:rPr lang="sr-Latn-RS" dirty="0" smtClean="0"/>
              <a:t>Figure 3.2, p</a:t>
            </a:r>
            <a:r>
              <a:rPr lang="en-US" dirty="0" smtClean="0"/>
              <a:t>age</a:t>
            </a:r>
            <a:r>
              <a:rPr lang="sr-Latn-RS" dirty="0" smtClean="0"/>
              <a:t> 34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1</a:t>
            </a:r>
            <a:r>
              <a:rPr lang="sr-Latn-RS" sz="3600" b="1" dirty="0" smtClean="0">
                <a:latin typeface="+mn-lt"/>
              </a:rPr>
              <a:t> – 6 </a:t>
            </a:r>
            <a:r>
              <a:rPr lang="en-US" sz="3600" b="1" dirty="0" smtClean="0">
                <a:latin typeface="+mn-lt"/>
              </a:rPr>
              <a:t>GHz </a:t>
            </a:r>
            <a:r>
              <a:rPr lang="sr-Latn-RS" sz="3600" b="1" dirty="0" smtClean="0">
                <a:latin typeface="+mn-lt"/>
              </a:rPr>
              <a:t>5G NR</a:t>
            </a:r>
            <a:r>
              <a:rPr lang="en-US" sz="3600" b="1" dirty="0" smtClean="0">
                <a:latin typeface="+mn-lt"/>
              </a:rPr>
              <a:t> Spectrum Bands</a:t>
            </a:r>
            <a:endParaRPr lang="en-US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15729"/>
            <a:ext cx="9516454" cy="4301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</a:t>
            </a:r>
            <a:r>
              <a:rPr lang="sr-Latn-RS" dirty="0" smtClean="0"/>
              <a:t>This figure is</a:t>
            </a:r>
            <a:r>
              <a:rPr lang="en-US" dirty="0" smtClean="0"/>
              <a:t>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/>
              <a:t>5G</a:t>
            </a:r>
            <a:r>
              <a:rPr lang="en-US" dirty="0"/>
              <a:t> NR: The next generation wireless access technology</a:t>
            </a:r>
            <a:r>
              <a:rPr lang="en-US" dirty="0" smtClean="0"/>
              <a:t>,” Academic Press (Elsevier), 2018 (</a:t>
            </a:r>
            <a:r>
              <a:rPr lang="sr-Latn-RS" dirty="0" smtClean="0"/>
              <a:t>Figure 3.3, p</a:t>
            </a:r>
            <a:r>
              <a:rPr lang="en-US" dirty="0" smtClean="0"/>
              <a:t>age</a:t>
            </a:r>
            <a:r>
              <a:rPr lang="sr-Latn-RS" dirty="0" smtClean="0"/>
              <a:t> 35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latin typeface="+mn-lt"/>
              </a:rPr>
              <a:t>Above 6 </a:t>
            </a:r>
            <a:r>
              <a:rPr lang="en-US" sz="3600" b="1" dirty="0" smtClean="0">
                <a:latin typeface="+mn-lt"/>
              </a:rPr>
              <a:t>GHz </a:t>
            </a:r>
            <a:r>
              <a:rPr lang="sr-Latn-RS" sz="3600" b="1" dirty="0" smtClean="0">
                <a:latin typeface="+mn-lt"/>
              </a:rPr>
              <a:t>5G NR</a:t>
            </a:r>
            <a:r>
              <a:rPr lang="en-US" sz="3600" b="1" dirty="0" smtClean="0">
                <a:latin typeface="+mn-lt"/>
              </a:rPr>
              <a:t> Spectrum Bands</a:t>
            </a:r>
            <a:endParaRPr lang="en-US" sz="36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</a:t>
            </a:r>
            <a:r>
              <a:rPr lang="sr-Latn-RS" dirty="0" smtClean="0"/>
              <a:t>This figure is</a:t>
            </a:r>
            <a:r>
              <a:rPr lang="en-US" dirty="0" smtClean="0"/>
              <a:t>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/>
              <a:t>5G</a:t>
            </a:r>
            <a:r>
              <a:rPr lang="en-US" dirty="0"/>
              <a:t> NR: The next generation wireless access technology</a:t>
            </a:r>
            <a:r>
              <a:rPr lang="en-US" dirty="0" smtClean="0"/>
              <a:t>,” Academic Press (Elsevier), 2018 (</a:t>
            </a:r>
            <a:r>
              <a:rPr lang="sr-Latn-RS" dirty="0" smtClean="0"/>
              <a:t>Figure 3.4, p</a:t>
            </a:r>
            <a:r>
              <a:rPr lang="en-US" dirty="0" smtClean="0"/>
              <a:t>age</a:t>
            </a:r>
            <a:r>
              <a:rPr lang="sr-Latn-RS" smtClean="0"/>
              <a:t> 36</a:t>
            </a:r>
            <a:r>
              <a:rPr lang="en-US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340768"/>
            <a:ext cx="895468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Takeaway Message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explained the basics of Radio Frequency signal propagation across different frequency ranges of the </a:t>
            </a:r>
            <a:r>
              <a:rPr lang="en-US" sz="3600" dirty="0" err="1" smtClean="0"/>
              <a:t>RF</a:t>
            </a:r>
            <a:r>
              <a:rPr lang="en-US" sz="3600" dirty="0" smtClean="0"/>
              <a:t> spectrum, indicating pros and cons of different </a:t>
            </a:r>
            <a:r>
              <a:rPr lang="en-US" sz="3600" dirty="0" err="1" smtClean="0"/>
              <a:t>RF</a:t>
            </a:r>
            <a:r>
              <a:rPr lang="en-US" sz="3600" dirty="0" smtClean="0"/>
              <a:t> spectrum ranges </a:t>
            </a:r>
          </a:p>
          <a:p>
            <a:endParaRPr lang="en-US" sz="3600" dirty="0" smtClean="0"/>
          </a:p>
          <a:p>
            <a:r>
              <a:rPr lang="en-US" sz="3600" dirty="0" smtClean="0"/>
              <a:t>We provided in-depth coverage of </a:t>
            </a:r>
            <a:r>
              <a:rPr lang="en-US" sz="3600" dirty="0" err="1" smtClean="0"/>
              <a:t>RF</a:t>
            </a:r>
            <a:r>
              <a:rPr lang="en-US" sz="3600" dirty="0" smtClean="0"/>
              <a:t> spectrum allocation in </a:t>
            </a:r>
            <a:r>
              <a:rPr lang="en-US" sz="3600" dirty="0" err="1" smtClean="0"/>
              <a:t>4G</a:t>
            </a:r>
            <a:r>
              <a:rPr lang="en-US" sz="3600" dirty="0" smtClean="0"/>
              <a:t> and </a:t>
            </a:r>
            <a:r>
              <a:rPr lang="en-US" sz="3600" dirty="0" err="1" smtClean="0"/>
              <a:t>5G</a:t>
            </a:r>
            <a:r>
              <a:rPr lang="en-US" sz="3600" smtClean="0"/>
              <a:t> networks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61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3352" y="-1"/>
            <a:ext cx="11665296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Spectrum Allocation in Wireless Communications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 descr="2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556792"/>
            <a:ext cx="7704856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5G Book, Chapter 3</a:t>
            </a:r>
          </a:p>
          <a:p>
            <a:r>
              <a:rPr lang="sr-Latn-RS" dirty="0" smtClean="0"/>
              <a:t>4G Book, Chapter 17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sr-Latn-RS" b="1" dirty="0" smtClean="0">
                <a:latin typeface="+mn-lt"/>
              </a:rPr>
              <a:t>Further Reading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09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412776"/>
            <a:ext cx="9937104" cy="18605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+mn-lt"/>
              </a:rPr>
              <a:t>Introduction to </a:t>
            </a:r>
            <a:r>
              <a:rPr lang="en-US" sz="4900" b="1" dirty="0" smtClean="0">
                <a:latin typeface="+mn-lt"/>
              </a:rPr>
              <a:t>Modern Cellular</a:t>
            </a:r>
            <a:r>
              <a:rPr lang="en-US" sz="4900" b="1" dirty="0" smtClean="0">
                <a:latin typeface="+mn-lt"/>
              </a:rPr>
              <a:t> Networks</a:t>
            </a:r>
            <a:r>
              <a:rPr lang="en-US" sz="4900" dirty="0" smtClean="0">
                <a:latin typeface="+mn-lt"/>
              </a:rPr>
              <a:t>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</a:t>
            </a:r>
            <a:r>
              <a:rPr lang="sr-Latn-RS" sz="3600" dirty="0" smtClean="0"/>
              <a:t>2</a:t>
            </a:r>
            <a:r>
              <a:rPr lang="en-US" sz="3600" dirty="0" smtClean="0"/>
              <a:t>: </a:t>
            </a:r>
            <a:r>
              <a:rPr lang="en-US" sz="3600" dirty="0"/>
              <a:t>Spectrum Allocation for</a:t>
            </a:r>
            <a:r>
              <a:rPr lang="en-US" sz="3200" dirty="0"/>
              <a:t> Mobile Cellular </a:t>
            </a:r>
            <a:r>
              <a:rPr lang="en-US" sz="3200" dirty="0" smtClean="0"/>
              <a:t>Standards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9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sz="2800" dirty="0" smtClean="0">
                <a:ea typeface="Lucida Sans Unicode" pitchFamily="34" charset="0"/>
              </a:rPr>
              <a:t>Simple to generate</a:t>
            </a:r>
            <a:endParaRPr lang="en-US" sz="2800" dirty="0">
              <a:ea typeface="Lucida Sans Unicode" pitchFamily="34" charset="0"/>
            </a:endParaRPr>
          </a:p>
          <a:p>
            <a:pPr marL="457200" indent="-457200"/>
            <a:r>
              <a:rPr lang="en-US" sz="2800" dirty="0" smtClean="0">
                <a:ea typeface="Lucida Sans Unicode" pitchFamily="34" charset="0"/>
              </a:rPr>
              <a:t>Depending on frequency, may traverse long distances</a:t>
            </a:r>
            <a:endParaRPr lang="en-US" sz="2800" dirty="0">
              <a:ea typeface="Lucida Sans Unicode" pitchFamily="34" charset="0"/>
            </a:endParaRPr>
          </a:p>
          <a:p>
            <a:pPr marL="457200" indent="-457200"/>
            <a:r>
              <a:rPr lang="en-US" sz="2800" dirty="0" smtClean="0">
                <a:ea typeface="Lucida Sans Unicode" pitchFamily="34" charset="0"/>
              </a:rPr>
              <a:t>Penetrate the walls</a:t>
            </a:r>
            <a:endParaRPr lang="en-US" sz="2800" dirty="0">
              <a:ea typeface="Lucida Sans Unicode" pitchFamily="34" charset="0"/>
            </a:endParaRPr>
          </a:p>
          <a:p>
            <a:pPr marL="457200" indent="-457200"/>
            <a:r>
              <a:rPr lang="en-US" sz="2800" dirty="0" smtClean="0">
                <a:ea typeface="Lucida Sans Unicode" pitchFamily="34" charset="0"/>
              </a:rPr>
              <a:t>Usually </a:t>
            </a:r>
            <a:r>
              <a:rPr lang="en-US" sz="2800" dirty="0" err="1" smtClean="0">
                <a:ea typeface="Lucida Sans Unicode" pitchFamily="34" charset="0"/>
              </a:rPr>
              <a:t>omni</a:t>
            </a:r>
            <a:r>
              <a:rPr lang="en-US" sz="2800" dirty="0" smtClean="0">
                <a:ea typeface="Lucida Sans Unicode" pitchFamily="34" charset="0"/>
              </a:rPr>
              <a:t>-directionally transmitted</a:t>
            </a:r>
            <a:endParaRPr lang="en-US" sz="2800" dirty="0">
              <a:ea typeface="Lucida Sans Unicode" pitchFamily="34" charset="0"/>
            </a:endParaRPr>
          </a:p>
          <a:p>
            <a:pPr marL="457200" indent="-457200"/>
            <a:r>
              <a:rPr lang="en-US" sz="2800" dirty="0" smtClean="0">
                <a:ea typeface="Lucida Sans Unicode" pitchFamily="34" charset="0"/>
              </a:rPr>
              <a:t>Their features mainly depend on their frequency </a:t>
            </a:r>
            <a:r>
              <a:rPr lang="sr-Latn-CS" sz="2800" dirty="0">
                <a:ea typeface="Lucida Sans Unicode" pitchFamily="34" charset="0"/>
              </a:rPr>
              <a:t>	</a:t>
            </a:r>
          </a:p>
          <a:p>
            <a:pPr marL="857250" lvl="1" indent="-457200"/>
            <a:r>
              <a:rPr lang="en-US" sz="2200" dirty="0" smtClean="0">
                <a:ea typeface="Lucida Sans Unicode" pitchFamily="34" charset="0"/>
              </a:rPr>
              <a:t>At lower </a:t>
            </a:r>
            <a:r>
              <a:rPr lang="en-US" sz="2200" i="1" dirty="0">
                <a:ea typeface="Lucida Sans Unicode" pitchFamily="34" charset="0"/>
              </a:rPr>
              <a:t>f </a:t>
            </a:r>
            <a:r>
              <a:rPr lang="sr-Latn-CS" sz="2200" i="1" dirty="0">
                <a:ea typeface="Lucida Sans Unicode" pitchFamily="34" charset="0"/>
              </a:rPr>
              <a:t> </a:t>
            </a:r>
            <a:r>
              <a:rPr lang="en-US" sz="2200" dirty="0" smtClean="0">
                <a:ea typeface="Lucida Sans Unicode" pitchFamily="34" charset="0"/>
              </a:rPr>
              <a:t>they easily pass the walls – power decay with the power of distance; </a:t>
            </a:r>
            <a:endParaRPr lang="sr-Latn-CS" sz="2200" dirty="0">
              <a:ea typeface="Lucida Sans Unicode" pitchFamily="34" charset="0"/>
            </a:endParaRPr>
          </a:p>
          <a:p>
            <a:pPr marL="857250" lvl="1" indent="-457200"/>
            <a:r>
              <a:rPr lang="en-US" sz="2200" dirty="0" smtClean="0">
                <a:ea typeface="Lucida Sans Unicode" pitchFamily="34" charset="0"/>
              </a:rPr>
              <a:t>At higher </a:t>
            </a:r>
            <a:r>
              <a:rPr lang="en-US" sz="2200" i="1" dirty="0">
                <a:ea typeface="Lucida Sans Unicode" pitchFamily="34" charset="0"/>
              </a:rPr>
              <a:t>f</a:t>
            </a:r>
            <a:r>
              <a:rPr lang="en-US" sz="2200" dirty="0">
                <a:ea typeface="Lucida Sans Unicode" pitchFamily="34" charset="0"/>
              </a:rPr>
              <a:t> </a:t>
            </a:r>
            <a:r>
              <a:rPr lang="en-US" sz="2200" dirty="0" smtClean="0">
                <a:ea typeface="Lucida Sans Unicode" pitchFamily="34" charset="0"/>
              </a:rPr>
              <a:t>they increasingly tend to become directional and reflect of obstacles, while the problem of absorption also becomes amplified</a:t>
            </a:r>
            <a:endParaRPr lang="en-US" sz="2200" dirty="0">
              <a:ea typeface="Lucida Sans Unicode" pitchFamily="34" charset="0"/>
            </a:endParaRPr>
          </a:p>
          <a:p>
            <a:pPr marL="857250" lvl="1" indent="-457200"/>
            <a:r>
              <a:rPr lang="en-US" sz="2200" dirty="0" smtClean="0">
                <a:ea typeface="Lucida Sans Unicode" pitchFamily="34" charset="0"/>
              </a:rPr>
              <a:t>At all frequencies they are prone to interference</a:t>
            </a:r>
            <a:endParaRPr lang="sr-Latn-CS" sz="2200" dirty="0">
              <a:ea typeface="Lucida Sans Unicode" pitchFamily="34" charset="0"/>
            </a:endParaRPr>
          </a:p>
          <a:p>
            <a:pPr marL="457200" indent="-457200"/>
            <a:r>
              <a:rPr lang="en-US" dirty="0" smtClean="0">
                <a:ea typeface="Lucida Sans Unicode" pitchFamily="34" charset="0"/>
              </a:rPr>
              <a:t>Spectrum is allocated by regulatory bodies so that usage of any defined radio channel requires a license (except </a:t>
            </a:r>
            <a:r>
              <a:rPr lang="en-US" dirty="0">
                <a:ea typeface="Lucida Sans Unicode" pitchFamily="34" charset="0"/>
              </a:rPr>
              <a:t>ISM </a:t>
            </a:r>
            <a:r>
              <a:rPr lang="en-US" dirty="0" smtClean="0">
                <a:ea typeface="Lucida Sans Unicode" pitchFamily="34" charset="0"/>
              </a:rPr>
              <a:t>band)</a:t>
            </a:r>
            <a:endParaRPr lang="en-US" dirty="0">
              <a:ea typeface="Lucida Sans Unicode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Radio waves (&lt; 3 GHz)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3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1" y="1268761"/>
            <a:ext cx="11305255" cy="4608511"/>
          </a:xfrm>
        </p:spPr>
        <p:txBody>
          <a:bodyPr/>
          <a:lstStyle/>
          <a:p>
            <a:r>
              <a:rPr lang="en-US" dirty="0" smtClean="0"/>
              <a:t>Radio waves up to 3 GHz are suitable for most terrestrial wireless communications. However, two major problems arise:</a:t>
            </a:r>
          </a:p>
          <a:p>
            <a:pPr lvl="1"/>
            <a:r>
              <a:rPr lang="en-US" dirty="0" smtClean="0"/>
              <a:t>These bands are today largely fully occupied around the world </a:t>
            </a:r>
          </a:p>
          <a:p>
            <a:pPr lvl="1"/>
            <a:r>
              <a:rPr lang="en-US" dirty="0" smtClean="0"/>
              <a:t>It is very hard to allocate broadband wireless channels (bandwidth of 100 MHz or more) in this spectral domain</a:t>
            </a:r>
          </a:p>
          <a:p>
            <a:r>
              <a:rPr lang="en-US" dirty="0" smtClean="0"/>
              <a:t>Many terrestrial communication systems move to higher bands to search for available wideband channels</a:t>
            </a:r>
          </a:p>
          <a:p>
            <a:r>
              <a:rPr lang="en-US" dirty="0" smtClean="0"/>
              <a:t>First such band is micro-wave band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Micro waves (3 – 30 GHz)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8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0" cy="4608511"/>
          </a:xfrm>
        </p:spPr>
        <p:txBody>
          <a:bodyPr/>
          <a:lstStyle/>
          <a:p>
            <a:r>
              <a:rPr lang="en-US" dirty="0" smtClean="0"/>
              <a:t>Micro-waves are traditionally used in:</a:t>
            </a:r>
          </a:p>
          <a:p>
            <a:pPr lvl="1"/>
            <a:r>
              <a:rPr lang="en-US" dirty="0" smtClean="0"/>
              <a:t>Satellite communications</a:t>
            </a:r>
          </a:p>
          <a:p>
            <a:pPr lvl="1"/>
            <a:r>
              <a:rPr lang="en-US" dirty="0" smtClean="0"/>
              <a:t>Directed high-throughput microwave links </a:t>
            </a:r>
          </a:p>
          <a:p>
            <a:r>
              <a:rPr lang="en-US" dirty="0" smtClean="0"/>
              <a:t>They are usually generated using directed antennas and may traverse the path in a straight line</a:t>
            </a:r>
          </a:p>
          <a:p>
            <a:r>
              <a:rPr lang="en-US" dirty="0" smtClean="0"/>
              <a:t>They are mainly reflected/absorbed by obstacles</a:t>
            </a:r>
          </a:p>
          <a:p>
            <a:r>
              <a:rPr lang="en-US" dirty="0" smtClean="0"/>
              <a:t>Used to provide core network links where fiber is not possible</a:t>
            </a:r>
          </a:p>
          <a:p>
            <a:pPr lvl="1"/>
            <a:r>
              <a:rPr lang="en-US" dirty="0" smtClean="0"/>
              <a:t>Common as backhaul links for cellular network base stations in rural areas</a:t>
            </a:r>
          </a:p>
          <a:p>
            <a:r>
              <a:rPr lang="en-US" dirty="0" smtClean="0"/>
              <a:t>The band 26-28 GHz allocated for </a:t>
            </a:r>
            <a:r>
              <a:rPr lang="en-US" dirty="0" err="1" smtClean="0"/>
              <a:t>5G</a:t>
            </a:r>
            <a:r>
              <a:rPr lang="en-US" dirty="0" smtClean="0"/>
              <a:t> </a:t>
            </a:r>
            <a:r>
              <a:rPr lang="en-US" dirty="0" err="1" smtClean="0"/>
              <a:t>mmWave</a:t>
            </a:r>
            <a:r>
              <a:rPr lang="en-US" dirty="0" smtClean="0"/>
              <a:t> in Europe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Micro waves (3 – 30 GHz)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2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268761"/>
            <a:ext cx="11737303" cy="4608511"/>
          </a:xfrm>
        </p:spPr>
        <p:txBody>
          <a:bodyPr/>
          <a:lstStyle/>
          <a:p>
            <a:r>
              <a:rPr lang="en-US" dirty="0" err="1" smtClean="0"/>
              <a:t>mmWaves</a:t>
            </a:r>
            <a:r>
              <a:rPr lang="en-US" dirty="0" smtClean="0"/>
              <a:t> becoming popular for </a:t>
            </a:r>
            <a:r>
              <a:rPr lang="en-US" dirty="0" err="1" smtClean="0"/>
              <a:t>5G</a:t>
            </a:r>
            <a:r>
              <a:rPr lang="en-US" dirty="0" smtClean="0"/>
              <a:t> around the world</a:t>
            </a:r>
          </a:p>
          <a:p>
            <a:r>
              <a:rPr lang="en-US" dirty="0" err="1" smtClean="0"/>
              <a:t>3GPP</a:t>
            </a:r>
            <a:r>
              <a:rPr lang="en-US" dirty="0" smtClean="0"/>
              <a:t> standards define </a:t>
            </a:r>
            <a:r>
              <a:rPr lang="en-US" dirty="0" err="1" smtClean="0"/>
              <a:t>5G</a:t>
            </a:r>
            <a:r>
              <a:rPr lang="en-US" dirty="0" smtClean="0"/>
              <a:t> </a:t>
            </a:r>
            <a:r>
              <a:rPr lang="en-US" dirty="0" err="1" smtClean="0"/>
              <a:t>mmWave</a:t>
            </a:r>
            <a:r>
              <a:rPr lang="en-US" dirty="0" smtClean="0"/>
              <a:t> channels up to 60 GHz</a:t>
            </a:r>
          </a:p>
          <a:p>
            <a:pPr lvl="1"/>
            <a:r>
              <a:rPr lang="en-US" dirty="0" smtClean="0"/>
              <a:t>In some countries (S. Korea) bands around 90 GHz are used</a:t>
            </a:r>
          </a:p>
          <a:p>
            <a:r>
              <a:rPr lang="en-US" dirty="0" smtClean="0"/>
              <a:t>They provide allocation of very large bandwidth channels (800 MHz)</a:t>
            </a:r>
          </a:p>
          <a:p>
            <a:r>
              <a:rPr lang="en-US" dirty="0" smtClean="0"/>
              <a:t>Usually paired with Massive </a:t>
            </a:r>
            <a:r>
              <a:rPr lang="en-US" dirty="0" err="1" smtClean="0"/>
              <a:t>MIMO</a:t>
            </a:r>
            <a:r>
              <a:rPr lang="en-US" dirty="0" smtClean="0"/>
              <a:t> technology</a:t>
            </a:r>
          </a:p>
          <a:p>
            <a:pPr lvl="1"/>
            <a:r>
              <a:rPr lang="en-US" dirty="0" smtClean="0"/>
              <a:t>Introduce formidable technical challenges to design baseband processing and </a:t>
            </a:r>
            <a:r>
              <a:rPr lang="en-US" dirty="0" err="1" smtClean="0"/>
              <a:t>RF</a:t>
            </a:r>
            <a:r>
              <a:rPr lang="en-US" dirty="0" smtClean="0"/>
              <a:t> modules for </a:t>
            </a:r>
            <a:r>
              <a:rPr lang="en-US" dirty="0" err="1" smtClean="0"/>
              <a:t>5G</a:t>
            </a:r>
            <a:r>
              <a:rPr lang="en-US" dirty="0" smtClean="0"/>
              <a:t> </a:t>
            </a:r>
            <a:r>
              <a:rPr lang="en-US" dirty="0" err="1" smtClean="0"/>
              <a:t>mmWave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Millimeter waves (30 – 300 GHz)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02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Licence</a:t>
            </a:r>
            <a:r>
              <a:rPr lang="en-US" b="1" dirty="0" smtClean="0">
                <a:latin typeface="+mn-lt"/>
              </a:rPr>
              <a:t>-Free Bands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9376" y="1268761"/>
            <a:ext cx="11593287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ISM (Industry, Scientific, Medical) is used for </a:t>
            </a:r>
            <a:r>
              <a:rPr lang="en-US" dirty="0" err="1" smtClean="0"/>
              <a:t>licence-excempt</a:t>
            </a:r>
            <a:r>
              <a:rPr lang="en-US" dirty="0" smtClean="0"/>
              <a:t> operation around the world</a:t>
            </a:r>
          </a:p>
          <a:p>
            <a:r>
              <a:rPr lang="en-US" dirty="0" smtClean="0"/>
              <a:t>Allocation mostly overlaps world-wide</a:t>
            </a:r>
          </a:p>
          <a:p>
            <a:r>
              <a:rPr lang="en-US" dirty="0" smtClean="0"/>
              <a:t>Used in popular IEEE technologies (Bluetooth, Wi-Fi, </a:t>
            </a:r>
            <a:r>
              <a:rPr lang="en-US" dirty="0" err="1" smtClean="0"/>
              <a:t>LR</a:t>
            </a:r>
            <a:r>
              <a:rPr lang="en-US" dirty="0" smtClean="0"/>
              <a:t>-PAN) and wide-area IoT technologies (LP-WAN such as </a:t>
            </a:r>
            <a:r>
              <a:rPr lang="en-US" dirty="0" err="1" smtClean="0"/>
              <a:t>LoRa</a:t>
            </a:r>
            <a:r>
              <a:rPr lang="en-US" dirty="0" smtClean="0"/>
              <a:t> and </a:t>
            </a:r>
            <a:r>
              <a:rPr lang="en-US" dirty="0" err="1" smtClean="0"/>
              <a:t>SigFox</a:t>
            </a:r>
            <a:r>
              <a:rPr lang="en-US" dirty="0" smtClean="0"/>
              <a:t>) </a:t>
            </a:r>
          </a:p>
        </p:txBody>
      </p:sp>
      <p:pic>
        <p:nvPicPr>
          <p:cNvPr id="6" name="Picture 4" descr="2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50" y="4005064"/>
            <a:ext cx="74866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Spectrum Usage in Mobile Cellular Networks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9376" y="1194871"/>
            <a:ext cx="11593287" cy="48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Mobile cellular technologies rely on </a:t>
            </a:r>
            <a:r>
              <a:rPr lang="en-US" dirty="0" err="1" smtClean="0"/>
              <a:t>licenced</a:t>
            </a:r>
            <a:r>
              <a:rPr lang="en-US" dirty="0" smtClean="0"/>
              <a:t> spectrum bands</a:t>
            </a:r>
          </a:p>
          <a:p>
            <a:pPr lvl="1"/>
            <a:r>
              <a:rPr lang="en-US" dirty="0" smtClean="0"/>
              <a:t>Pro: Reduces interference and provides guarantee of service quality</a:t>
            </a:r>
          </a:p>
          <a:p>
            <a:pPr lvl="1"/>
            <a:r>
              <a:rPr lang="en-US" dirty="0" smtClean="0"/>
              <a:t>Con: </a:t>
            </a:r>
            <a:r>
              <a:rPr lang="en-US" dirty="0" err="1" smtClean="0"/>
              <a:t>Licence</a:t>
            </a:r>
            <a:r>
              <a:rPr lang="en-US" dirty="0" smtClean="0"/>
              <a:t> fee’s are extremely costly for mobile operator </a:t>
            </a:r>
          </a:p>
          <a:p>
            <a:r>
              <a:rPr lang="en-US" dirty="0" smtClean="0"/>
              <a:t>Cellular deployment traditionally targets two spectrum domains</a:t>
            </a:r>
          </a:p>
          <a:p>
            <a:pPr lvl="1"/>
            <a:r>
              <a:rPr lang="en-US" dirty="0" smtClean="0"/>
              <a:t>Sub 1 GHz frequencies for rural coverage to reduce the cost of rural infrastructure (usually bands between 700-900 MHz)</a:t>
            </a:r>
          </a:p>
          <a:p>
            <a:pPr lvl="1"/>
            <a:r>
              <a:rPr lang="en-US" dirty="0" smtClean="0"/>
              <a:t>1-6 GHz frequencies for urban coverage where sufficiently wide band channels can be allocated for </a:t>
            </a:r>
            <a:r>
              <a:rPr lang="en-US" dirty="0" err="1" smtClean="0"/>
              <a:t>3G</a:t>
            </a:r>
            <a:r>
              <a:rPr lang="en-US" dirty="0" smtClean="0"/>
              <a:t>/</a:t>
            </a:r>
            <a:r>
              <a:rPr lang="en-US" dirty="0" err="1" smtClean="0"/>
              <a:t>4G</a:t>
            </a:r>
            <a:r>
              <a:rPr lang="en-US" dirty="0" smtClean="0"/>
              <a:t>/</a:t>
            </a:r>
            <a:r>
              <a:rPr lang="en-US" dirty="0" err="1" smtClean="0"/>
              <a:t>5G</a:t>
            </a:r>
            <a:r>
              <a:rPr lang="en-US" dirty="0" smtClean="0"/>
              <a:t> data services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5G</a:t>
            </a:r>
            <a:r>
              <a:rPr lang="en-US" dirty="0" smtClean="0"/>
              <a:t>, hotspot indoor/outdoor cells will target usage of </a:t>
            </a:r>
            <a:r>
              <a:rPr lang="en-US" dirty="0" err="1" smtClean="0"/>
              <a:t>mmWave</a:t>
            </a:r>
            <a:r>
              <a:rPr lang="en-US" dirty="0" smtClean="0"/>
              <a:t> bands with extremely high throughput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739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16573</TotalTime>
  <Words>1714</Words>
  <Application>Microsoft Office PowerPoint</Application>
  <PresentationFormat>Widescreen</PresentationFormat>
  <Paragraphs>136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Lucida Sans Unicode</vt:lpstr>
      <vt:lpstr>Office Theme</vt:lpstr>
      <vt:lpstr>Introduction to Modern Cellular Networks   Part 2: Spectrum Allocation for Mobile Cellular Standards</vt:lpstr>
      <vt:lpstr>Outline of the Lecture</vt:lpstr>
      <vt:lpstr>PowerPoint Presentation</vt:lpstr>
      <vt:lpstr>Radio waves (&lt; 3 GHz)</vt:lpstr>
      <vt:lpstr>Micro waves (3 – 30 GHz)</vt:lpstr>
      <vt:lpstr>Micro waves (3 – 30 GHz)</vt:lpstr>
      <vt:lpstr>Millimeter waves (30 – 300 GHz)</vt:lpstr>
      <vt:lpstr>Licence-Free Bands</vt:lpstr>
      <vt:lpstr>Spectrum Usage in Mobile Cellular Networks</vt:lpstr>
      <vt:lpstr>Outline of the Lecture</vt:lpstr>
      <vt:lpstr>PowerPoint Presentation</vt:lpstr>
      <vt:lpstr>PowerPoint Presentation</vt:lpstr>
      <vt:lpstr>PowerPoint Presentation</vt:lpstr>
      <vt:lpstr>PowerPoint Presentation</vt:lpstr>
      <vt:lpstr>Paired 4G LTE Spectrum Bands</vt:lpstr>
      <vt:lpstr>Unpaired 4G LTE Spectrum Bands</vt:lpstr>
      <vt:lpstr>Above 1GHz 4G LTE Spectrum Bands</vt:lpstr>
      <vt:lpstr>Sub-1GHz 4G LTE Spectrum Bands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Sub-1GHz 5G NR Spectrum Bands</vt:lpstr>
      <vt:lpstr>1 – 6 GHz 5G NR Spectrum Bands</vt:lpstr>
      <vt:lpstr>Above 6 GHz 5G NR Spectrum Bands</vt:lpstr>
      <vt:lpstr>Takeaway Message</vt:lpstr>
      <vt:lpstr>Further Reading</vt:lpstr>
      <vt:lpstr>Introduction to Modern Cellular Networks   Part 2: Spectrum Allocation for Mobile Cellular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Dejan Vukobratovic</cp:lastModifiedBy>
  <cp:revision>143</cp:revision>
  <dcterms:created xsi:type="dcterms:W3CDTF">2013-05-27T16:19:52Z</dcterms:created>
  <dcterms:modified xsi:type="dcterms:W3CDTF">2022-05-29T20:34:40Z</dcterms:modified>
</cp:coreProperties>
</file>