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448" r:id="rId2"/>
    <p:sldId id="385" r:id="rId3"/>
    <p:sldId id="451" r:id="rId4"/>
    <p:sldId id="452" r:id="rId5"/>
    <p:sldId id="450" r:id="rId6"/>
    <p:sldId id="453" r:id="rId7"/>
    <p:sldId id="454" r:id="rId8"/>
    <p:sldId id="455" r:id="rId9"/>
    <p:sldId id="434" r:id="rId10"/>
    <p:sldId id="435" r:id="rId11"/>
    <p:sldId id="436" r:id="rId12"/>
    <p:sldId id="456" r:id="rId13"/>
    <p:sldId id="440" r:id="rId14"/>
    <p:sldId id="441" r:id="rId15"/>
    <p:sldId id="442" r:id="rId16"/>
    <p:sldId id="443" r:id="rId17"/>
    <p:sldId id="444" r:id="rId18"/>
    <p:sldId id="445" r:id="rId19"/>
    <p:sldId id="446" r:id="rId20"/>
    <p:sldId id="457" r:id="rId21"/>
    <p:sldId id="458" r:id="rId22"/>
    <p:sldId id="460" r:id="rId23"/>
    <p:sldId id="461" r:id="rId24"/>
    <p:sldId id="465" r:id="rId25"/>
    <p:sldId id="462" r:id="rId26"/>
    <p:sldId id="463" r:id="rId27"/>
    <p:sldId id="464" r:id="rId28"/>
    <p:sldId id="355" r:id="rId29"/>
    <p:sldId id="459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CBD0"/>
    <a:srgbClr val="33CCCC"/>
    <a:srgbClr val="6699FF"/>
    <a:srgbClr val="99CCFF"/>
    <a:srgbClr val="F9B701"/>
    <a:srgbClr val="9ED06F"/>
    <a:srgbClr val="9898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7" autoAdjust="0"/>
    <p:restoredTop sz="94660"/>
  </p:normalViewPr>
  <p:slideViewPr>
    <p:cSldViewPr>
      <p:cViewPr varScale="1">
        <p:scale>
          <a:sx n="69" d="100"/>
          <a:sy n="69" d="100"/>
        </p:scale>
        <p:origin x="48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392" y="1648708"/>
            <a:ext cx="10654208" cy="186125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35361" y="5949280"/>
            <a:ext cx="1163516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8386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392" y="1648708"/>
            <a:ext cx="10654208" cy="186125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35361" y="5949280"/>
            <a:ext cx="1163516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" t="40225" r="22002" b="16452"/>
          <a:stretch/>
        </p:blipFill>
        <p:spPr>
          <a:xfrm>
            <a:off x="1" y="9027"/>
            <a:ext cx="12192000" cy="971701"/>
          </a:xfrm>
          <a:prstGeom prst="rect">
            <a:avLst/>
          </a:prstGeom>
          <a:ln>
            <a:solidFill>
              <a:srgbClr val="6DCBD0"/>
            </a:solidFill>
          </a:ln>
        </p:spPr>
      </p:pic>
    </p:spTree>
    <p:extLst>
      <p:ext uri="{BB962C8B-B14F-4D97-AF65-F5344CB8AC3E}">
        <p14:creationId xmlns:p14="http://schemas.microsoft.com/office/powerpoint/2010/main" val="3461092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" t="40225" r="22002" b="16452"/>
          <a:stretch/>
        </p:blipFill>
        <p:spPr>
          <a:xfrm>
            <a:off x="1" y="9027"/>
            <a:ext cx="12192000" cy="971701"/>
          </a:xfrm>
          <a:prstGeom prst="rect">
            <a:avLst/>
          </a:prstGeom>
          <a:ln>
            <a:solidFill>
              <a:srgbClr val="6DCBD0"/>
            </a:solidFill>
          </a:ln>
        </p:spPr>
      </p:pic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881B62-7B74-4070-BEEF-B7AFFA498A27}" type="slidenum">
              <a:rPr lang="en-US" sz="1200" u="sng" smtClean="0"/>
              <a:pPr/>
              <a:t>‹#›</a:t>
            </a:fld>
            <a:endParaRPr lang="en-US" sz="1200" u="sng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35361" y="5949280"/>
            <a:ext cx="1163516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35361" y="1268761"/>
            <a:ext cx="11635161" cy="46085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617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881B62-7B74-4070-BEEF-B7AFFA498A27}" type="slidenum">
              <a:rPr lang="en-US" sz="1200" smtClean="0"/>
              <a:pPr/>
              <a:t>‹#›</a:t>
            </a:fld>
            <a:endParaRPr lang="en-US" sz="1200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35361" y="5949280"/>
            <a:ext cx="1163516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35361" y="1268761"/>
            <a:ext cx="11635161" cy="46085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84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881B62-7B74-4070-BEEF-B7AFFA498A27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103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2011" y="1196753"/>
            <a:ext cx="5778509" cy="46642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0"/>
          </p:nvPr>
        </p:nvSpPr>
        <p:spPr>
          <a:xfrm>
            <a:off x="335360" y="1196753"/>
            <a:ext cx="5643432" cy="46642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335361" y="5949280"/>
            <a:ext cx="1163516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8076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881B62-7B74-4070-BEEF-B7AFFA498A27}" type="slidenum">
              <a:rPr lang="en-US" sz="1200" smtClean="0"/>
              <a:pPr/>
              <a:t>‹#›</a:t>
            </a:fld>
            <a:endParaRPr lang="en-US" sz="1200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335361" y="5949280"/>
            <a:ext cx="1163516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844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15928-4C64-4BA5-B211-53793705D834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A8E10-2353-4472-B1B2-A23272CF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7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00" r:id="rId2"/>
    <p:sldLayoutId id="2147483693" r:id="rId3"/>
    <p:sldLayoutId id="2147483701" r:id="rId4"/>
    <p:sldLayoutId id="2147483694" r:id="rId5"/>
    <p:sldLayoutId id="2147483695" r:id="rId6"/>
    <p:sldLayoutId id="214748369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448" y="1412776"/>
            <a:ext cx="10009112" cy="186055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en-US" sz="4900" b="1" dirty="0" smtClean="0">
                <a:latin typeface="+mn-lt"/>
              </a:rPr>
              <a:t>Introduction to Modern Cellular Networks</a:t>
            </a:r>
            <a:r>
              <a:rPr lang="en-US" sz="4900" dirty="0"/>
              <a:t/>
            </a:r>
            <a:br>
              <a:rPr lang="en-US" sz="49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Part </a:t>
            </a:r>
            <a:r>
              <a:rPr lang="en-US" sz="3600" dirty="0" smtClean="0"/>
              <a:t>10: Advanced topics in </a:t>
            </a:r>
            <a:r>
              <a:rPr lang="en-US" sz="3600" dirty="0" err="1" smtClean="0"/>
              <a:t>5G</a:t>
            </a:r>
            <a:r>
              <a:rPr lang="en-US" sz="3600" dirty="0" smtClean="0"/>
              <a:t> and Beyond </a:t>
            </a:r>
            <a:r>
              <a:rPr lang="en-US" sz="3600" dirty="0" err="1" smtClean="0"/>
              <a:t>5G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567608" y="3861048"/>
            <a:ext cx="6858000" cy="5040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 err="1"/>
              <a:t>Dejan</a:t>
            </a:r>
            <a:r>
              <a:rPr lang="en-US" sz="2400" b="1" dirty="0"/>
              <a:t> </a:t>
            </a:r>
            <a:r>
              <a:rPr lang="en-US" sz="2400" b="1" dirty="0" err="1"/>
              <a:t>Vukobratovic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smtClean="0">
                <a:latin typeface="+mj-lt"/>
              </a:rPr>
              <a:t>Professor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5464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MIMO</a:t>
            </a:r>
            <a:r>
              <a:rPr lang="en-US" b="1" dirty="0" smtClean="0">
                <a:latin typeface="+mn-lt"/>
              </a:rPr>
              <a:t> Techniques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7368" y="908720"/>
            <a:ext cx="11563153" cy="5112568"/>
          </a:xfrm>
        </p:spPr>
        <p:txBody>
          <a:bodyPr>
            <a:normAutofit/>
          </a:bodyPr>
          <a:lstStyle/>
          <a:p>
            <a:r>
              <a:rPr lang="en-US" dirty="0" smtClean="0"/>
              <a:t>Where </a:t>
            </a:r>
            <a:r>
              <a:rPr lang="en-US" dirty="0"/>
              <a:t>within the overall </a:t>
            </a:r>
            <a:r>
              <a:rPr lang="en-US" dirty="0" smtClean="0"/>
              <a:t>physical transmitter chain </a:t>
            </a:r>
            <a:r>
              <a:rPr lang="en-US" dirty="0"/>
              <a:t>the multi-antenna </a:t>
            </a:r>
            <a:r>
              <a:rPr lang="en-US" dirty="0" smtClean="0"/>
              <a:t>processing (the </a:t>
            </a:r>
            <a:r>
              <a:rPr lang="en-US" dirty="0"/>
              <a:t>matrix </a:t>
            </a:r>
            <a:r>
              <a:rPr lang="en-US" dirty="0" smtClean="0"/>
              <a:t>W) is applied?</a:t>
            </a:r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Digital multi-antenna processing is of high complexity due to large number of DAC in densely packed and close spaced antennas</a:t>
            </a:r>
          </a:p>
          <a:p>
            <a:r>
              <a:rPr lang="en-US" sz="3200" dirty="0" smtClean="0"/>
              <a:t>Simple analog phase shifting is least expensive - beamforming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486" y="1916832"/>
            <a:ext cx="6940907" cy="20892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180" y="6021288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5G</a:t>
            </a:r>
            <a:r>
              <a:rPr lang="en-US" dirty="0" smtClean="0"/>
              <a:t> NR-Next Generation Wireless Access Technology,” Academic Press (Elsevier), 2017 (Figure 11.3, page 228)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8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MIMO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smtClean="0">
                <a:latin typeface="+mn-lt"/>
              </a:rPr>
              <a:t>Beamforming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7368" y="908720"/>
            <a:ext cx="11563153" cy="5112568"/>
          </a:xfrm>
        </p:spPr>
        <p:txBody>
          <a:bodyPr>
            <a:normAutofit/>
          </a:bodyPr>
          <a:lstStyle/>
          <a:p>
            <a:r>
              <a:rPr lang="en-US" dirty="0" smtClean="0"/>
              <a:t>Analog multi-antenna processing</a:t>
            </a:r>
            <a:br>
              <a:rPr lang="en-US" dirty="0" smtClean="0"/>
            </a:br>
            <a:r>
              <a:rPr lang="en-US" dirty="0" smtClean="0"/>
              <a:t>for beamforming</a:t>
            </a:r>
          </a:p>
          <a:p>
            <a:pPr lvl="1"/>
            <a:r>
              <a:rPr lang="en-US" dirty="0" smtClean="0"/>
              <a:t>Not very flexible</a:t>
            </a:r>
          </a:p>
          <a:p>
            <a:pPr lvl="1"/>
            <a:r>
              <a:rPr lang="en-US" dirty="0" smtClean="0"/>
              <a:t>For example, can be only applied </a:t>
            </a:r>
            <a:br>
              <a:rPr lang="en-US" dirty="0" smtClean="0"/>
            </a:br>
            <a:r>
              <a:rPr lang="en-US" dirty="0" smtClean="0"/>
              <a:t>across the whole carrier</a:t>
            </a:r>
          </a:p>
          <a:p>
            <a:pPr lvl="1"/>
            <a:r>
              <a:rPr lang="en-US" dirty="0" smtClean="0"/>
              <a:t>Only time-domain beamforming</a:t>
            </a:r>
            <a:br>
              <a:rPr lang="en-US" dirty="0" smtClean="0"/>
            </a:br>
            <a:r>
              <a:rPr lang="en-US" dirty="0" smtClean="0"/>
              <a:t>in multiple directions is possible</a:t>
            </a:r>
          </a:p>
          <a:p>
            <a:r>
              <a:rPr lang="en-US" dirty="0" smtClean="0"/>
              <a:t>For lower frequency bands and</a:t>
            </a:r>
            <a:br>
              <a:rPr lang="en-US" dirty="0" smtClean="0"/>
            </a:br>
            <a:r>
              <a:rPr lang="en-US" dirty="0" smtClean="0"/>
              <a:t>smaller number of antenna</a:t>
            </a:r>
            <a:br>
              <a:rPr lang="en-US" dirty="0" smtClean="0"/>
            </a:br>
            <a:r>
              <a:rPr lang="en-US" dirty="0" smtClean="0"/>
              <a:t>elements, digital multi-antenna</a:t>
            </a:r>
            <a:br>
              <a:rPr lang="en-US" dirty="0" smtClean="0"/>
            </a:br>
            <a:r>
              <a:rPr lang="en-US" dirty="0" smtClean="0"/>
              <a:t>processing is more flexible </a:t>
            </a:r>
          </a:p>
          <a:p>
            <a:pPr lvl="1"/>
            <a:r>
              <a:rPr lang="en-US" dirty="0" smtClean="0"/>
              <a:t>Frequency-domain beamforming</a:t>
            </a:r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968" y="332656"/>
            <a:ext cx="6143045" cy="19385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516646"/>
            <a:ext cx="5708943" cy="142882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766" y="4437112"/>
            <a:ext cx="5696243" cy="13145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5180" y="6021288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5G</a:t>
            </a:r>
            <a:r>
              <a:rPr lang="en-US" dirty="0" smtClean="0"/>
              <a:t> NR-Next Generation Wireless Access Technology,” Academic Press (Elsevier), 2017 (Figure 11.4, page 228, Figure 11.5 and 11.6, page 229)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76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Outline of the Lecture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Massive </a:t>
            </a:r>
            <a:r>
              <a:rPr lang="en-US" sz="3600" dirty="0" err="1" smtClean="0"/>
              <a:t>MIMO</a:t>
            </a:r>
            <a:r>
              <a:rPr lang="en-US" sz="3600" dirty="0" smtClean="0"/>
              <a:t> Technology</a:t>
            </a:r>
            <a:endParaRPr lang="en-US" sz="3600" dirty="0" smtClean="0"/>
          </a:p>
          <a:p>
            <a:endParaRPr lang="en-US" sz="3600" b="1" dirty="0"/>
          </a:p>
          <a:p>
            <a:r>
              <a:rPr lang="en-US" sz="3600" b="1" dirty="0" err="1" smtClean="0"/>
              <a:t>MIMO</a:t>
            </a:r>
            <a:r>
              <a:rPr lang="en-US" sz="3600" b="1" dirty="0" smtClean="0"/>
              <a:t> Beam </a:t>
            </a:r>
            <a:r>
              <a:rPr lang="en-US" sz="3600" b="1" dirty="0" smtClean="0"/>
              <a:t>Management</a:t>
            </a:r>
          </a:p>
          <a:p>
            <a:endParaRPr lang="en-US" sz="3600" dirty="0"/>
          </a:p>
          <a:p>
            <a:r>
              <a:rPr lang="en-US" sz="3600" dirty="0" smtClean="0"/>
              <a:t>The Road Towards </a:t>
            </a:r>
            <a:r>
              <a:rPr lang="en-US" sz="3600" dirty="0" err="1" smtClean="0"/>
              <a:t>6G</a:t>
            </a:r>
            <a:endParaRPr lang="en-US" sz="3600" dirty="0" smtClean="0"/>
          </a:p>
          <a:p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6381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357" y="1903219"/>
            <a:ext cx="8122067" cy="23178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B</a:t>
            </a:r>
            <a:r>
              <a:rPr lang="en-US" b="1" dirty="0" smtClean="0">
                <a:latin typeface="+mn-lt"/>
              </a:rPr>
              <a:t>eam Management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7368" y="1052736"/>
            <a:ext cx="11563153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Beam </a:t>
            </a:r>
            <a:r>
              <a:rPr lang="en-US" b="1" dirty="0"/>
              <a:t>management </a:t>
            </a:r>
            <a:r>
              <a:rPr lang="en-US" dirty="0" smtClean="0"/>
              <a:t>establishes and retains </a:t>
            </a:r>
            <a:r>
              <a:rPr lang="en-US" dirty="0"/>
              <a:t>a suitable beam pair, that is, a transmitter-side beam direction and </a:t>
            </a:r>
            <a:r>
              <a:rPr lang="en-US" dirty="0" smtClean="0"/>
              <a:t>a corresponding </a:t>
            </a:r>
            <a:r>
              <a:rPr lang="en-US" dirty="0"/>
              <a:t>receiver-side beam direction that jointly provide good </a:t>
            </a:r>
            <a:r>
              <a:rPr lang="en-US" dirty="0" smtClean="0"/>
              <a:t>connectivity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best beam pair may not necessarily </a:t>
            </a:r>
            <a:r>
              <a:rPr lang="en-US" dirty="0" smtClean="0"/>
              <a:t>correspond to </a:t>
            </a:r>
            <a:r>
              <a:rPr lang="en-US" dirty="0"/>
              <a:t>transmitter and receiver beams that are physically pointing directly </a:t>
            </a:r>
            <a:r>
              <a:rPr lang="en-US" dirty="0" smtClean="0"/>
              <a:t>towards each other</a:t>
            </a:r>
          </a:p>
          <a:p>
            <a:pPr lvl="1"/>
            <a:r>
              <a:rPr lang="en-US" dirty="0"/>
              <a:t>Due to obstacles in the </a:t>
            </a:r>
            <a:r>
              <a:rPr lang="en-US" dirty="0" smtClean="0"/>
              <a:t>environment</a:t>
            </a:r>
            <a:r>
              <a:rPr lang="en-US" dirty="0"/>
              <a:t>, such a “direct” </a:t>
            </a:r>
            <a:r>
              <a:rPr lang="en-US" dirty="0" smtClean="0"/>
              <a:t>path between </a:t>
            </a:r>
            <a:r>
              <a:rPr lang="en-US" dirty="0"/>
              <a:t>the transmitter and receiver may be blocked and a reflected path </a:t>
            </a:r>
            <a:r>
              <a:rPr lang="en-US" dirty="0" smtClean="0"/>
              <a:t>may provide </a:t>
            </a:r>
            <a:r>
              <a:rPr lang="en-US" dirty="0"/>
              <a:t>better connectivity</a:t>
            </a:r>
            <a:endParaRPr lang="en-US" dirty="0" smtClean="0"/>
          </a:p>
          <a:p>
            <a:pPr marL="0" indent="0">
              <a:buNone/>
            </a:pPr>
            <a:endParaRPr lang="en-US" sz="32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87060" y="6021288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5G</a:t>
            </a:r>
            <a:r>
              <a:rPr lang="en-US" dirty="0" smtClean="0"/>
              <a:t> NR-Next Generation Wireless Access Technology,” Academic Press (Elsevier), 2017 (Figure 12.1, page 242)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25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B</a:t>
            </a:r>
            <a:r>
              <a:rPr lang="en-US" b="1" dirty="0" smtClean="0">
                <a:latin typeface="+mn-lt"/>
              </a:rPr>
              <a:t>eam Management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7368" y="1052736"/>
            <a:ext cx="11563153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Beam correspondence </a:t>
            </a:r>
            <a:r>
              <a:rPr lang="en-US" dirty="0" smtClean="0"/>
              <a:t>usually, a </a:t>
            </a:r>
            <a:r>
              <a:rPr lang="en-US" dirty="0"/>
              <a:t>suitable transmitter/receiver beam pair for the </a:t>
            </a:r>
            <a:r>
              <a:rPr lang="en-US" dirty="0" smtClean="0"/>
              <a:t>downlink transmission </a:t>
            </a:r>
            <a:r>
              <a:rPr lang="en-US" dirty="0"/>
              <a:t>direction will also be a suitable beam pair for the uplink </a:t>
            </a:r>
            <a:r>
              <a:rPr lang="en-US" dirty="0" smtClean="0"/>
              <a:t>transmission direction </a:t>
            </a:r>
            <a:r>
              <a:rPr lang="en-US" dirty="0"/>
              <a:t>and vice </a:t>
            </a:r>
            <a:r>
              <a:rPr lang="en-US" dirty="0" smtClean="0"/>
              <a:t>versa</a:t>
            </a:r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In </a:t>
            </a:r>
            <a:r>
              <a:rPr lang="en-US" sz="3000" dirty="0"/>
              <a:t>general, </a:t>
            </a:r>
            <a:r>
              <a:rPr lang="en-US" sz="3000" b="1" dirty="0"/>
              <a:t>beam management </a:t>
            </a:r>
            <a:r>
              <a:rPr lang="en-US" sz="3000" dirty="0"/>
              <a:t>can be divided into different </a:t>
            </a:r>
            <a:r>
              <a:rPr lang="en-US" sz="3000" dirty="0" smtClean="0"/>
              <a:t>parts:</a:t>
            </a:r>
          </a:p>
          <a:p>
            <a:pPr lvl="1"/>
            <a:r>
              <a:rPr lang="en-US" sz="3000" b="1" dirty="0" smtClean="0"/>
              <a:t>Initial </a:t>
            </a:r>
            <a:r>
              <a:rPr lang="en-US" sz="3000" b="1" dirty="0"/>
              <a:t>beam </a:t>
            </a:r>
            <a:r>
              <a:rPr lang="en-US" sz="3000" b="1" dirty="0" smtClean="0"/>
              <a:t>establishment</a:t>
            </a:r>
            <a:endParaRPr lang="en-US" sz="3000" dirty="0" smtClean="0"/>
          </a:p>
          <a:p>
            <a:pPr lvl="1"/>
            <a:r>
              <a:rPr lang="en-US" sz="3000" b="1" dirty="0" smtClean="0"/>
              <a:t>Beam adjustment</a:t>
            </a:r>
            <a:r>
              <a:rPr lang="en-US" sz="3000" dirty="0" smtClean="0"/>
              <a:t> compensates </a:t>
            </a:r>
            <a:r>
              <a:rPr lang="en-US" sz="3000" dirty="0"/>
              <a:t>for movements and rotations of </a:t>
            </a:r>
            <a:r>
              <a:rPr lang="en-US" sz="3000" dirty="0" smtClean="0"/>
              <a:t>the mobile </a:t>
            </a:r>
            <a:r>
              <a:rPr lang="en-US" sz="3000" dirty="0"/>
              <a:t>device, but also for gradual changes in the </a:t>
            </a:r>
            <a:r>
              <a:rPr lang="en-US" sz="3000" dirty="0" smtClean="0"/>
              <a:t>environment</a:t>
            </a:r>
          </a:p>
          <a:p>
            <a:pPr lvl="1"/>
            <a:r>
              <a:rPr lang="en-US" sz="3000" b="1" dirty="0" smtClean="0"/>
              <a:t>Beam </a:t>
            </a:r>
            <a:r>
              <a:rPr lang="en-US" sz="3000" b="1" dirty="0"/>
              <a:t>recovery </a:t>
            </a:r>
            <a:r>
              <a:rPr lang="en-US" sz="3000" dirty="0" smtClean="0"/>
              <a:t>handles </a:t>
            </a:r>
            <a:r>
              <a:rPr lang="en-US" sz="3000" dirty="0"/>
              <a:t>the situation when rapid changes in the </a:t>
            </a:r>
            <a:r>
              <a:rPr lang="en-US" sz="3000" dirty="0" smtClean="0"/>
              <a:t>environment disrupt </a:t>
            </a:r>
            <a:r>
              <a:rPr lang="en-US" sz="3000" dirty="0"/>
              <a:t>the current beam pair.</a:t>
            </a: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38969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Initial Beam Establishment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7368" y="1052736"/>
            <a:ext cx="11563153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Initial beam establishment </a:t>
            </a:r>
            <a:r>
              <a:rPr lang="en-US" dirty="0"/>
              <a:t>includes the procedures and functions by which </a:t>
            </a:r>
            <a:r>
              <a:rPr lang="en-US" dirty="0" smtClean="0"/>
              <a:t>a beam </a:t>
            </a:r>
            <a:r>
              <a:rPr lang="en-US" dirty="0"/>
              <a:t>pair is initially established in the downlink and uplink transmission directions</a:t>
            </a:r>
            <a:r>
              <a:rPr lang="en-US" dirty="0" smtClean="0"/>
              <a:t>, for </a:t>
            </a:r>
            <a:r>
              <a:rPr lang="en-US" dirty="0"/>
              <a:t>example, </a:t>
            </a:r>
            <a:r>
              <a:rPr lang="en-US" dirty="0" smtClean="0"/>
              <a:t>when </a:t>
            </a:r>
            <a:r>
              <a:rPr lang="en-US" dirty="0"/>
              <a:t>a connection is </a:t>
            </a:r>
            <a:r>
              <a:rPr lang="en-US" dirty="0" smtClean="0"/>
              <a:t>established</a:t>
            </a:r>
          </a:p>
          <a:p>
            <a:endParaRPr lang="en-US" sz="3000" dirty="0" smtClean="0"/>
          </a:p>
          <a:p>
            <a:r>
              <a:rPr lang="en-US" sz="3000" dirty="0" smtClean="0"/>
              <a:t>Initial beam pair is established during random access procedure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uring </a:t>
            </a:r>
            <a:r>
              <a:rPr lang="en-US" dirty="0"/>
              <a:t>initial cell search a device will acquire a </a:t>
            </a:r>
            <a:r>
              <a:rPr lang="en-US" dirty="0" smtClean="0"/>
              <a:t>so called SS </a:t>
            </a:r>
            <a:r>
              <a:rPr lang="en-US" dirty="0"/>
              <a:t>block transmitted from a cell, with the possibility for multiple SS </a:t>
            </a:r>
            <a:r>
              <a:rPr lang="en-US" dirty="0" smtClean="0"/>
              <a:t>blocks being </a:t>
            </a:r>
            <a:r>
              <a:rPr lang="en-US" dirty="0"/>
              <a:t>transmitted in sequence within different downlink </a:t>
            </a:r>
            <a:r>
              <a:rPr lang="en-US" dirty="0" smtClean="0"/>
              <a:t>beams</a:t>
            </a:r>
          </a:p>
          <a:p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communication continues after connection set up the device can </a:t>
            </a:r>
            <a:r>
              <a:rPr lang="en-US" dirty="0" smtClean="0"/>
              <a:t>assume that </a:t>
            </a:r>
            <a:r>
              <a:rPr lang="en-US" dirty="0"/>
              <a:t>network transmissions to the device will be done using the same </a:t>
            </a:r>
            <a:r>
              <a:rPr lang="en-US" dirty="0" smtClean="0"/>
              <a:t>transmitter beam </a:t>
            </a:r>
            <a:r>
              <a:rPr lang="en-US" dirty="0"/>
              <a:t>as used for the acquired SS </a:t>
            </a:r>
            <a:r>
              <a:rPr lang="en-US" dirty="0" smtClean="0"/>
              <a:t>block</a:t>
            </a:r>
            <a:endParaRPr lang="en-US" sz="3400" dirty="0" smtClean="0"/>
          </a:p>
        </p:txBody>
      </p:sp>
    </p:spTree>
    <p:extLst>
      <p:ext uri="{BB962C8B-B14F-4D97-AF65-F5344CB8AC3E}">
        <p14:creationId xmlns:p14="http://schemas.microsoft.com/office/powerpoint/2010/main" val="392208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Beam Adjustment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7368" y="1126624"/>
            <a:ext cx="11563153" cy="4671284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Initial beam </a:t>
            </a:r>
            <a:r>
              <a:rPr lang="en-US" b="1" dirty="0" smtClean="0"/>
              <a:t>establishment: </a:t>
            </a:r>
            <a:r>
              <a:rPr lang="en-US" dirty="0"/>
              <a:t>Once an initial beam pair has been established, there is a need to regularly </a:t>
            </a:r>
            <a:r>
              <a:rPr lang="en-US" dirty="0" smtClean="0"/>
              <a:t>reevaluate the </a:t>
            </a:r>
            <a:r>
              <a:rPr lang="en-US" dirty="0"/>
              <a:t>selection of </a:t>
            </a:r>
            <a:r>
              <a:rPr lang="en-US" dirty="0" smtClean="0"/>
              <a:t>transmitter-side and </a:t>
            </a:r>
            <a:r>
              <a:rPr lang="en-US" dirty="0"/>
              <a:t>receiver-side beam directions due </a:t>
            </a:r>
            <a:r>
              <a:rPr lang="en-US" dirty="0" smtClean="0"/>
              <a:t>to movements </a:t>
            </a:r>
            <a:r>
              <a:rPr lang="en-US" dirty="0"/>
              <a:t>and rotations of the </a:t>
            </a:r>
            <a:r>
              <a:rPr lang="en-US" dirty="0" smtClean="0"/>
              <a:t>device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Beam </a:t>
            </a:r>
            <a:r>
              <a:rPr lang="en-US" dirty="0"/>
              <a:t>adjustment </a:t>
            </a:r>
            <a:r>
              <a:rPr lang="en-US" dirty="0" smtClean="0"/>
              <a:t>includes </a:t>
            </a:r>
            <a:r>
              <a:rPr lang="en-US" dirty="0"/>
              <a:t>refining the beam shape, </a:t>
            </a:r>
            <a:r>
              <a:rPr lang="en-US" dirty="0" smtClean="0"/>
              <a:t>e.g. </a:t>
            </a:r>
            <a:r>
              <a:rPr lang="en-US" dirty="0"/>
              <a:t>making the beam more narrow compared to a </a:t>
            </a:r>
            <a:r>
              <a:rPr lang="en-US" dirty="0" smtClean="0"/>
              <a:t>wider beam used </a:t>
            </a:r>
            <a:r>
              <a:rPr lang="en-US" dirty="0"/>
              <a:t>for initial beam </a:t>
            </a:r>
            <a:r>
              <a:rPr lang="en-US" dirty="0" smtClean="0"/>
              <a:t>establishment</a:t>
            </a:r>
          </a:p>
          <a:p>
            <a:endParaRPr lang="en-US" dirty="0" smtClean="0"/>
          </a:p>
          <a:p>
            <a:r>
              <a:rPr lang="en-US" dirty="0" smtClean="0"/>
              <a:t>Beam adjustment </a:t>
            </a:r>
            <a:r>
              <a:rPr lang="en-US" dirty="0"/>
              <a:t>can be divided into two separate procedures:</a:t>
            </a:r>
          </a:p>
          <a:p>
            <a:pPr lvl="1"/>
            <a:r>
              <a:rPr lang="en-US" dirty="0" smtClean="0"/>
              <a:t>Reevaluation </a:t>
            </a:r>
            <a:r>
              <a:rPr lang="en-US" dirty="0"/>
              <a:t>and possible adjustment of the transmitter-side beam </a:t>
            </a:r>
            <a:r>
              <a:rPr lang="en-US" dirty="0" smtClean="0"/>
              <a:t>direction given </a:t>
            </a:r>
            <a:r>
              <a:rPr lang="en-US" dirty="0"/>
              <a:t>the current receiver-side beam </a:t>
            </a:r>
            <a:r>
              <a:rPr lang="en-US" dirty="0" smtClean="0"/>
              <a:t>direction</a:t>
            </a:r>
            <a:endParaRPr lang="en-US" dirty="0"/>
          </a:p>
          <a:p>
            <a:pPr lvl="1"/>
            <a:r>
              <a:rPr lang="en-US" dirty="0" smtClean="0"/>
              <a:t>Reevaluation </a:t>
            </a:r>
            <a:r>
              <a:rPr lang="en-US" dirty="0"/>
              <a:t>and possible adjustment of the receiver-side beam </a:t>
            </a:r>
            <a:r>
              <a:rPr lang="en-US" dirty="0" smtClean="0"/>
              <a:t>direction given </a:t>
            </a:r>
            <a:r>
              <a:rPr lang="en-US" dirty="0"/>
              <a:t>the current transmitter-side beam </a:t>
            </a:r>
            <a:r>
              <a:rPr lang="en-US" dirty="0" smtClean="0"/>
              <a:t>direction</a:t>
            </a:r>
            <a:endParaRPr lang="en-US" sz="3400" dirty="0" smtClean="0"/>
          </a:p>
        </p:txBody>
      </p:sp>
    </p:spTree>
    <p:extLst>
      <p:ext uri="{BB962C8B-B14F-4D97-AF65-F5344CB8AC3E}">
        <p14:creationId xmlns:p14="http://schemas.microsoft.com/office/powerpoint/2010/main" val="207248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DL Transmitter-side Beam Adjustment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7368" y="1126624"/>
            <a:ext cx="11563153" cy="4671284"/>
          </a:xfrm>
        </p:spPr>
        <p:txBody>
          <a:bodyPr>
            <a:normAutofit/>
          </a:bodyPr>
          <a:lstStyle/>
          <a:p>
            <a:r>
              <a:rPr lang="en-US" dirty="0"/>
              <a:t>Downlink transmitter-side beam adjustment aims at refining the network </a:t>
            </a:r>
            <a:r>
              <a:rPr lang="en-US" dirty="0" smtClean="0"/>
              <a:t>transmit beam</a:t>
            </a:r>
            <a:r>
              <a:rPr lang="en-US" dirty="0"/>
              <a:t>, given the receiver beam currently used at the device </a:t>
            </a:r>
            <a:r>
              <a:rPr lang="en-US" dirty="0" smtClean="0"/>
              <a:t>side</a:t>
            </a:r>
          </a:p>
          <a:p>
            <a:pPr lvl="1"/>
            <a:r>
              <a:rPr lang="en-US" dirty="0" smtClean="0"/>
              <a:t>Device measures a set of reference signals and feeds back the report</a:t>
            </a:r>
          </a:p>
          <a:p>
            <a:pPr lvl="1"/>
            <a:r>
              <a:rPr lang="en-US" dirty="0" smtClean="0"/>
              <a:t>For analog BF, this is done sequentially as part of </a:t>
            </a:r>
            <a:r>
              <a:rPr lang="en-US" b="1" dirty="0" smtClean="0"/>
              <a:t>Beam Sweeping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68" y="2852936"/>
            <a:ext cx="6588386" cy="25202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180" y="6021288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5G</a:t>
            </a:r>
            <a:r>
              <a:rPr lang="en-US" dirty="0" smtClean="0"/>
              <a:t> NR-Next Generation Wireless Access Technology,” Academic Press (Elsevier), 2017 (Figure 12.2, page 244)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89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DL Receiver-side Beam Adjustment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7368" y="1126624"/>
            <a:ext cx="11563153" cy="4671284"/>
          </a:xfrm>
        </p:spPr>
        <p:txBody>
          <a:bodyPr>
            <a:normAutofit/>
          </a:bodyPr>
          <a:lstStyle/>
          <a:p>
            <a:r>
              <a:rPr lang="en-US" dirty="0"/>
              <a:t>Receiver-side beam adjustment aims at finding the best receive beam, given </a:t>
            </a:r>
            <a:r>
              <a:rPr lang="en-US" dirty="0" smtClean="0"/>
              <a:t>the current </a:t>
            </a:r>
            <a:r>
              <a:rPr lang="en-US" dirty="0"/>
              <a:t>transmit </a:t>
            </a:r>
            <a:r>
              <a:rPr lang="en-US" dirty="0" smtClean="0"/>
              <a:t>beam</a:t>
            </a:r>
          </a:p>
          <a:p>
            <a:pPr lvl="1"/>
            <a:r>
              <a:rPr lang="en-US" dirty="0"/>
              <a:t>Downlink receiver-side beam adjustment can be based on similar report </a:t>
            </a:r>
            <a:r>
              <a:rPr lang="en-US" dirty="0" smtClean="0"/>
              <a:t>configurations as </a:t>
            </a:r>
            <a:r>
              <a:rPr lang="en-US" dirty="0"/>
              <a:t>for transmitter-side beam </a:t>
            </a:r>
            <a:r>
              <a:rPr lang="en-US" dirty="0" smtClean="0"/>
              <a:t>adjustment </a:t>
            </a:r>
          </a:p>
          <a:p>
            <a:pPr lvl="1"/>
            <a:r>
              <a:rPr lang="en-US" dirty="0" smtClean="0"/>
              <a:t>The receiver-side beam </a:t>
            </a:r>
            <a:r>
              <a:rPr lang="en-US" dirty="0"/>
              <a:t>adjustment is done internally within the device, there is no report </a:t>
            </a:r>
            <a:r>
              <a:rPr lang="en-US" dirty="0" smtClean="0"/>
              <a:t>quantity associated </a:t>
            </a:r>
            <a:r>
              <a:rPr lang="en-US" dirty="0"/>
              <a:t>with receiver-side beam adjustment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76" y="3501008"/>
            <a:ext cx="6171858" cy="23196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5180" y="6021288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5G</a:t>
            </a:r>
            <a:r>
              <a:rPr lang="en-US" dirty="0" smtClean="0"/>
              <a:t> NR-Next Generation Wireless Access Technology,” Academic Press (Elsevier), 2017 (Figure 12.3, page 245)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03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Beam Recovery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7368" y="1226016"/>
            <a:ext cx="11563153" cy="4579248"/>
          </a:xfrm>
        </p:spPr>
        <p:txBody>
          <a:bodyPr>
            <a:normAutofit/>
          </a:bodyPr>
          <a:lstStyle/>
          <a:p>
            <a:r>
              <a:rPr lang="en-US" dirty="0"/>
              <a:t>M</a:t>
            </a:r>
            <a:r>
              <a:rPr lang="en-US" dirty="0" smtClean="0"/>
              <a:t>ovements </a:t>
            </a:r>
            <a:r>
              <a:rPr lang="en-US" dirty="0"/>
              <a:t>in the environment or other </a:t>
            </a:r>
            <a:r>
              <a:rPr lang="en-US" dirty="0" smtClean="0"/>
              <a:t>events </a:t>
            </a:r>
            <a:r>
              <a:rPr lang="en-US" dirty="0"/>
              <a:t>may lead to a </a:t>
            </a:r>
            <a:r>
              <a:rPr lang="en-US" dirty="0" smtClean="0"/>
              <a:t>currently established </a:t>
            </a:r>
            <a:r>
              <a:rPr lang="en-US" dirty="0"/>
              <a:t>beam pair being rapidly blocked without sufficient time for </a:t>
            </a:r>
            <a:r>
              <a:rPr lang="en-US" dirty="0" smtClean="0"/>
              <a:t>the regular </a:t>
            </a:r>
            <a:r>
              <a:rPr lang="en-US" dirty="0"/>
              <a:t>beam adjustment to </a:t>
            </a:r>
            <a:r>
              <a:rPr lang="en-US" dirty="0" smtClean="0"/>
              <a:t>adapt </a:t>
            </a:r>
          </a:p>
          <a:p>
            <a:r>
              <a:rPr lang="en-US" dirty="0" smtClean="0"/>
              <a:t>NR </a:t>
            </a:r>
            <a:r>
              <a:rPr lang="en-US" dirty="0"/>
              <a:t>specification includes specific </a:t>
            </a:r>
            <a:r>
              <a:rPr lang="en-US" dirty="0" smtClean="0"/>
              <a:t>procedures to </a:t>
            </a:r>
            <a:r>
              <a:rPr lang="en-US" dirty="0"/>
              <a:t>handle such beam-failure events, also referred to as </a:t>
            </a:r>
            <a:r>
              <a:rPr lang="en-US" b="1" dirty="0"/>
              <a:t>beam (failure</a:t>
            </a:r>
            <a:r>
              <a:rPr lang="en-US" b="1" dirty="0" smtClean="0"/>
              <a:t>) recovery</a:t>
            </a:r>
            <a:endParaRPr lang="en-US" dirty="0"/>
          </a:p>
          <a:p>
            <a:r>
              <a:rPr lang="en-US" dirty="0"/>
              <a:t>In general, beam failure/recovery consists of the following steps:</a:t>
            </a:r>
          </a:p>
          <a:p>
            <a:pPr lvl="1"/>
            <a:r>
              <a:rPr lang="en-US" sz="2600" b="1" dirty="0" smtClean="0"/>
              <a:t>Beam-failure detection</a:t>
            </a:r>
            <a:r>
              <a:rPr lang="en-US" sz="2600" dirty="0"/>
              <a:t>:</a:t>
            </a:r>
            <a:r>
              <a:rPr lang="en-US" sz="2600" dirty="0" smtClean="0"/>
              <a:t> </a:t>
            </a:r>
            <a:r>
              <a:rPr lang="en-US" sz="2600" dirty="0"/>
              <a:t>the device detecting that a beam failure </a:t>
            </a:r>
            <a:r>
              <a:rPr lang="en-US" sz="2600" dirty="0" smtClean="0"/>
              <a:t>has occurred</a:t>
            </a:r>
            <a:endParaRPr lang="en-US" sz="2600" dirty="0"/>
          </a:p>
          <a:p>
            <a:pPr lvl="1"/>
            <a:r>
              <a:rPr lang="en-US" sz="2600" b="1" dirty="0" smtClean="0"/>
              <a:t>Candidate-beam identification</a:t>
            </a:r>
            <a:r>
              <a:rPr lang="en-US" sz="2600" dirty="0" smtClean="0"/>
              <a:t>: </a:t>
            </a:r>
            <a:r>
              <a:rPr lang="en-US" sz="2600" dirty="0"/>
              <a:t>the device trying to identify a </a:t>
            </a:r>
            <a:r>
              <a:rPr lang="en-US" sz="2600" dirty="0" smtClean="0"/>
              <a:t>new beam pair</a:t>
            </a:r>
            <a:endParaRPr lang="en-US" sz="2600" dirty="0"/>
          </a:p>
          <a:p>
            <a:pPr lvl="1"/>
            <a:r>
              <a:rPr lang="en-US" sz="2600" b="1" dirty="0" smtClean="0"/>
              <a:t>Recovery-request transmission</a:t>
            </a:r>
            <a:r>
              <a:rPr lang="en-US" sz="2600" dirty="0" smtClean="0"/>
              <a:t>: </a:t>
            </a:r>
            <a:r>
              <a:rPr lang="en-US" sz="2600" dirty="0"/>
              <a:t>the device </a:t>
            </a:r>
            <a:r>
              <a:rPr lang="en-US" sz="2600" dirty="0" smtClean="0"/>
              <a:t>transmits </a:t>
            </a:r>
            <a:r>
              <a:rPr lang="en-US" sz="2600" dirty="0"/>
              <a:t>a </a:t>
            </a:r>
            <a:r>
              <a:rPr lang="en-US" sz="2600" dirty="0" smtClean="0"/>
              <a:t>beam-recovery request</a:t>
            </a:r>
            <a:endParaRPr lang="en-US" sz="2600" dirty="0"/>
          </a:p>
          <a:p>
            <a:pPr lvl="1"/>
            <a:r>
              <a:rPr lang="en-US" sz="2600" b="1" dirty="0" smtClean="0"/>
              <a:t>Network </a:t>
            </a:r>
            <a:r>
              <a:rPr lang="en-US" sz="2600" b="1" dirty="0"/>
              <a:t>response </a:t>
            </a:r>
            <a:r>
              <a:rPr lang="en-US" sz="2600" dirty="0"/>
              <a:t>to the beam-recovery request.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356044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Outline of the Lecture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Massive </a:t>
            </a:r>
            <a:r>
              <a:rPr lang="en-US" sz="3600" b="1" dirty="0" err="1" smtClean="0"/>
              <a:t>MIMO</a:t>
            </a:r>
            <a:r>
              <a:rPr lang="en-US" sz="3600" b="1" dirty="0" smtClean="0"/>
              <a:t> Technology</a:t>
            </a:r>
            <a:endParaRPr lang="en-US" sz="3600" b="1" dirty="0" smtClean="0"/>
          </a:p>
          <a:p>
            <a:endParaRPr lang="en-US" sz="3600" b="1" dirty="0"/>
          </a:p>
          <a:p>
            <a:r>
              <a:rPr lang="en-US" sz="3600" dirty="0" err="1" smtClean="0"/>
              <a:t>MIMO</a:t>
            </a:r>
            <a:r>
              <a:rPr lang="en-US" sz="3600" dirty="0" smtClean="0"/>
              <a:t> Beam </a:t>
            </a:r>
            <a:r>
              <a:rPr lang="en-US" sz="3600" dirty="0" smtClean="0"/>
              <a:t>Management</a:t>
            </a:r>
          </a:p>
          <a:p>
            <a:endParaRPr lang="en-US" sz="3600" dirty="0"/>
          </a:p>
          <a:p>
            <a:r>
              <a:rPr lang="en-US" sz="3600" dirty="0" smtClean="0"/>
              <a:t>The Road Towards </a:t>
            </a:r>
            <a:r>
              <a:rPr lang="en-US" sz="3600" dirty="0" err="1" smtClean="0"/>
              <a:t>6G</a:t>
            </a:r>
            <a:endParaRPr lang="en-US" sz="3600" dirty="0" smtClean="0"/>
          </a:p>
          <a:p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9286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Outline of the Lecture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Massive </a:t>
            </a:r>
            <a:r>
              <a:rPr lang="en-US" sz="3600" dirty="0" err="1" smtClean="0"/>
              <a:t>MIMO</a:t>
            </a:r>
            <a:r>
              <a:rPr lang="en-US" sz="3600" dirty="0" smtClean="0"/>
              <a:t> Technology</a:t>
            </a:r>
            <a:endParaRPr lang="en-US" sz="3600" dirty="0" smtClean="0"/>
          </a:p>
          <a:p>
            <a:endParaRPr lang="en-US" sz="3600" b="1" dirty="0"/>
          </a:p>
          <a:p>
            <a:r>
              <a:rPr lang="en-US" sz="3600" dirty="0" err="1" smtClean="0"/>
              <a:t>MIMO</a:t>
            </a:r>
            <a:r>
              <a:rPr lang="en-US" sz="3600" dirty="0" smtClean="0"/>
              <a:t> Beam </a:t>
            </a:r>
            <a:r>
              <a:rPr lang="en-US" sz="3600" dirty="0" smtClean="0"/>
              <a:t>Management</a:t>
            </a:r>
          </a:p>
          <a:p>
            <a:endParaRPr lang="en-US" sz="3600" dirty="0"/>
          </a:p>
          <a:p>
            <a:r>
              <a:rPr lang="en-US" sz="3600" b="1" dirty="0" smtClean="0"/>
              <a:t>The Road Towards </a:t>
            </a:r>
            <a:r>
              <a:rPr lang="en-US" sz="3600" b="1" dirty="0" err="1" smtClean="0"/>
              <a:t>6G</a:t>
            </a:r>
            <a:endParaRPr lang="en-US" sz="3600" b="1" dirty="0" smtClean="0"/>
          </a:p>
          <a:p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6929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The most promising concepts for Beyond </a:t>
            </a:r>
            <a:r>
              <a:rPr lang="en-US" b="1" dirty="0" err="1" smtClean="0">
                <a:latin typeface="+mn-lt"/>
              </a:rPr>
              <a:t>5G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Non-Terrestrial Networks (NTN)</a:t>
            </a:r>
          </a:p>
          <a:p>
            <a:r>
              <a:rPr lang="en-US" dirty="0" smtClean="0"/>
              <a:t>Intelligent Reflective Surfaces (IRS)</a:t>
            </a:r>
          </a:p>
          <a:p>
            <a:r>
              <a:rPr lang="en-US" dirty="0" smtClean="0"/>
              <a:t>Terahertz (THz) Communications</a:t>
            </a:r>
          </a:p>
          <a:p>
            <a:r>
              <a:rPr lang="en-US" dirty="0" smtClean="0"/>
              <a:t>Open Radio Access Network (O-RAN)</a:t>
            </a:r>
          </a:p>
          <a:p>
            <a:r>
              <a:rPr lang="en-US" dirty="0" smtClean="0"/>
              <a:t>Machine Learning and Artificial Intelligence Integration</a:t>
            </a:r>
          </a:p>
          <a:p>
            <a:r>
              <a:rPr lang="en-US" dirty="0" smtClean="0"/>
              <a:t>Integrated Communications and Sensing (</a:t>
            </a:r>
            <a:r>
              <a:rPr lang="en-US" dirty="0" err="1" smtClean="0"/>
              <a:t>ISC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180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0096" y="2027050"/>
            <a:ext cx="5160961" cy="26260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Non-Terrestrial Networks (NTN</a:t>
            </a:r>
            <a:r>
              <a:rPr lang="en-US" b="1" dirty="0" smtClean="0">
                <a:latin typeface="+mn-lt"/>
              </a:rPr>
              <a:t>)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28" y="1268761"/>
            <a:ext cx="7416823" cy="4608511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3GPP</a:t>
            </a:r>
            <a:r>
              <a:rPr lang="en-US" dirty="0" smtClean="0"/>
              <a:t> invests significant effort in </a:t>
            </a:r>
            <a:r>
              <a:rPr lang="en-US" dirty="0" err="1" smtClean="0"/>
              <a:t>5G</a:t>
            </a:r>
            <a:r>
              <a:rPr lang="en-US" dirty="0" smtClean="0"/>
              <a:t> NTN</a:t>
            </a:r>
          </a:p>
          <a:p>
            <a:pPr marL="457200" lvl="1" indent="0">
              <a:buNone/>
            </a:pPr>
            <a:r>
              <a:rPr lang="en-US" b="1" dirty="0" smtClean="0"/>
              <a:t>Low Earth Orbit (LEO) Constellations</a:t>
            </a:r>
          </a:p>
          <a:p>
            <a:pPr lvl="1"/>
            <a:r>
              <a:rPr lang="en-US" dirty="0" smtClean="0"/>
              <a:t>Effective solution for backhaul connectivity for base stations deployed in deep rural areas beyond traditional backbone infrastructure</a:t>
            </a:r>
          </a:p>
          <a:p>
            <a:pPr lvl="1"/>
            <a:r>
              <a:rPr lang="en-US" dirty="0" smtClean="0"/>
              <a:t>NB-IoT over LEO – connect IoT devices globally</a:t>
            </a:r>
          </a:p>
          <a:p>
            <a:pPr marL="457200" lvl="1" indent="0">
              <a:buNone/>
            </a:pPr>
            <a:endParaRPr lang="en-US" b="1" dirty="0" smtClean="0"/>
          </a:p>
          <a:p>
            <a:pPr marL="457200" lvl="1" indent="0">
              <a:buNone/>
            </a:pPr>
            <a:r>
              <a:rPr lang="en-US" b="1" dirty="0" err="1" smtClean="0"/>
              <a:t>UAV</a:t>
            </a:r>
            <a:r>
              <a:rPr lang="en-US" b="1" dirty="0" smtClean="0"/>
              <a:t>-based Cellular Connectivity</a:t>
            </a:r>
          </a:p>
          <a:p>
            <a:pPr lvl="1"/>
            <a:r>
              <a:rPr lang="en-US" dirty="0" smtClean="0"/>
              <a:t>Use drones as auxiliary base stations</a:t>
            </a:r>
          </a:p>
          <a:p>
            <a:pPr lvl="1"/>
            <a:r>
              <a:rPr lang="en-US" dirty="0" smtClean="0"/>
              <a:t>Address both coverage and capacity issues </a:t>
            </a:r>
          </a:p>
          <a:p>
            <a:pPr lvl="1"/>
            <a:r>
              <a:rPr lang="en-US" dirty="0" smtClean="0"/>
              <a:t>Additional infrastructure at flash crowd events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35360" y="6021288"/>
            <a:ext cx="109452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Lin, X.,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Rommer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 S., Euler, S.,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Yavuz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E.A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. and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Karlsson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R.S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., 2021.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5G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from space: An overview of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3GPP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non-terrestrial networks. </a:t>
            </a:r>
            <a:r>
              <a:rPr lang="en-US" i="1" dirty="0">
                <a:solidFill>
                  <a:srgbClr val="222222"/>
                </a:solidFill>
                <a:latin typeface="Arial" panose="020B0604020202020204" pitchFamily="34" charset="0"/>
              </a:rPr>
              <a:t>IEEE Communications Standards Magazine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0505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Intelligent Reflective Surfaces (IRS</a:t>
            </a:r>
            <a:r>
              <a:rPr lang="en-US" b="1" dirty="0" smtClean="0">
                <a:latin typeface="+mn-lt"/>
              </a:rPr>
              <a:t>)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transition to higher bands such as </a:t>
            </a:r>
            <a:r>
              <a:rPr lang="en-US" dirty="0" err="1" smtClean="0"/>
              <a:t>mmWave</a:t>
            </a:r>
            <a:r>
              <a:rPr lang="en-US" dirty="0" smtClean="0"/>
              <a:t>, propagation is increasingly challenged by obstacles including human body</a:t>
            </a:r>
          </a:p>
          <a:p>
            <a:r>
              <a:rPr lang="en-US" dirty="0" smtClean="0"/>
              <a:t>Until now, active elements of communication systems were </a:t>
            </a:r>
            <a:r>
              <a:rPr lang="en-US" dirty="0" err="1" smtClean="0"/>
              <a:t>Tx</a:t>
            </a:r>
            <a:r>
              <a:rPr lang="en-US" dirty="0" smtClean="0"/>
              <a:t> and Rx parts, while the channel was considered passive</a:t>
            </a:r>
          </a:p>
          <a:p>
            <a:r>
              <a:rPr lang="en-US" dirty="0" smtClean="0"/>
              <a:t>Can we make channel (i.e., environment) active?</a:t>
            </a:r>
          </a:p>
          <a:p>
            <a:r>
              <a:rPr lang="en-US" dirty="0" smtClean="0"/>
              <a:t>IRS are indoor or outdoor panels made of metamaterials capable of being remotely controlled for different electromagnetic properties (wave reflection, refraction, absorption, etc.)</a:t>
            </a:r>
          </a:p>
          <a:p>
            <a:r>
              <a:rPr lang="en-US" dirty="0" smtClean="0"/>
              <a:t>The challenge is to control IRS to improve </a:t>
            </a:r>
            <a:r>
              <a:rPr lang="en-US" dirty="0" err="1" smtClean="0"/>
              <a:t>Tx</a:t>
            </a:r>
            <a:r>
              <a:rPr lang="en-US" dirty="0" smtClean="0"/>
              <a:t>-Rx channel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1526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+mn-lt"/>
              </a:rPr>
              <a:t>Terahertz (THz) Communications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Moving to </a:t>
            </a:r>
            <a:r>
              <a:rPr lang="en-US" dirty="0" err="1" smtClean="0"/>
              <a:t>mmWave</a:t>
            </a:r>
            <a:r>
              <a:rPr lang="en-US" dirty="0" smtClean="0"/>
              <a:t>, more precisely, the range between 30-100 GHz, is not the end of attempts to use higher frequency bands</a:t>
            </a:r>
          </a:p>
          <a:p>
            <a:r>
              <a:rPr lang="en-US" dirty="0" smtClean="0"/>
              <a:t>Recent research addresses development of antennas, </a:t>
            </a:r>
            <a:r>
              <a:rPr lang="en-US" dirty="0" err="1" smtClean="0"/>
              <a:t>Tx</a:t>
            </a:r>
            <a:r>
              <a:rPr lang="en-US" dirty="0" smtClean="0"/>
              <a:t> and Rx solutions for above 100 GHz bands</a:t>
            </a:r>
          </a:p>
          <a:p>
            <a:r>
              <a:rPr lang="en-US" dirty="0" smtClean="0"/>
              <a:t>Such bands further increase opportunities for massive antenna system integration, higher bandwidth allocations, etc., however, the channel propagation challenges further increase</a:t>
            </a:r>
          </a:p>
          <a:p>
            <a:r>
              <a:rPr lang="en-US" dirty="0" smtClean="0"/>
              <a:t>Ultimately, visible light communications (VLC) are becoming mature technology candidate to be integrated for indoor </a:t>
            </a:r>
            <a:r>
              <a:rPr lang="en-US" dirty="0" err="1" smtClean="0"/>
              <a:t>5G</a:t>
            </a:r>
            <a:r>
              <a:rPr lang="en-US" dirty="0" smtClean="0"/>
              <a:t> use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3355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Open Radio Access Network (O-RAN</a:t>
            </a:r>
            <a:r>
              <a:rPr lang="en-US" b="1" dirty="0">
                <a:latin typeface="+mn-lt"/>
              </a:rPr>
              <a:t>)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5G</a:t>
            </a:r>
            <a:r>
              <a:rPr lang="en-US" dirty="0" smtClean="0"/>
              <a:t> Core Network has been virtualized and </a:t>
            </a:r>
            <a:r>
              <a:rPr lang="en-US" dirty="0" err="1" smtClean="0"/>
              <a:t>softwarized</a:t>
            </a:r>
            <a:r>
              <a:rPr lang="en-US" dirty="0" smtClean="0"/>
              <a:t> in recent years – all of the </a:t>
            </a:r>
            <a:r>
              <a:rPr lang="en-US" dirty="0" err="1" smtClean="0"/>
              <a:t>5G</a:t>
            </a:r>
            <a:r>
              <a:rPr lang="en-US" dirty="0" smtClean="0"/>
              <a:t> CN elements are running as software elements in general purpose servers</a:t>
            </a:r>
          </a:p>
          <a:p>
            <a:r>
              <a:rPr lang="en-US" dirty="0" err="1" smtClean="0"/>
              <a:t>Softwarization</a:t>
            </a:r>
            <a:r>
              <a:rPr lang="en-US" dirty="0" smtClean="0"/>
              <a:t> and virtualization is gradually moving into RAN</a:t>
            </a:r>
          </a:p>
          <a:p>
            <a:r>
              <a:rPr lang="en-US" dirty="0" smtClean="0"/>
              <a:t>Goal: Make RAN interfaces open and connect RAN elements of different vendors, whether they are built in software or hardware</a:t>
            </a:r>
          </a:p>
          <a:p>
            <a:r>
              <a:rPr lang="en-US" dirty="0" smtClean="0"/>
              <a:t>First step: Base station disaggregation into Radio Unit (RU), Distributed Units (DU) and Central Unit (CU)</a:t>
            </a:r>
          </a:p>
          <a:p>
            <a:r>
              <a:rPr lang="en-US" dirty="0" smtClean="0"/>
              <a:t>DU and CU is software running in edge cloud </a:t>
            </a:r>
            <a:r>
              <a:rPr lang="en-US" dirty="0" err="1" smtClean="0"/>
              <a:t>centres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8593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ML and AI in Beyond </a:t>
            </a:r>
            <a:r>
              <a:rPr lang="en-US" b="1" dirty="0" err="1" smtClean="0">
                <a:latin typeface="+mn-lt"/>
              </a:rPr>
              <a:t>5G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5G</a:t>
            </a:r>
            <a:r>
              <a:rPr lang="en-US" dirty="0" smtClean="0"/>
              <a:t> Core Network is introducing various data analytics functions to support intelligent services in core network</a:t>
            </a:r>
          </a:p>
          <a:p>
            <a:r>
              <a:rPr lang="en-US" dirty="0" smtClean="0"/>
              <a:t>The trend is gradually moving to RAN network and integration of ML and AI concepts in RAN</a:t>
            </a:r>
          </a:p>
          <a:p>
            <a:r>
              <a:rPr lang="en-US" dirty="0" smtClean="0"/>
              <a:t>O-RAN leads these efforts through introduction of Near Real-Time and Non-Real-Time Radio Interface Controllers (</a:t>
            </a:r>
            <a:r>
              <a:rPr lang="en-US" dirty="0" err="1" smtClean="0"/>
              <a:t>RIC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Non-RT </a:t>
            </a:r>
            <a:r>
              <a:rPr lang="en-US" dirty="0" err="1" smtClean="0"/>
              <a:t>RIC</a:t>
            </a:r>
            <a:r>
              <a:rPr lang="en-US" dirty="0" smtClean="0"/>
              <a:t> and Near-RT </a:t>
            </a:r>
            <a:r>
              <a:rPr lang="en-US" dirty="0" err="1" smtClean="0"/>
              <a:t>RIC</a:t>
            </a:r>
            <a:r>
              <a:rPr lang="en-US" dirty="0" smtClean="0"/>
              <a:t> will support applications that would exploit </a:t>
            </a:r>
            <a:r>
              <a:rPr lang="sr-Latn-RS" dirty="0" smtClean="0"/>
              <a:t>ML</a:t>
            </a:r>
            <a:r>
              <a:rPr lang="en-US" dirty="0"/>
              <a:t> </a:t>
            </a:r>
            <a:r>
              <a:rPr lang="en-US" dirty="0" smtClean="0"/>
              <a:t>and AI methods to improve resource management </a:t>
            </a:r>
            <a:r>
              <a:rPr lang="sr-Latn-RS" dirty="0" smtClean="0"/>
              <a:t>and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7414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Integrated Communications and Sensing (</a:t>
            </a:r>
            <a:r>
              <a:rPr lang="en-US" b="1" dirty="0" err="1">
                <a:latin typeface="+mn-lt"/>
              </a:rPr>
              <a:t>ISC</a:t>
            </a:r>
            <a:r>
              <a:rPr lang="en-US" b="1" dirty="0" smtClean="0">
                <a:latin typeface="+mn-lt"/>
              </a:rPr>
              <a:t>)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Extremely wideband channels (400 MHz in </a:t>
            </a:r>
            <a:r>
              <a:rPr lang="en-US" dirty="0" err="1" smtClean="0"/>
              <a:t>5G</a:t>
            </a:r>
            <a:r>
              <a:rPr lang="en-US" dirty="0" smtClean="0"/>
              <a:t> </a:t>
            </a:r>
            <a:r>
              <a:rPr lang="en-US" dirty="0" err="1" smtClean="0"/>
              <a:t>mmWave</a:t>
            </a:r>
            <a:r>
              <a:rPr lang="en-US" dirty="0" smtClean="0"/>
              <a:t>) allow for increased resolution of </a:t>
            </a:r>
            <a:r>
              <a:rPr lang="en-US" dirty="0" err="1" smtClean="0"/>
              <a:t>5G</a:t>
            </a:r>
            <a:r>
              <a:rPr lang="en-US" dirty="0" smtClean="0"/>
              <a:t> signals</a:t>
            </a:r>
          </a:p>
          <a:p>
            <a:r>
              <a:rPr lang="en-US" dirty="0" smtClean="0"/>
              <a:t>Suitable signal processing methods could exploit </a:t>
            </a:r>
            <a:r>
              <a:rPr lang="en-US" dirty="0" err="1" smtClean="0"/>
              <a:t>5G</a:t>
            </a:r>
            <a:r>
              <a:rPr lang="en-US" dirty="0" smtClean="0"/>
              <a:t> signals to detect various features of the environment</a:t>
            </a:r>
          </a:p>
          <a:p>
            <a:r>
              <a:rPr lang="en-US" dirty="0" smtClean="0"/>
              <a:t>How to enable </a:t>
            </a:r>
            <a:r>
              <a:rPr lang="en-US" dirty="0" err="1" smtClean="0"/>
              <a:t>5G</a:t>
            </a:r>
            <a:r>
              <a:rPr lang="en-US" dirty="0" smtClean="0"/>
              <a:t> to integrate radar-like sensing is a novel challenge that could improve wireless intelligence</a:t>
            </a:r>
          </a:p>
          <a:p>
            <a:r>
              <a:rPr lang="en-US" dirty="0" err="1" smtClean="0"/>
              <a:t>5G</a:t>
            </a:r>
            <a:r>
              <a:rPr lang="en-US" dirty="0" smtClean="0"/>
              <a:t> </a:t>
            </a:r>
            <a:r>
              <a:rPr lang="en-US" dirty="0" err="1" smtClean="0"/>
              <a:t>ISC</a:t>
            </a:r>
            <a:r>
              <a:rPr lang="en-US" dirty="0" smtClean="0"/>
              <a:t> could improve device localization, environmental awareness and provide data for </a:t>
            </a:r>
            <a:r>
              <a:rPr lang="en-US" dirty="0" err="1" smtClean="0"/>
              <a:t>ML&amp;AI</a:t>
            </a:r>
            <a:r>
              <a:rPr lang="en-US" dirty="0" smtClean="0"/>
              <a:t> training, model design and inference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0885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Takeaway Message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We presented basic multi-antenna techniques in </a:t>
            </a:r>
            <a:r>
              <a:rPr lang="en-US" sz="3600" dirty="0" err="1" smtClean="0"/>
              <a:t>5G</a:t>
            </a:r>
            <a:r>
              <a:rPr lang="en-US" sz="3600" dirty="0" smtClean="0"/>
              <a:t> NR</a:t>
            </a:r>
          </a:p>
          <a:p>
            <a:endParaRPr lang="en-US" sz="3600" dirty="0"/>
          </a:p>
          <a:p>
            <a:r>
              <a:rPr lang="en-US" sz="3600" dirty="0" smtClean="0"/>
              <a:t>We described the beam management procedures in </a:t>
            </a:r>
            <a:r>
              <a:rPr lang="en-US" sz="3600" dirty="0" err="1" smtClean="0"/>
              <a:t>5G</a:t>
            </a:r>
            <a:r>
              <a:rPr lang="en-US" sz="3600" dirty="0" smtClean="0"/>
              <a:t> </a:t>
            </a:r>
            <a:r>
              <a:rPr lang="en-US" sz="3600" dirty="0" smtClean="0"/>
              <a:t>NR</a:t>
            </a:r>
          </a:p>
          <a:p>
            <a:endParaRPr lang="en-US" sz="3600" dirty="0"/>
          </a:p>
          <a:p>
            <a:r>
              <a:rPr lang="en-US" sz="3600" dirty="0" smtClean="0"/>
              <a:t>We peeked into the near future beyond </a:t>
            </a:r>
            <a:r>
              <a:rPr lang="en-US" sz="3600" dirty="0" err="1" smtClean="0"/>
              <a:t>5G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5369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448" y="1412776"/>
            <a:ext cx="10009112" cy="186055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en-US" sz="4900" b="1" dirty="0" smtClean="0">
                <a:latin typeface="+mn-lt"/>
              </a:rPr>
              <a:t>Introduction to Modern Cellular Networks</a:t>
            </a:r>
            <a:r>
              <a:rPr lang="en-US" sz="4900" dirty="0"/>
              <a:t/>
            </a:r>
            <a:br>
              <a:rPr lang="en-US" sz="49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Part </a:t>
            </a:r>
            <a:r>
              <a:rPr lang="en-US" sz="3600" dirty="0" smtClean="0"/>
              <a:t>10: Advanced topics in </a:t>
            </a:r>
            <a:r>
              <a:rPr lang="en-US" sz="3600" dirty="0" err="1" smtClean="0"/>
              <a:t>5G</a:t>
            </a:r>
            <a:r>
              <a:rPr lang="en-US" sz="3600" dirty="0" smtClean="0"/>
              <a:t> and Beyond </a:t>
            </a:r>
            <a:r>
              <a:rPr lang="en-US" sz="3600" dirty="0" err="1" smtClean="0"/>
              <a:t>5G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567608" y="3861048"/>
            <a:ext cx="6858000" cy="5040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 err="1"/>
              <a:t>Dejan</a:t>
            </a:r>
            <a:r>
              <a:rPr lang="en-US" sz="2400" b="1" dirty="0"/>
              <a:t> </a:t>
            </a:r>
            <a:r>
              <a:rPr lang="en-US" sz="2400" b="1" dirty="0" err="1"/>
              <a:t>Vukobratovic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smtClean="0">
                <a:latin typeface="+mj-lt"/>
              </a:rPr>
              <a:t>Professor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6654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5360" y="116632"/>
            <a:ext cx="11635161" cy="893514"/>
          </a:xfrm>
        </p:spPr>
        <p:txBody>
          <a:bodyPr/>
          <a:lstStyle/>
          <a:p>
            <a:r>
              <a:rPr lang="sr-Latn-RS" b="1" dirty="0" smtClean="0">
                <a:latin typeface="+mn-lt"/>
              </a:rPr>
              <a:t>Multi-Antenna Techniques</a:t>
            </a:r>
            <a:endParaRPr lang="en-US" b="1" dirty="0">
              <a:latin typeface="+mn-lt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35361" y="1052736"/>
            <a:ext cx="11737303" cy="525658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sz="3200" dirty="0" smtClean="0"/>
              <a:t>Use multiple antennas at the transmitter and/or receiver in combination with advanced signal processing techniques order to improve system performance: </a:t>
            </a:r>
            <a:endParaRPr lang="en-US" sz="3200" dirty="0" smtClean="0"/>
          </a:p>
          <a:p>
            <a:endParaRPr lang="sr-Latn-RS" sz="3200" b="1" dirty="0" smtClean="0"/>
          </a:p>
          <a:p>
            <a:r>
              <a:rPr lang="sr-Latn-RS" sz="3200" b="1" dirty="0" smtClean="0"/>
              <a:t>Improved System Capacity</a:t>
            </a:r>
            <a:r>
              <a:rPr lang="en-US" sz="3200" b="1" dirty="0" smtClean="0"/>
              <a:t>: </a:t>
            </a:r>
            <a:r>
              <a:rPr lang="sr-Latn-RS" sz="3200" dirty="0" smtClean="0"/>
              <a:t>More users per cell</a:t>
            </a:r>
            <a:endParaRPr lang="en-US" sz="3200" dirty="0" smtClean="0"/>
          </a:p>
          <a:p>
            <a:endParaRPr lang="sr-Latn-RS" sz="3200" dirty="0" smtClean="0"/>
          </a:p>
          <a:p>
            <a:r>
              <a:rPr lang="sr-Latn-RS" sz="3200" b="1" dirty="0" smtClean="0"/>
              <a:t>Improved Coverage</a:t>
            </a:r>
            <a:r>
              <a:rPr lang="sr-Latn-RS" sz="3200" dirty="0" smtClean="0"/>
              <a:t>: Possibility for larger cells</a:t>
            </a:r>
          </a:p>
          <a:p>
            <a:endParaRPr lang="sr-Latn-RS" sz="3200" dirty="0"/>
          </a:p>
          <a:p>
            <a:r>
              <a:rPr lang="sr-Latn-RS" sz="3200" b="1" dirty="0" smtClean="0"/>
              <a:t>Improved Service Provisioning:</a:t>
            </a:r>
            <a:r>
              <a:rPr lang="sr-Latn-RS" sz="3200" dirty="0" smtClean="0"/>
              <a:t> Higher per-user data rates</a:t>
            </a: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489843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5360" y="116632"/>
            <a:ext cx="11635161" cy="893514"/>
          </a:xfrm>
        </p:spPr>
        <p:txBody>
          <a:bodyPr>
            <a:normAutofit/>
          </a:bodyPr>
          <a:lstStyle/>
          <a:p>
            <a:r>
              <a:rPr lang="sr-Latn-RS" b="1" dirty="0" smtClean="0">
                <a:latin typeface="+mn-lt"/>
              </a:rPr>
              <a:t>Distance and Correlation Between Antennas</a:t>
            </a:r>
            <a:endParaRPr lang="en-US" b="1" dirty="0">
              <a:latin typeface="+mn-lt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35361" y="1052736"/>
            <a:ext cx="11737303" cy="525658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sz="3200" dirty="0" smtClean="0"/>
              <a:t>In MIMO systems, distance between antenna elements affect the correlation of the radio-channel fading </a:t>
            </a:r>
            <a:endParaRPr lang="en-US" sz="3200" b="1" dirty="0" smtClean="0"/>
          </a:p>
          <a:p>
            <a:pPr lvl="1"/>
            <a:r>
              <a:rPr lang="sr-Latn-RS" sz="2800" b="1" dirty="0" smtClean="0"/>
              <a:t>Low correlation</a:t>
            </a:r>
            <a:r>
              <a:rPr lang="en-US" sz="2800" b="1" dirty="0" smtClean="0"/>
              <a:t>: </a:t>
            </a:r>
            <a:r>
              <a:rPr lang="sr-Latn-RS" sz="2800" dirty="0" smtClean="0"/>
              <a:t>Antennas are physically distanced far apart</a:t>
            </a:r>
          </a:p>
          <a:p>
            <a:pPr lvl="1"/>
            <a:r>
              <a:rPr lang="sr-Latn-RS" sz="2800" b="1" dirty="0" smtClean="0"/>
              <a:t>High </a:t>
            </a:r>
            <a:r>
              <a:rPr lang="sr-Latn-RS" sz="2800" b="1" dirty="0"/>
              <a:t>correlation</a:t>
            </a:r>
            <a:r>
              <a:rPr lang="en-US" sz="2800" b="1" dirty="0"/>
              <a:t>: </a:t>
            </a:r>
            <a:r>
              <a:rPr lang="sr-Latn-RS" sz="2800" dirty="0"/>
              <a:t>Antennas are physically </a:t>
            </a:r>
            <a:r>
              <a:rPr lang="sr-Latn-RS" sz="2800" dirty="0" smtClean="0"/>
              <a:t>close to each other</a:t>
            </a:r>
          </a:p>
          <a:p>
            <a:r>
              <a:rPr lang="sr-Latn-RS" sz="3200" dirty="0" smtClean="0"/>
              <a:t>Different antenna configurations are suitable for different MIMO configurations: </a:t>
            </a:r>
            <a:r>
              <a:rPr lang="sr-Latn-RS" sz="3200" b="1" dirty="0" smtClean="0"/>
              <a:t>diversity</a:t>
            </a:r>
            <a:r>
              <a:rPr lang="sr-Latn-RS" sz="3200" dirty="0" smtClean="0"/>
              <a:t>, </a:t>
            </a:r>
            <a:r>
              <a:rPr lang="sr-Latn-RS" sz="3200" b="1" dirty="0" smtClean="0"/>
              <a:t>beamforming</a:t>
            </a:r>
            <a:r>
              <a:rPr lang="sr-Latn-RS" sz="3200" dirty="0" smtClean="0"/>
              <a:t>, </a:t>
            </a:r>
            <a:r>
              <a:rPr lang="sr-Latn-RS" sz="3200" b="1" dirty="0" smtClean="0"/>
              <a:t>spatial multiplexing</a:t>
            </a:r>
          </a:p>
          <a:p>
            <a:r>
              <a:rPr lang="sr-Latn-RS" sz="3200" dirty="0" smtClean="0"/>
              <a:t>For macro-cellular BS, distance of 10</a:t>
            </a:r>
            <a:r>
              <a:rPr lang="el-GR" sz="3200" dirty="0" smtClean="0"/>
              <a:t>λ</a:t>
            </a:r>
            <a:r>
              <a:rPr lang="sr-Latn-RS" sz="3200" dirty="0" smtClean="0"/>
              <a:t> is sufficient for low correlation</a:t>
            </a:r>
          </a:p>
          <a:p>
            <a:r>
              <a:rPr lang="sr-Latn-RS" sz="3200" dirty="0" smtClean="0"/>
              <a:t>For mobile terminals, </a:t>
            </a:r>
            <a:r>
              <a:rPr lang="sr-Latn-RS" sz="3200" dirty="0"/>
              <a:t>distance of </a:t>
            </a:r>
            <a:r>
              <a:rPr lang="sr-Latn-RS" sz="3200" dirty="0" smtClean="0"/>
              <a:t>0.5</a:t>
            </a:r>
            <a:r>
              <a:rPr lang="el-GR" sz="3200" dirty="0" smtClean="0"/>
              <a:t>λ</a:t>
            </a:r>
            <a:r>
              <a:rPr lang="sr-Latn-RS" sz="3200" dirty="0" smtClean="0"/>
              <a:t> </a:t>
            </a:r>
            <a:r>
              <a:rPr lang="sr-Latn-RS" sz="3200" dirty="0"/>
              <a:t>is </a:t>
            </a:r>
            <a:r>
              <a:rPr lang="sr-Latn-RS" sz="3200" dirty="0" smtClean="0"/>
              <a:t>needed </a:t>
            </a:r>
            <a:r>
              <a:rPr lang="sr-Latn-RS" sz="3200" dirty="0"/>
              <a:t>for low </a:t>
            </a:r>
            <a:r>
              <a:rPr lang="sr-Latn-RS" sz="3200" dirty="0" smtClean="0"/>
              <a:t>correlation</a:t>
            </a:r>
          </a:p>
          <a:p>
            <a:pPr lvl="1"/>
            <a:r>
              <a:rPr lang="sr-Latn-RS" sz="2800" dirty="0" smtClean="0"/>
              <a:t>This distance is related to arrival angular spread of multi-path components which is typically much larger for UEs then eNBs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889034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MIMO</a:t>
            </a:r>
            <a:r>
              <a:rPr lang="en-US" b="1" dirty="0" smtClean="0">
                <a:latin typeface="+mn-lt"/>
              </a:rPr>
              <a:t> Techniques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7368" y="908720"/>
            <a:ext cx="11784632" cy="5112568"/>
          </a:xfrm>
        </p:spPr>
        <p:txBody>
          <a:bodyPr>
            <a:normAutofit/>
          </a:bodyPr>
          <a:lstStyle/>
          <a:p>
            <a:r>
              <a:rPr lang="en-US" dirty="0" err="1" smtClean="0"/>
              <a:t>MIMO</a:t>
            </a:r>
            <a:r>
              <a:rPr lang="en-US" dirty="0" smtClean="0"/>
              <a:t> transmission </a:t>
            </a:r>
            <a:r>
              <a:rPr lang="en-US" dirty="0"/>
              <a:t>is a key component of NR, especially at higher </a:t>
            </a:r>
            <a:r>
              <a:rPr lang="en-US" dirty="0" smtClean="0"/>
              <a:t>frequencies</a:t>
            </a:r>
          </a:p>
          <a:p>
            <a:pPr marL="0" indent="0">
              <a:buNone/>
            </a:pPr>
            <a:r>
              <a:rPr lang="en-US" b="1" dirty="0" smtClean="0"/>
              <a:t>Diversity:</a:t>
            </a:r>
            <a:r>
              <a:rPr lang="en-US" dirty="0" smtClean="0"/>
              <a:t> </a:t>
            </a:r>
            <a:r>
              <a:rPr lang="en-US" dirty="0"/>
              <a:t>Multiple antennas at the transmitter and/or receiver </a:t>
            </a:r>
            <a:r>
              <a:rPr lang="en-US" dirty="0" smtClean="0"/>
              <a:t>can provide diversity </a:t>
            </a:r>
            <a:r>
              <a:rPr lang="en-US" dirty="0"/>
              <a:t>against fading </a:t>
            </a:r>
            <a:endParaRPr lang="en-US" dirty="0" smtClean="0"/>
          </a:p>
          <a:p>
            <a:pPr lvl="1"/>
            <a:r>
              <a:rPr lang="en-US" dirty="0" smtClean="0"/>
              <a:t>Channels </a:t>
            </a:r>
            <a:r>
              <a:rPr lang="en-US" dirty="0"/>
              <a:t>experienced </a:t>
            </a:r>
            <a:r>
              <a:rPr lang="en-US" dirty="0" smtClean="0"/>
              <a:t>by different </a:t>
            </a:r>
            <a:r>
              <a:rPr lang="en-US" dirty="0"/>
              <a:t>antennas </a:t>
            </a:r>
            <a:r>
              <a:rPr lang="en-US" dirty="0" smtClean="0"/>
              <a:t>are </a:t>
            </a:r>
            <a:r>
              <a:rPr lang="en-US" dirty="0"/>
              <a:t>at least partly uncorrelated, either due to </a:t>
            </a:r>
            <a:r>
              <a:rPr lang="en-US" dirty="0" smtClean="0"/>
              <a:t>sufficient inter-antenna </a:t>
            </a:r>
            <a:r>
              <a:rPr lang="en-US" dirty="0"/>
              <a:t>distance or </a:t>
            </a:r>
            <a:r>
              <a:rPr lang="en-US" dirty="0" smtClean="0"/>
              <a:t>different </a:t>
            </a:r>
            <a:r>
              <a:rPr lang="en-US" dirty="0"/>
              <a:t>polarization between the </a:t>
            </a:r>
            <a:r>
              <a:rPr lang="en-US" dirty="0" smtClean="0"/>
              <a:t>antennas</a:t>
            </a:r>
          </a:p>
          <a:p>
            <a:pPr marL="0" indent="0">
              <a:buNone/>
            </a:pPr>
            <a:r>
              <a:rPr lang="en-US" b="1" dirty="0" smtClean="0"/>
              <a:t>Beamforming:</a:t>
            </a:r>
            <a:r>
              <a:rPr lang="en-US" dirty="0" smtClean="0"/>
              <a:t> </a:t>
            </a:r>
            <a:r>
              <a:rPr lang="en-US" dirty="0"/>
              <a:t>by </a:t>
            </a:r>
            <a:r>
              <a:rPr lang="en-US" dirty="0" smtClean="0"/>
              <a:t>careful </a:t>
            </a:r>
            <a:r>
              <a:rPr lang="en-US" dirty="0"/>
              <a:t>adjusting the </a:t>
            </a:r>
            <a:r>
              <a:rPr lang="en-US" dirty="0" smtClean="0"/>
              <a:t>phase </a:t>
            </a:r>
            <a:r>
              <a:rPr lang="en-US" dirty="0"/>
              <a:t>and </a:t>
            </a:r>
            <a:r>
              <a:rPr lang="en-US" dirty="0" smtClean="0"/>
              <a:t>amplitude of </a:t>
            </a:r>
            <a:r>
              <a:rPr lang="en-US" dirty="0"/>
              <a:t>each antenna element, multiple antennas at the transmitter side can </a:t>
            </a:r>
            <a:r>
              <a:rPr lang="en-US" dirty="0" smtClean="0"/>
              <a:t>provide directivity</a:t>
            </a:r>
          </a:p>
          <a:p>
            <a:pPr lvl="1"/>
            <a:r>
              <a:rPr lang="en-US" dirty="0" smtClean="0"/>
              <a:t>Directivity increases </a:t>
            </a:r>
            <a:r>
              <a:rPr lang="en-US" dirty="0"/>
              <a:t>d</a:t>
            </a:r>
            <a:r>
              <a:rPr lang="en-US" dirty="0" smtClean="0"/>
              <a:t>ata rate/range </a:t>
            </a:r>
            <a:r>
              <a:rPr lang="en-US" dirty="0"/>
              <a:t>due </a:t>
            </a:r>
            <a:r>
              <a:rPr lang="en-US" dirty="0" smtClean="0"/>
              <a:t>to higher </a:t>
            </a:r>
            <a:r>
              <a:rPr lang="en-US" dirty="0"/>
              <a:t>power reaching the target </a:t>
            </a:r>
            <a:r>
              <a:rPr lang="en-US" dirty="0" smtClean="0"/>
              <a:t>receiver </a:t>
            </a:r>
          </a:p>
          <a:p>
            <a:pPr lvl="1"/>
            <a:r>
              <a:rPr lang="en-US" dirty="0" smtClean="0"/>
              <a:t>Directivity reduces </a:t>
            </a:r>
            <a:r>
              <a:rPr lang="en-US" dirty="0"/>
              <a:t>the </a:t>
            </a:r>
            <a:r>
              <a:rPr lang="en-US" dirty="0" smtClean="0"/>
              <a:t>interference to </a:t>
            </a:r>
            <a:r>
              <a:rPr lang="en-US" dirty="0"/>
              <a:t>other </a:t>
            </a:r>
            <a:r>
              <a:rPr lang="en-US" dirty="0" smtClean="0"/>
              <a:t>links, </a:t>
            </a:r>
            <a:r>
              <a:rPr lang="en-US" dirty="0"/>
              <a:t>improving the </a:t>
            </a:r>
            <a:r>
              <a:rPr lang="en-US" dirty="0" smtClean="0"/>
              <a:t>spectrum efficiency</a:t>
            </a:r>
          </a:p>
          <a:p>
            <a:pPr marL="0" indent="0">
              <a:buNone/>
            </a:pPr>
            <a:r>
              <a:rPr lang="en-US" b="1" dirty="0" smtClean="0"/>
              <a:t>Spatial Multiplexing</a:t>
            </a:r>
            <a:r>
              <a:rPr lang="en-US" dirty="0" smtClean="0"/>
              <a:t>: multiple </a:t>
            </a:r>
            <a:r>
              <a:rPr lang="en-US" dirty="0"/>
              <a:t>antennas at both the transmitter and </a:t>
            </a:r>
            <a:r>
              <a:rPr lang="en-US" dirty="0" smtClean="0"/>
              <a:t>the receiver may enable </a:t>
            </a:r>
            <a:r>
              <a:rPr lang="en-US" dirty="0"/>
              <a:t>spatial multiplexing, that is, transmission </a:t>
            </a:r>
            <a:r>
              <a:rPr lang="en-US" dirty="0" smtClean="0"/>
              <a:t>of multiple </a:t>
            </a:r>
            <a:r>
              <a:rPr lang="en-US" dirty="0"/>
              <a:t>“layers” in parallel using the same time/frequency resources</a:t>
            </a:r>
            <a:r>
              <a:rPr lang="en-US" dirty="0" smtClean="0"/>
              <a:t> </a:t>
            </a:r>
          </a:p>
          <a:p>
            <a:endParaRPr lang="en-US" b="1" dirty="0" smtClean="0"/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13641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5360" y="116632"/>
            <a:ext cx="11635161" cy="893514"/>
          </a:xfrm>
        </p:spPr>
        <p:txBody>
          <a:bodyPr/>
          <a:lstStyle/>
          <a:p>
            <a:r>
              <a:rPr lang="sr-Latn-RS" b="1" dirty="0" smtClean="0">
                <a:latin typeface="+mn-lt"/>
              </a:rPr>
              <a:t>Receiver Diversity</a:t>
            </a:r>
            <a:endParaRPr lang="en-US" b="1" dirty="0">
              <a:latin typeface="+mn-lt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35361" y="980728"/>
            <a:ext cx="7776863" cy="172819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sz="3200" b="1" dirty="0" smtClean="0"/>
              <a:t>Linear Receive Antenna </a:t>
            </a:r>
            <a:r>
              <a:rPr lang="sr-Latn-RS" sz="3200" b="1" dirty="0" smtClean="0"/>
              <a:t>Combining</a:t>
            </a:r>
            <a:endParaRPr lang="en-US" sz="3200" b="1" dirty="0" smtClean="0"/>
          </a:p>
          <a:p>
            <a:r>
              <a:rPr lang="en-US" sz="2600" dirty="0" smtClean="0"/>
              <a:t>Multiple receivers receive the same signal</a:t>
            </a:r>
            <a:endParaRPr lang="sr-Latn-RS" sz="2600" dirty="0" smtClean="0"/>
          </a:p>
          <a:p>
            <a:r>
              <a:rPr lang="en-US" sz="2600" dirty="0" smtClean="0"/>
              <a:t>Optimal receiver: </a:t>
            </a:r>
            <a:r>
              <a:rPr lang="sr-Latn-RS" sz="2600" b="1" dirty="0" smtClean="0"/>
              <a:t>Maximum </a:t>
            </a:r>
            <a:r>
              <a:rPr lang="sr-Latn-RS" sz="2600" b="1" dirty="0" smtClean="0"/>
              <a:t>Ratio Combining (MRC</a:t>
            </a:r>
            <a:r>
              <a:rPr lang="sr-Latn-RS" sz="2600" b="1" dirty="0" smtClean="0"/>
              <a:t>)</a:t>
            </a:r>
            <a:r>
              <a:rPr lang="sr-Latn-RS" sz="2600" dirty="0" smtClean="0"/>
              <a:t> </a:t>
            </a:r>
            <a:endParaRPr lang="en-US" sz="2600" b="1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464" y="2428339"/>
            <a:ext cx="6120680" cy="23900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799" y="4725144"/>
            <a:ext cx="3419481" cy="1311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4869161"/>
            <a:ext cx="3793752" cy="1168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024" y="1410673"/>
            <a:ext cx="1800200" cy="548337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7998344" y="1196752"/>
            <a:ext cx="3972178" cy="2759264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sz="3000" b="1" dirty="0" smtClean="0"/>
              <a:t>MRC</a:t>
            </a:r>
            <a:r>
              <a:rPr lang="en-US" sz="3000" b="1" dirty="0" smtClean="0"/>
              <a:t> – Main ideas</a:t>
            </a:r>
            <a:endParaRPr lang="en-US" sz="3000" b="1" dirty="0" smtClean="0"/>
          </a:p>
          <a:p>
            <a:pPr lvl="1"/>
            <a:r>
              <a:rPr lang="en-US" sz="2600" dirty="0" smtClean="0"/>
              <a:t>Phase </a:t>
            </a:r>
            <a:r>
              <a:rPr lang="en-US" sz="2600" dirty="0" smtClean="0"/>
              <a:t>rotate signals from different antennas to compensate for channel phases and ensure coherent combining</a:t>
            </a:r>
          </a:p>
          <a:p>
            <a:pPr lvl="1"/>
            <a:r>
              <a:rPr lang="en-US" sz="2600" dirty="0" smtClean="0"/>
              <a:t>Weights the signals in proportion to channel gains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5180" y="6167045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4G</a:t>
            </a:r>
            <a:r>
              <a:rPr lang="en-US" dirty="0" smtClean="0"/>
              <a:t> LTE/LTE-Advanced for Mobile Broadband,” Academic Press (Elsevier), 2011 (Figure 5.2, page 61)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384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5360" y="116632"/>
            <a:ext cx="11635161" cy="893514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Transmitter</a:t>
            </a:r>
            <a:r>
              <a:rPr lang="sr-Latn-RS" b="1" dirty="0" smtClean="0">
                <a:latin typeface="+mn-lt"/>
              </a:rPr>
              <a:t> Diversity</a:t>
            </a:r>
            <a:endParaRPr lang="en-US" b="1" dirty="0">
              <a:latin typeface="+mn-lt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35361" y="980728"/>
            <a:ext cx="8136903" cy="1319104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 smtClean="0"/>
              <a:t>Transmit</a:t>
            </a:r>
            <a:r>
              <a:rPr lang="sr-Latn-RS" sz="3200" b="1" dirty="0" smtClean="0"/>
              <a:t> Antenna </a:t>
            </a:r>
            <a:r>
              <a:rPr lang="en-US" sz="3200" b="1" dirty="0" smtClean="0"/>
              <a:t>Precoding</a:t>
            </a:r>
          </a:p>
          <a:p>
            <a:r>
              <a:rPr lang="en-US" sz="2600" dirty="0" smtClean="0"/>
              <a:t>Send multiple versions of a signal to ensure better reception</a:t>
            </a:r>
            <a:endParaRPr lang="sr-Latn-RS" dirty="0" smtClean="0"/>
          </a:p>
          <a:p>
            <a:r>
              <a:rPr lang="en-US" sz="3100" dirty="0" smtClean="0"/>
              <a:t>Popular Approach: </a:t>
            </a:r>
            <a:r>
              <a:rPr lang="en-US" sz="3100" b="1" dirty="0" smtClean="0"/>
              <a:t>Space-Time </a:t>
            </a:r>
            <a:r>
              <a:rPr lang="en-US" sz="3100" b="1" dirty="0" smtClean="0"/>
              <a:t>Block Coding</a:t>
            </a:r>
            <a:r>
              <a:rPr lang="sr-Latn-RS" sz="3100" b="1" dirty="0" smtClean="0"/>
              <a:t> (</a:t>
            </a:r>
            <a:r>
              <a:rPr lang="en-US" sz="3100" b="1" dirty="0" err="1" smtClean="0"/>
              <a:t>STB</a:t>
            </a:r>
            <a:r>
              <a:rPr lang="sr-Latn-RS" sz="3100" b="1" dirty="0" smtClean="0"/>
              <a:t>C):</a:t>
            </a:r>
            <a:r>
              <a:rPr lang="sr-Latn-RS" sz="3100" dirty="0" smtClean="0"/>
              <a:t> </a:t>
            </a:r>
            <a:endParaRPr lang="en-US" sz="3100" b="1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244502" y="1196752"/>
            <a:ext cx="3900170" cy="275926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b="1" dirty="0" err="1" smtClean="0"/>
              <a:t>STB</a:t>
            </a:r>
            <a:r>
              <a:rPr lang="sr-Latn-RS" sz="3000" b="1" dirty="0" smtClean="0"/>
              <a:t>C</a:t>
            </a:r>
            <a:r>
              <a:rPr lang="en-US" sz="3000" b="1" dirty="0" smtClean="0"/>
              <a:t> – Main Idea</a:t>
            </a:r>
            <a:endParaRPr lang="en-US" sz="3000" b="1" dirty="0" smtClean="0"/>
          </a:p>
          <a:p>
            <a:pPr lvl="1"/>
            <a:r>
              <a:rPr lang="en-US" sz="2600" dirty="0" smtClean="0"/>
              <a:t>Special case is </a:t>
            </a:r>
            <a:r>
              <a:rPr lang="en-US" sz="2600" dirty="0" err="1" smtClean="0"/>
              <a:t>2x2</a:t>
            </a:r>
            <a:r>
              <a:rPr lang="en-US" sz="2600" dirty="0" smtClean="0"/>
              <a:t> </a:t>
            </a:r>
            <a:r>
              <a:rPr lang="en-US" sz="2600" b="1" dirty="0" err="1" smtClean="0"/>
              <a:t>Alamouti</a:t>
            </a:r>
            <a:r>
              <a:rPr lang="en-US" sz="2600" b="1" dirty="0" smtClean="0"/>
              <a:t> Scheme</a:t>
            </a:r>
          </a:p>
          <a:p>
            <a:pPr lvl="1"/>
            <a:r>
              <a:rPr lang="en-US" sz="2600" dirty="0" smtClean="0"/>
              <a:t>Receiver obtains sent symbols by applying weight matrix </a:t>
            </a:r>
            <a:r>
              <a:rPr lang="en-US" sz="2600" b="1" dirty="0" smtClean="0"/>
              <a:t>H</a:t>
            </a:r>
            <a:r>
              <a:rPr lang="en-US" sz="2600" baseline="30000" dirty="0" smtClean="0"/>
              <a:t>-1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480" y="2636912"/>
            <a:ext cx="5988546" cy="21093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696" y="4743400"/>
            <a:ext cx="4140074" cy="81813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5180" y="6167045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4G</a:t>
            </a:r>
            <a:r>
              <a:rPr lang="en-US" dirty="0" smtClean="0"/>
              <a:t> LTE/LTE-Advanced for Mobile Broadband,” Academic Press (Elsevier), 2011 (Figure 5.9, page 67)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85180" y="5661248"/>
            <a:ext cx="11713595" cy="115212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smtClean="0"/>
              <a:t>Both </a:t>
            </a:r>
            <a:r>
              <a:rPr lang="en-US" sz="2600" dirty="0" err="1" smtClean="0"/>
              <a:t>Tx</a:t>
            </a:r>
            <a:r>
              <a:rPr lang="en-US" sz="2600" dirty="0" smtClean="0"/>
              <a:t> and Rx diversity improve data rate by improving received signal quality (SNR)</a:t>
            </a:r>
            <a:endParaRPr lang="sr-Latn-RS" sz="2600" dirty="0" smtClean="0"/>
          </a:p>
        </p:txBody>
      </p:sp>
    </p:spTree>
    <p:extLst>
      <p:ext uri="{BB962C8B-B14F-4D97-AF65-F5344CB8AC3E}">
        <p14:creationId xmlns:p14="http://schemas.microsoft.com/office/powerpoint/2010/main" val="378772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5360" y="116632"/>
            <a:ext cx="11635161" cy="893514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Spatial Multiplexing </a:t>
            </a:r>
            <a:r>
              <a:rPr lang="en-US" b="1" dirty="0" err="1" smtClean="0">
                <a:latin typeface="+mn-lt"/>
              </a:rPr>
              <a:t>MIMO</a:t>
            </a:r>
            <a:endParaRPr lang="en-US" b="1" dirty="0">
              <a:latin typeface="+mn-lt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35361" y="980728"/>
            <a:ext cx="11663415" cy="131910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 smtClean="0"/>
              <a:t>Spatial </a:t>
            </a:r>
            <a:r>
              <a:rPr lang="en-US" sz="3200" b="1" dirty="0" smtClean="0"/>
              <a:t>multiplexing</a:t>
            </a:r>
          </a:p>
          <a:p>
            <a:r>
              <a:rPr lang="en-US" sz="2600" dirty="0" smtClean="0"/>
              <a:t>Increasing data rate by sending multiple parallel data streams</a:t>
            </a:r>
            <a:endParaRPr lang="sr-Latn-RS" sz="26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960096" y="4005064"/>
            <a:ext cx="4860927" cy="275926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b="1" dirty="0" smtClean="0"/>
              <a:t>Spatial Mux</a:t>
            </a:r>
          </a:p>
          <a:p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the case of </a:t>
            </a:r>
            <a:r>
              <a:rPr lang="en-US" dirty="0" err="1" smtClean="0"/>
              <a:t>MIMO</a:t>
            </a:r>
            <a:r>
              <a:rPr lang="en-US" dirty="0" smtClean="0"/>
              <a:t> </a:t>
            </a:r>
            <a:r>
              <a:rPr lang="en-US" dirty="0"/>
              <a:t>it is, </a:t>
            </a:r>
            <a:r>
              <a:rPr lang="en-US" i="1" dirty="0"/>
              <a:t>under </a:t>
            </a:r>
            <a:r>
              <a:rPr lang="en-US" i="1" dirty="0" smtClean="0"/>
              <a:t>certain conditions</a:t>
            </a:r>
            <a:r>
              <a:rPr lang="en-US" dirty="0"/>
              <a:t>, possible to create up </a:t>
            </a:r>
            <a:r>
              <a:rPr lang="en-US" dirty="0" smtClean="0"/>
              <a:t>to N</a:t>
            </a:r>
            <a:r>
              <a:rPr lang="en-US" baseline="-25000" dirty="0" smtClean="0"/>
              <a:t>L</a:t>
            </a:r>
            <a:r>
              <a:rPr lang="en-US" dirty="0" smtClean="0"/>
              <a:t> = min{</a:t>
            </a:r>
            <a:r>
              <a:rPr lang="en-US" i="1" dirty="0" smtClean="0"/>
              <a:t>N</a:t>
            </a:r>
            <a:r>
              <a:rPr lang="en-US" baseline="-25000" dirty="0" smtClean="0"/>
              <a:t>T</a:t>
            </a:r>
            <a:r>
              <a:rPr lang="en-US" dirty="0"/>
              <a:t>, </a:t>
            </a:r>
            <a:r>
              <a:rPr lang="en-US" i="1" dirty="0"/>
              <a:t>N</a:t>
            </a:r>
            <a:r>
              <a:rPr lang="en-US" baseline="-25000" dirty="0"/>
              <a:t>R</a:t>
            </a:r>
            <a:r>
              <a:rPr lang="en-US" dirty="0"/>
              <a:t>} parallel “channels”</a:t>
            </a:r>
            <a:endParaRPr lang="en-US" sz="3000" b="1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40" y="2134693"/>
            <a:ext cx="9496125" cy="19665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4202792"/>
            <a:ext cx="5626389" cy="9461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058" y="5210904"/>
            <a:ext cx="3645087" cy="9398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5180" y="6167045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4G</a:t>
            </a:r>
            <a:r>
              <a:rPr lang="en-US" dirty="0" smtClean="0"/>
              <a:t> LTE/LTE-Advanced for Mobile Broadband,” Academic Press (Elsevier), 2011 (Figure 5.14 and 5.15, page </a:t>
            </a:r>
            <a:r>
              <a:rPr lang="en-US" dirty="0"/>
              <a:t>7</a:t>
            </a:r>
            <a:r>
              <a:rPr lang="en-US" dirty="0" smtClean="0"/>
              <a:t>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728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Massive </a:t>
            </a:r>
            <a:r>
              <a:rPr lang="en-US" b="1" dirty="0" err="1" smtClean="0">
                <a:latin typeface="+mn-lt"/>
              </a:rPr>
              <a:t>MIMO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7368" y="908720"/>
            <a:ext cx="11784632" cy="5112568"/>
          </a:xfrm>
        </p:spPr>
        <p:txBody>
          <a:bodyPr>
            <a:normAutofit/>
          </a:bodyPr>
          <a:lstStyle/>
          <a:p>
            <a:r>
              <a:rPr lang="en-US" dirty="0" smtClean="0"/>
              <a:t>Example </a:t>
            </a:r>
            <a:r>
              <a:rPr lang="en-US" dirty="0"/>
              <a:t>of </a:t>
            </a:r>
            <a:r>
              <a:rPr lang="en-US" dirty="0" smtClean="0"/>
              <a:t>antenna </a:t>
            </a:r>
            <a:r>
              <a:rPr lang="en-US" dirty="0"/>
              <a:t>panel consisting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100 dual polarized antenna </a:t>
            </a:r>
            <a:r>
              <a:rPr lang="en-US" dirty="0"/>
              <a:t>elements </a:t>
            </a:r>
            <a:r>
              <a:rPr lang="en-US" dirty="0" smtClean="0"/>
              <a:t>@28 GHz</a:t>
            </a:r>
          </a:p>
          <a:p>
            <a:r>
              <a:rPr lang="en-US" dirty="0" smtClean="0"/>
              <a:t>The </a:t>
            </a:r>
            <a:r>
              <a:rPr lang="en-US" dirty="0"/>
              <a:t>direction of the </a:t>
            </a:r>
            <a:r>
              <a:rPr lang="en-US" dirty="0" smtClean="0"/>
              <a:t>beam </a:t>
            </a:r>
            <a:r>
              <a:rPr lang="en-US" dirty="0"/>
              <a:t>can be adjusted by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separately </a:t>
            </a:r>
            <a:r>
              <a:rPr lang="en-US" dirty="0"/>
              <a:t>adjusting the phase of the signals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applied to </a:t>
            </a:r>
            <a:r>
              <a:rPr lang="en-US" dirty="0"/>
              <a:t>each antenna </a:t>
            </a:r>
            <a:r>
              <a:rPr lang="en-US" dirty="0" smtClean="0"/>
              <a:t>element (at both </a:t>
            </a:r>
            <a:r>
              <a:rPr lang="en-US" dirty="0" err="1" smtClean="0"/>
              <a:t>Tx</a:t>
            </a:r>
            <a:r>
              <a:rPr lang="en-US" dirty="0" smtClean="0"/>
              <a:t>/Rx)</a:t>
            </a:r>
          </a:p>
          <a:p>
            <a:endParaRPr lang="en-US" sz="1600" dirty="0"/>
          </a:p>
          <a:p>
            <a:r>
              <a:rPr lang="en-US" dirty="0" smtClean="0"/>
              <a:t>General model of </a:t>
            </a:r>
            <a:r>
              <a:rPr lang="en-US" dirty="0" err="1" smtClean="0"/>
              <a:t>MIMO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transmission mapping N</a:t>
            </a:r>
            <a:r>
              <a:rPr lang="en-US" baseline="-25000" dirty="0" smtClean="0"/>
              <a:t>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layers to N</a:t>
            </a:r>
            <a:r>
              <a:rPr lang="en-US" baseline="-25000" dirty="0" smtClean="0"/>
              <a:t>T</a:t>
            </a:r>
            <a:r>
              <a:rPr lang="en-US" dirty="0" smtClean="0"/>
              <a:t> antennas</a:t>
            </a:r>
          </a:p>
          <a:p>
            <a:r>
              <a:rPr lang="en-US" dirty="0" smtClean="0"/>
              <a:t>Applies to most of the</a:t>
            </a:r>
            <a:br>
              <a:rPr lang="en-US" dirty="0" smtClean="0"/>
            </a:br>
            <a:r>
              <a:rPr lang="en-US" dirty="0" err="1" smtClean="0"/>
              <a:t>MIMO</a:t>
            </a:r>
            <a:r>
              <a:rPr lang="en-US" dirty="0" smtClean="0"/>
              <a:t> scenarios</a:t>
            </a:r>
            <a:r>
              <a:rPr lang="en-US" b="1" dirty="0" smtClean="0"/>
              <a:t> </a:t>
            </a:r>
            <a:r>
              <a:rPr lang="en-US" dirty="0" smtClean="0"/>
              <a:t>but </a:t>
            </a:r>
            <a:br>
              <a:rPr lang="en-US" dirty="0" smtClean="0"/>
            </a:br>
            <a:r>
              <a:rPr lang="en-US" dirty="0" smtClean="0"/>
              <a:t>depends on implementation</a:t>
            </a:r>
            <a:endParaRPr lang="en-US" b="1" dirty="0" smtClean="0"/>
          </a:p>
          <a:p>
            <a:endParaRPr lang="en-US" sz="3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681" y="0"/>
            <a:ext cx="4451579" cy="267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696" y="3291542"/>
            <a:ext cx="7031928" cy="22976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5180" y="6021288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5G</a:t>
            </a:r>
            <a:r>
              <a:rPr lang="en-US" dirty="0" smtClean="0"/>
              <a:t> NR-Next Generation Wireless Access Technology,” Academic Press (Elsevier), 2017 (Figure 11.1 and 11.2, page 227)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3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49077</TotalTime>
  <Words>2109</Words>
  <Application>Microsoft Office PowerPoint</Application>
  <PresentationFormat>Widescreen</PresentationFormat>
  <Paragraphs>195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Introduction to Modern Cellular Networks  Part 10: Advanced topics in 5G and Beyond 5G</vt:lpstr>
      <vt:lpstr>Outline of the Lecture</vt:lpstr>
      <vt:lpstr>Multi-Antenna Techniques</vt:lpstr>
      <vt:lpstr>Distance and Correlation Between Antennas</vt:lpstr>
      <vt:lpstr>MIMO Techniques</vt:lpstr>
      <vt:lpstr>Receiver Diversity</vt:lpstr>
      <vt:lpstr>Transmitter Diversity</vt:lpstr>
      <vt:lpstr>Spatial Multiplexing MIMO</vt:lpstr>
      <vt:lpstr>Massive MIMO</vt:lpstr>
      <vt:lpstr>MIMO Techniques</vt:lpstr>
      <vt:lpstr>MIMO Beamforming</vt:lpstr>
      <vt:lpstr>Outline of the Lecture</vt:lpstr>
      <vt:lpstr>Beam Management</vt:lpstr>
      <vt:lpstr>Beam Management</vt:lpstr>
      <vt:lpstr>Initial Beam Establishment</vt:lpstr>
      <vt:lpstr>Beam Adjustment</vt:lpstr>
      <vt:lpstr>DL Transmitter-side Beam Adjustment</vt:lpstr>
      <vt:lpstr>DL Receiver-side Beam Adjustment</vt:lpstr>
      <vt:lpstr>Beam Recovery</vt:lpstr>
      <vt:lpstr>Outline of the Lecture</vt:lpstr>
      <vt:lpstr>The most promising concepts for Beyond 5G</vt:lpstr>
      <vt:lpstr>Non-Terrestrial Networks (NTN)</vt:lpstr>
      <vt:lpstr>Intelligent Reflective Surfaces (IRS)</vt:lpstr>
      <vt:lpstr>Terahertz (THz) Communications</vt:lpstr>
      <vt:lpstr>Open Radio Access Network (O-RAN)</vt:lpstr>
      <vt:lpstr>ML and AI in Beyond 5G</vt:lpstr>
      <vt:lpstr>Integrated Communications and Sensing (ISC)</vt:lpstr>
      <vt:lpstr>Takeaway Message</vt:lpstr>
      <vt:lpstr>Introduction to Modern Cellular Networks  Part 10: Advanced topics in 5G and Beyond 5G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Vladan</dc:creator>
  <cp:lastModifiedBy>Dejan Vukobratovic</cp:lastModifiedBy>
  <cp:revision>295</cp:revision>
  <dcterms:created xsi:type="dcterms:W3CDTF">2013-05-27T16:19:52Z</dcterms:created>
  <dcterms:modified xsi:type="dcterms:W3CDTF">2022-06-06T20:59:32Z</dcterms:modified>
</cp:coreProperties>
</file>