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324" r:id="rId2"/>
    <p:sldId id="326" r:id="rId3"/>
    <p:sldId id="329" r:id="rId4"/>
    <p:sldId id="330" r:id="rId5"/>
    <p:sldId id="331" r:id="rId6"/>
    <p:sldId id="332" r:id="rId7"/>
    <p:sldId id="333" r:id="rId8"/>
    <p:sldId id="335" r:id="rId9"/>
    <p:sldId id="336" r:id="rId10"/>
    <p:sldId id="337" r:id="rId11"/>
    <p:sldId id="338" r:id="rId12"/>
    <p:sldId id="327" r:id="rId13"/>
    <p:sldId id="340" r:id="rId14"/>
    <p:sldId id="341" r:id="rId15"/>
    <p:sldId id="343" r:id="rId16"/>
    <p:sldId id="344" r:id="rId17"/>
    <p:sldId id="345" r:id="rId18"/>
    <p:sldId id="346" r:id="rId19"/>
    <p:sldId id="347" r:id="rId20"/>
    <p:sldId id="348" r:id="rId21"/>
    <p:sldId id="354" r:id="rId22"/>
    <p:sldId id="349" r:id="rId23"/>
    <p:sldId id="350" r:id="rId24"/>
    <p:sldId id="355" r:id="rId25"/>
    <p:sldId id="351" r:id="rId26"/>
    <p:sldId id="352" r:id="rId27"/>
    <p:sldId id="353" r:id="rId28"/>
    <p:sldId id="356" r:id="rId29"/>
    <p:sldId id="357" r:id="rId30"/>
    <p:sldId id="358" r:id="rId31"/>
    <p:sldId id="359" r:id="rId32"/>
    <p:sldId id="328" r:id="rId33"/>
    <p:sldId id="360" r:id="rId34"/>
    <p:sldId id="36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BD0"/>
    <a:srgbClr val="33CCCC"/>
    <a:srgbClr val="6699FF"/>
    <a:srgbClr val="99CCFF"/>
    <a:srgbClr val="F9B701"/>
    <a:srgbClr val="9ED06F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>
      <p:cViewPr varScale="1">
        <p:scale>
          <a:sx n="69" d="100"/>
          <a:sy n="69" d="100"/>
        </p:scale>
        <p:origin x="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</p:spTree>
    <p:extLst>
      <p:ext uri="{BB962C8B-B14F-4D97-AF65-F5344CB8AC3E}">
        <p14:creationId xmlns:p14="http://schemas.microsoft.com/office/powerpoint/2010/main" val="34610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u="sng" smtClean="0"/>
              <a:pPr/>
              <a:t>‹#›</a:t>
            </a:fld>
            <a:endParaRPr lang="en-US" sz="1200" u="sng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1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0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011" y="1196753"/>
            <a:ext cx="5778509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35360" y="1196753"/>
            <a:ext cx="5643432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4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8E10-2353-4472-B1B2-A23272C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3" r:id="rId3"/>
    <p:sldLayoutId id="2147483701" r:id="rId4"/>
    <p:sldLayoutId id="2147483694" r:id="rId5"/>
    <p:sldLayoutId id="2147483695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412776"/>
            <a:ext cx="9937104" cy="18605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sr-Latn-RS" sz="4900" b="1" dirty="0" smtClean="0">
                <a:latin typeface="+mn-lt"/>
              </a:rPr>
              <a:t>Introduction to</a:t>
            </a:r>
            <a:r>
              <a:rPr lang="en-US" sz="4900" b="1" dirty="0" smtClean="0">
                <a:latin typeface="+mn-lt"/>
              </a:rPr>
              <a:t> </a:t>
            </a:r>
            <a:r>
              <a:rPr lang="en-US" sz="4900" b="1" dirty="0" smtClean="0">
                <a:latin typeface="+mn-lt"/>
              </a:rPr>
              <a:t>Modern Cellular Networks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</a:t>
            </a:r>
            <a:r>
              <a:rPr lang="sr-Latn-RS" sz="3600" dirty="0" smtClean="0"/>
              <a:t>4</a:t>
            </a:r>
            <a:r>
              <a:rPr lang="en-US" sz="3600" dirty="0" smtClean="0"/>
              <a:t>: </a:t>
            </a:r>
            <a:r>
              <a:rPr lang="en-US" sz="3600" dirty="0" err="1" smtClean="0"/>
              <a:t>5G</a:t>
            </a:r>
            <a:r>
              <a:rPr lang="en-US" sz="3600" dirty="0" smtClean="0"/>
              <a:t> NR Network Architecture and </a:t>
            </a:r>
            <a:br>
              <a:rPr lang="en-US" sz="3600" dirty="0" smtClean="0"/>
            </a:br>
            <a:r>
              <a:rPr lang="en-US" sz="3600" dirty="0" smtClean="0"/>
              <a:t>Radio Access Network (RAN) Protocols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1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5G</a:t>
            </a:r>
            <a:r>
              <a:rPr lang="en-US" dirty="0" smtClean="0"/>
              <a:t> Core Network Functions can be implemented as:</a:t>
            </a:r>
          </a:p>
          <a:p>
            <a:pPr lvl="1"/>
            <a:r>
              <a:rPr lang="en-US" dirty="0" smtClean="0"/>
              <a:t>A single physical node</a:t>
            </a:r>
          </a:p>
          <a:p>
            <a:pPr lvl="1"/>
            <a:r>
              <a:rPr lang="en-US" dirty="0" smtClean="0"/>
              <a:t>A set of distributed physical nodes</a:t>
            </a:r>
          </a:p>
          <a:p>
            <a:pPr lvl="1"/>
            <a:r>
              <a:rPr lang="en-US" dirty="0" smtClean="0"/>
              <a:t>Virtualized in a centralized cloud platform</a:t>
            </a:r>
          </a:p>
          <a:p>
            <a:pPr lvl="1"/>
            <a:r>
              <a:rPr lang="en-US" dirty="0" smtClean="0"/>
              <a:t>Virtualized and distributed across edge/fog/cloud</a:t>
            </a:r>
            <a:endParaRPr lang="sr-Latn-RS" dirty="0" smtClean="0"/>
          </a:p>
          <a:p>
            <a:pPr lvl="1"/>
            <a:endParaRPr lang="sr-Latn-RS" dirty="0"/>
          </a:p>
          <a:p>
            <a:r>
              <a:rPr lang="sr-Latn-RS" dirty="0" smtClean="0"/>
              <a:t>Mobile operators are transitioning to cloud-based virtualized CN</a:t>
            </a:r>
          </a:p>
          <a:p>
            <a:pPr lvl="1"/>
            <a:r>
              <a:rPr lang="sr-Latn-RS" dirty="0" smtClean="0"/>
              <a:t>All CN functions are software-based and virtualized</a:t>
            </a:r>
          </a:p>
          <a:p>
            <a:pPr lvl="1"/>
            <a:r>
              <a:rPr lang="sr-Latn-RS" dirty="0" smtClean="0"/>
              <a:t>Flexible deployment and scaling (adding additional virtual machines)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392" y="-1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Core Network Function </a:t>
            </a:r>
            <a:r>
              <a:rPr lang="en-US" sz="3600" b="1" dirty="0">
                <a:latin typeface="+mn-lt"/>
              </a:rPr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27526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1" y="1052736"/>
            <a:ext cx="11635161" cy="4608511"/>
          </a:xfrm>
        </p:spPr>
        <p:txBody>
          <a:bodyPr/>
          <a:lstStyle/>
          <a:p>
            <a:r>
              <a:rPr lang="en-US" dirty="0" smtClean="0"/>
              <a:t>To allow early </a:t>
            </a:r>
            <a:r>
              <a:rPr lang="en-US" dirty="0" err="1" smtClean="0"/>
              <a:t>5G</a:t>
            </a:r>
            <a:r>
              <a:rPr lang="en-US" dirty="0" smtClean="0"/>
              <a:t> deployment, NR RAN can be supported by </a:t>
            </a:r>
            <a:r>
              <a:rPr lang="en-US" dirty="0" err="1" smtClean="0"/>
              <a:t>4G</a:t>
            </a:r>
            <a:r>
              <a:rPr lang="en-US" dirty="0" smtClean="0"/>
              <a:t> </a:t>
            </a:r>
            <a:r>
              <a:rPr lang="en-US" dirty="0" err="1" smtClean="0"/>
              <a:t>EPC</a:t>
            </a:r>
            <a:endParaRPr lang="en-US" dirty="0" smtClean="0"/>
          </a:p>
          <a:p>
            <a:pPr lvl="1"/>
            <a:r>
              <a:rPr lang="en-US" dirty="0" smtClean="0"/>
              <a:t>Non-Stand-Alone deployment (Option 3)</a:t>
            </a:r>
          </a:p>
          <a:p>
            <a:pPr lvl="1"/>
            <a:r>
              <a:rPr lang="en-US" dirty="0" smtClean="0"/>
              <a:t>All control-related functions are handled by LTE, NR is used for user-data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5G</a:t>
            </a:r>
            <a:r>
              <a:rPr lang="en-US" dirty="0" smtClean="0"/>
              <a:t> Core deployment, NR RAN can directly connect to </a:t>
            </a:r>
            <a:r>
              <a:rPr lang="en-US" dirty="0" err="1" smtClean="0"/>
              <a:t>5GC</a:t>
            </a:r>
            <a:endParaRPr lang="en-US" dirty="0"/>
          </a:p>
          <a:p>
            <a:pPr lvl="1"/>
            <a:r>
              <a:rPr lang="en-US" dirty="0" smtClean="0"/>
              <a:t>Stand-Alone operation (Option 2) 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392" y="-1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4G</a:t>
            </a:r>
            <a:r>
              <a:rPr lang="en-US" sz="3600" b="1" dirty="0" smtClean="0">
                <a:latin typeface="+mn-lt"/>
              </a:rPr>
              <a:t> and </a:t>
            </a:r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Interworking 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507745"/>
            <a:ext cx="10801200" cy="2297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6.2, page 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Overview of </a:t>
            </a:r>
            <a:r>
              <a:rPr lang="en-US" sz="3600" dirty="0" err="1" smtClean="0"/>
              <a:t>3GPP</a:t>
            </a:r>
            <a:r>
              <a:rPr lang="en-US" sz="3600" dirty="0" smtClean="0"/>
              <a:t> </a:t>
            </a:r>
            <a:r>
              <a:rPr lang="sr-Latn-RS" sz="3600" dirty="0" smtClean="0"/>
              <a:t>NR</a:t>
            </a:r>
            <a:r>
              <a:rPr lang="en-US" sz="3600" dirty="0" smtClean="0"/>
              <a:t> System Architecture</a:t>
            </a:r>
          </a:p>
          <a:p>
            <a:endParaRPr lang="en-US" sz="3600" dirty="0"/>
          </a:p>
          <a:p>
            <a:r>
              <a:rPr lang="sr-Latn-RS" sz="3600" b="1" dirty="0" smtClean="0"/>
              <a:t>NR</a:t>
            </a:r>
            <a:r>
              <a:rPr lang="en-US" sz="3600" b="1" dirty="0" smtClean="0"/>
              <a:t> Radio Access Network (RAN) Protocols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33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5G</a:t>
            </a:r>
            <a:r>
              <a:rPr lang="en-US" dirty="0" smtClean="0"/>
              <a:t> Radio Access Network contains two types of </a:t>
            </a:r>
            <a:r>
              <a:rPr lang="sr-Latn-RS" dirty="0" smtClean="0"/>
              <a:t>base stations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gNB</a:t>
            </a:r>
            <a:r>
              <a:rPr lang="en-US" dirty="0"/>
              <a:t> </a:t>
            </a:r>
            <a:r>
              <a:rPr lang="en-US" dirty="0" smtClean="0"/>
              <a:t>– serving NR devices using both NR user- and control-plane</a:t>
            </a:r>
          </a:p>
          <a:p>
            <a:pPr lvl="1"/>
            <a:r>
              <a:rPr lang="en-US" dirty="0" smtClean="0"/>
              <a:t>ng-</a:t>
            </a:r>
            <a:r>
              <a:rPr lang="en-US" dirty="0" err="1" smtClean="0"/>
              <a:t>eNB</a:t>
            </a:r>
            <a:r>
              <a:rPr lang="en-US" dirty="0" smtClean="0"/>
              <a:t> – serving LTE devices using LTE user- and control-plane</a:t>
            </a:r>
          </a:p>
          <a:p>
            <a:endParaRPr lang="en-US" b="1" dirty="0" smtClean="0"/>
          </a:p>
          <a:p>
            <a:r>
              <a:rPr lang="en-US" b="1" dirty="0" smtClean="0"/>
              <a:t>Next-Generation RAN (NG-RAN)</a:t>
            </a:r>
            <a:r>
              <a:rPr lang="en-US" dirty="0" smtClean="0"/>
              <a:t>: </a:t>
            </a:r>
            <a:r>
              <a:rPr lang="en-US" dirty="0" err="1" smtClean="0"/>
              <a:t>5G</a:t>
            </a:r>
            <a:r>
              <a:rPr lang="en-US" dirty="0" smtClean="0"/>
              <a:t> RAN consists of ng-</a:t>
            </a:r>
            <a:r>
              <a:rPr lang="en-US" dirty="0" err="1" smtClean="0"/>
              <a:t>eNB</a:t>
            </a:r>
            <a:r>
              <a:rPr lang="en-US" dirty="0" smtClean="0"/>
              <a:t> to serve LTE devices and </a:t>
            </a:r>
            <a:r>
              <a:rPr lang="en-US" dirty="0" err="1" smtClean="0"/>
              <a:t>gNB</a:t>
            </a:r>
            <a:r>
              <a:rPr lang="en-US" dirty="0" smtClean="0"/>
              <a:t> to serve NR devices</a:t>
            </a:r>
          </a:p>
          <a:p>
            <a:endParaRPr lang="en-US" dirty="0"/>
          </a:p>
          <a:p>
            <a:r>
              <a:rPr lang="en-US" dirty="0" smtClean="0"/>
              <a:t>Flat architecture with ng-</a:t>
            </a:r>
            <a:r>
              <a:rPr lang="en-US" dirty="0" err="1" smtClean="0"/>
              <a:t>eNB</a:t>
            </a:r>
            <a:r>
              <a:rPr lang="en-US" dirty="0" smtClean="0"/>
              <a:t>/</a:t>
            </a:r>
            <a:r>
              <a:rPr lang="en-US" dirty="0" err="1" smtClean="0"/>
              <a:t>gNB</a:t>
            </a:r>
            <a:r>
              <a:rPr lang="en-US" dirty="0" smtClean="0"/>
              <a:t> elements 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392" y="-1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Radio Access Network Elements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8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1" y="1226031"/>
            <a:ext cx="11635161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gNB</a:t>
            </a:r>
            <a:r>
              <a:rPr lang="en-US" b="1" dirty="0" smtClean="0"/>
              <a:t> Element</a:t>
            </a:r>
          </a:p>
          <a:p>
            <a:pPr lvl="1"/>
            <a:r>
              <a:rPr lang="en-US" dirty="0" smtClean="0"/>
              <a:t>All radio-related functions in one or several cells</a:t>
            </a:r>
          </a:p>
          <a:p>
            <a:pPr lvl="2"/>
            <a:r>
              <a:rPr lang="en-US" dirty="0" smtClean="0"/>
              <a:t>Radio resource management, admission control, connection establishment</a:t>
            </a:r>
          </a:p>
          <a:p>
            <a:pPr lvl="1"/>
            <a:r>
              <a:rPr lang="en-US" dirty="0" smtClean="0"/>
              <a:t>Routing of user data to </a:t>
            </a:r>
            <a:r>
              <a:rPr lang="en-US" dirty="0" err="1" smtClean="0"/>
              <a:t>UPF</a:t>
            </a:r>
            <a:r>
              <a:rPr lang="en-US" dirty="0" smtClean="0"/>
              <a:t> and control information to AMF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management per packet flow</a:t>
            </a:r>
          </a:p>
          <a:p>
            <a:r>
              <a:rPr lang="en-US" dirty="0" err="1" smtClean="0"/>
              <a:t>gNB</a:t>
            </a:r>
            <a:r>
              <a:rPr lang="en-US" dirty="0" smtClean="0"/>
              <a:t> is a logical node and not a physical implementation</a:t>
            </a:r>
          </a:p>
          <a:p>
            <a:pPr lvl="1"/>
            <a:r>
              <a:rPr lang="en-US" dirty="0"/>
              <a:t>Standard three-sector macro-cellular site</a:t>
            </a:r>
          </a:p>
          <a:p>
            <a:pPr lvl="1"/>
            <a:r>
              <a:rPr lang="en-US" dirty="0"/>
              <a:t>Baseband processing unit (</a:t>
            </a:r>
            <a:r>
              <a:rPr lang="en-US" dirty="0" err="1"/>
              <a:t>BBU</a:t>
            </a:r>
            <a:r>
              <a:rPr lang="en-US" dirty="0"/>
              <a:t>) with a number of remote radio heads (</a:t>
            </a:r>
            <a:r>
              <a:rPr lang="en-US" dirty="0" err="1"/>
              <a:t>RRH</a:t>
            </a:r>
            <a:r>
              <a:rPr lang="en-US" dirty="0" smtClean="0"/>
              <a:t>)</a:t>
            </a:r>
            <a:endParaRPr lang="sr-Latn-RS" dirty="0" smtClean="0"/>
          </a:p>
          <a:p>
            <a:pPr lvl="1"/>
            <a:r>
              <a:rPr lang="sr-Latn-RS" dirty="0" smtClean="0"/>
              <a:t>Disagregated gNB based on Open-RAN (O-RAN) specifications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392" y="-1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RAN </a:t>
            </a:r>
            <a:r>
              <a:rPr lang="en-US" sz="3600" b="1" dirty="0" err="1" smtClean="0">
                <a:latin typeface="+mn-lt"/>
              </a:rPr>
              <a:t>gNB</a:t>
            </a:r>
            <a:r>
              <a:rPr lang="en-US" sz="3600" b="1" dirty="0" smtClean="0">
                <a:latin typeface="+mn-lt"/>
              </a:rPr>
              <a:t> Element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7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RAN </a:t>
            </a:r>
            <a:r>
              <a:rPr lang="en-US" sz="3600" b="1" dirty="0" err="1" smtClean="0">
                <a:latin typeface="+mn-lt"/>
              </a:rPr>
              <a:t>gNB</a:t>
            </a:r>
            <a:r>
              <a:rPr lang="en-US" sz="3600" b="1" dirty="0" smtClean="0">
                <a:latin typeface="+mn-lt"/>
              </a:rPr>
              <a:t> Splitting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" y="936785"/>
            <a:ext cx="7490990" cy="479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6.3, page 77)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80176" y="1226031"/>
            <a:ext cx="4290346" cy="47525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NG Interface </a:t>
            </a:r>
          </a:p>
          <a:p>
            <a:pPr lvl="1"/>
            <a:r>
              <a:rPr lang="en-US" dirty="0" smtClean="0"/>
              <a:t>Connects </a:t>
            </a:r>
            <a:r>
              <a:rPr lang="en-US" dirty="0" err="1" smtClean="0"/>
              <a:t>gNB</a:t>
            </a:r>
            <a:r>
              <a:rPr lang="en-US" dirty="0" smtClean="0"/>
              <a:t> to </a:t>
            </a:r>
            <a:r>
              <a:rPr lang="en-US" dirty="0" err="1" smtClean="0"/>
              <a:t>5G</a:t>
            </a:r>
            <a:r>
              <a:rPr lang="en-US" dirty="0" smtClean="0"/>
              <a:t> Core</a:t>
            </a:r>
          </a:p>
          <a:p>
            <a:pPr lvl="1"/>
            <a:r>
              <a:rPr lang="en-US" dirty="0" smtClean="0"/>
              <a:t>Separate user-plane (NG-u) and control-plane (NG-c)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gNB</a:t>
            </a:r>
            <a:r>
              <a:rPr lang="en-US" dirty="0" smtClean="0"/>
              <a:t> can have multiple NG interfaces for load sharing and redundancy</a:t>
            </a:r>
          </a:p>
          <a:p>
            <a:pPr marL="0" indent="0">
              <a:buNone/>
            </a:pPr>
            <a:r>
              <a:rPr lang="en-US" b="1" dirty="0" err="1" smtClean="0"/>
              <a:t>Xn</a:t>
            </a:r>
            <a:r>
              <a:rPr lang="en-US" b="1" dirty="0" smtClean="0"/>
              <a:t> Interface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X2</a:t>
            </a:r>
            <a:r>
              <a:rPr lang="en-US" dirty="0" smtClean="0"/>
              <a:t> in LTE</a:t>
            </a:r>
          </a:p>
          <a:p>
            <a:pPr lvl="1"/>
            <a:r>
              <a:rPr lang="en-US" dirty="0" smtClean="0"/>
              <a:t>Active mode mobility</a:t>
            </a:r>
          </a:p>
          <a:p>
            <a:pPr lvl="1"/>
            <a:r>
              <a:rPr lang="en-US" dirty="0" smtClean="0"/>
              <a:t>Dual-connectivity</a:t>
            </a:r>
          </a:p>
          <a:p>
            <a:pPr lvl="1"/>
            <a:r>
              <a:rPr lang="en-US" dirty="0" smtClean="0"/>
              <a:t>Joint </a:t>
            </a:r>
            <a:r>
              <a:rPr lang="en-US" dirty="0" err="1" smtClean="0"/>
              <a:t>gNB</a:t>
            </a:r>
            <a:r>
              <a:rPr lang="en-US" dirty="0" smtClean="0"/>
              <a:t> signal processing</a:t>
            </a:r>
          </a:p>
        </p:txBody>
      </p:sp>
    </p:spTree>
    <p:extLst>
      <p:ext uri="{BB962C8B-B14F-4D97-AF65-F5344CB8AC3E}">
        <p14:creationId xmlns:p14="http://schemas.microsoft.com/office/powerpoint/2010/main" val="10423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RAN </a:t>
            </a:r>
            <a:r>
              <a:rPr lang="en-US" sz="3600" b="1" dirty="0" err="1" smtClean="0">
                <a:latin typeface="+mn-lt"/>
              </a:rPr>
              <a:t>gNB</a:t>
            </a:r>
            <a:r>
              <a:rPr lang="en-US" sz="3600" b="1" dirty="0" smtClean="0">
                <a:latin typeface="+mn-lt"/>
              </a:rPr>
              <a:t> Element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" y="936785"/>
            <a:ext cx="7490990" cy="479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6.3, page 77)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16080" y="476672"/>
            <a:ext cx="4464496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F1</a:t>
            </a:r>
            <a:r>
              <a:rPr lang="en-US" b="1" dirty="0" smtClean="0"/>
              <a:t> Interface </a:t>
            </a:r>
          </a:p>
          <a:p>
            <a:pPr lvl="1"/>
            <a:r>
              <a:rPr lang="en-US" dirty="0" smtClean="0"/>
              <a:t>Enables </a:t>
            </a:r>
            <a:r>
              <a:rPr lang="sr-Latn-RS" dirty="0" smtClean="0"/>
              <a:t>gNB </a:t>
            </a:r>
            <a:r>
              <a:rPr lang="en-US" dirty="0" smtClean="0"/>
              <a:t>Functional </a:t>
            </a:r>
            <a:r>
              <a:rPr lang="sr-Latn-RS" dirty="0" smtClean="0"/>
              <a:t>Split</a:t>
            </a:r>
          </a:p>
          <a:p>
            <a:pPr lvl="1"/>
            <a:r>
              <a:rPr lang="sr-Latn-RS" dirty="0" smtClean="0"/>
              <a:t>gNB Central Unit (gNB-CU)</a:t>
            </a:r>
            <a:endParaRPr lang="en-US" dirty="0" smtClean="0"/>
          </a:p>
          <a:p>
            <a:pPr lvl="1"/>
            <a:r>
              <a:rPr lang="en-US" dirty="0" err="1" smtClean="0"/>
              <a:t>gNB</a:t>
            </a:r>
            <a:r>
              <a:rPr lang="en-US" dirty="0" smtClean="0"/>
              <a:t> Distributed Unit (</a:t>
            </a:r>
            <a:r>
              <a:rPr lang="en-US" dirty="0" err="1" smtClean="0"/>
              <a:t>gNB</a:t>
            </a:r>
            <a:r>
              <a:rPr lang="en-US" dirty="0" smtClean="0"/>
              <a:t>-DU)</a:t>
            </a:r>
          </a:p>
          <a:p>
            <a:pPr lvl="1"/>
            <a:r>
              <a:rPr lang="en-US" dirty="0" err="1" smtClean="0"/>
              <a:t>gNB</a:t>
            </a:r>
            <a:r>
              <a:rPr lang="en-US" dirty="0" smtClean="0"/>
              <a:t>-CU: Higher layer protocols (</a:t>
            </a:r>
            <a:r>
              <a:rPr lang="en-US" dirty="0" err="1" smtClean="0"/>
              <a:t>SDAP</a:t>
            </a:r>
            <a:r>
              <a:rPr lang="en-US" dirty="0" smtClean="0"/>
              <a:t>, </a:t>
            </a:r>
            <a:r>
              <a:rPr lang="en-US" dirty="0" err="1" smtClean="0"/>
              <a:t>PDCP</a:t>
            </a:r>
            <a:r>
              <a:rPr lang="en-US" dirty="0" smtClean="0"/>
              <a:t>, </a:t>
            </a:r>
            <a:r>
              <a:rPr lang="en-US" dirty="0" err="1" smtClean="0"/>
              <a:t>RRC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gNB</a:t>
            </a:r>
            <a:r>
              <a:rPr lang="en-US" dirty="0" smtClean="0"/>
              <a:t>-CU: Lower layer protocols (</a:t>
            </a:r>
            <a:r>
              <a:rPr lang="en-US" dirty="0" err="1" smtClean="0"/>
              <a:t>RLC</a:t>
            </a:r>
            <a:r>
              <a:rPr lang="en-US" dirty="0" smtClean="0"/>
              <a:t>, MAC, </a:t>
            </a:r>
            <a:r>
              <a:rPr lang="en-US" dirty="0" err="1" smtClean="0"/>
              <a:t>PHY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63952" y="4142040"/>
            <a:ext cx="2242952" cy="1591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gNB</a:t>
            </a:r>
            <a:r>
              <a:rPr lang="en-US" sz="3600" b="1" dirty="0" smtClean="0">
                <a:latin typeface="+mn-lt"/>
              </a:rPr>
              <a:t> Dual Connectivity</a:t>
            </a:r>
            <a:endParaRPr lang="en-US" sz="3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6.4, page 78)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168008" y="476671"/>
            <a:ext cx="5616624" cy="52520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Dual Connectivity </a:t>
            </a:r>
          </a:p>
          <a:p>
            <a:pPr lvl="1"/>
            <a:r>
              <a:rPr lang="en-US" sz="2800" dirty="0" smtClean="0"/>
              <a:t>Allowing the device (</a:t>
            </a:r>
            <a:r>
              <a:rPr lang="en-US" sz="2800" dirty="0" err="1" smtClean="0"/>
              <a:t>UE</a:t>
            </a:r>
            <a:r>
              <a:rPr lang="en-US" sz="2800" dirty="0" smtClean="0"/>
              <a:t>) to connect to multiple cells</a:t>
            </a:r>
          </a:p>
          <a:p>
            <a:pPr lvl="1"/>
            <a:r>
              <a:rPr lang="en-US" sz="2800" dirty="0" smtClean="0"/>
              <a:t>Useful to increase aggregate data rate of the user</a:t>
            </a:r>
          </a:p>
          <a:p>
            <a:pPr lvl="1"/>
            <a:r>
              <a:rPr lang="en-US" sz="2800" dirty="0" smtClean="0"/>
              <a:t>Useful also for Non-Stand-Alone (</a:t>
            </a:r>
            <a:r>
              <a:rPr lang="en-US" sz="2800" dirty="0" err="1" smtClean="0"/>
              <a:t>NSA</a:t>
            </a:r>
            <a:r>
              <a:rPr lang="en-US" sz="2800" dirty="0" smtClean="0"/>
              <a:t>) deployment (figure)</a:t>
            </a:r>
          </a:p>
          <a:p>
            <a:pPr lvl="2"/>
            <a:r>
              <a:rPr lang="en-US" sz="2400" dirty="0" smtClean="0"/>
              <a:t>LTE master cell handles C-plane connection</a:t>
            </a:r>
          </a:p>
          <a:p>
            <a:pPr lvl="2"/>
            <a:r>
              <a:rPr lang="en-US" sz="2400" dirty="0" smtClean="0"/>
              <a:t>NR secondary cell handles U-plane connection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52323"/>
            <a:ext cx="5976664" cy="47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3" y="1556793"/>
            <a:ext cx="10144875" cy="38884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6970" y="188640"/>
            <a:ext cx="9001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+mn-lt"/>
              </a:rPr>
              <a:t>Radio Access Network Architecture</a:t>
            </a:r>
            <a:endParaRPr lang="en-US" sz="36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6.6, page 80)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12992"/>
            <a:ext cx="7416824" cy="66035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8088" y="87214"/>
            <a:ext cx="5082433" cy="110953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RAN Protocols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320136" y="1201287"/>
            <a:ext cx="4536504" cy="27317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Similar to </a:t>
            </a:r>
            <a:r>
              <a:rPr lang="en-US" sz="3200" dirty="0" err="1" smtClean="0"/>
              <a:t>4G</a:t>
            </a:r>
            <a:r>
              <a:rPr lang="en-US" sz="3200" dirty="0" smtClean="0"/>
              <a:t> LTE</a:t>
            </a:r>
          </a:p>
          <a:p>
            <a:pPr lvl="1"/>
            <a:r>
              <a:rPr lang="en-US" sz="2800" dirty="0" smtClean="0"/>
              <a:t>Most notable difference is a new </a:t>
            </a:r>
            <a:r>
              <a:rPr lang="en-US" sz="2800" dirty="0" err="1" smtClean="0"/>
              <a:t>SDAP</a:t>
            </a:r>
            <a:r>
              <a:rPr lang="en-US" sz="2800" dirty="0" smtClean="0"/>
              <a:t> layer for </a:t>
            </a:r>
            <a:r>
              <a:rPr lang="en-US" sz="2800" dirty="0" err="1" smtClean="0"/>
              <a:t>QoS</a:t>
            </a:r>
            <a:r>
              <a:rPr lang="en-US" sz="2800" dirty="0" smtClean="0"/>
              <a:t> handling</a:t>
            </a:r>
          </a:p>
          <a:p>
            <a:pPr lvl="1"/>
            <a:r>
              <a:rPr lang="en-US" sz="2800" dirty="0" err="1" smtClean="0"/>
              <a:t>SDAP</a:t>
            </a:r>
            <a:r>
              <a:rPr lang="en-US" sz="2800" dirty="0" smtClean="0"/>
              <a:t> is not used in case </a:t>
            </a:r>
            <a:r>
              <a:rPr lang="en-US" sz="2800" dirty="0" err="1" smtClean="0"/>
              <a:t>gNB</a:t>
            </a:r>
            <a:r>
              <a:rPr lang="en-US" sz="2800" dirty="0" smtClean="0"/>
              <a:t> is connected to </a:t>
            </a:r>
            <a:r>
              <a:rPr lang="en-US" sz="2800" dirty="0" err="1" smtClean="0"/>
              <a:t>EPC</a:t>
            </a: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51984" y="5589240"/>
            <a:ext cx="616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6.7, page 81)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05614" y="5589240"/>
            <a:ext cx="60905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Overview of </a:t>
            </a:r>
            <a:r>
              <a:rPr lang="en-US" sz="3600" b="1" dirty="0" err="1" smtClean="0"/>
              <a:t>3GPP</a:t>
            </a:r>
            <a:r>
              <a:rPr lang="en-US" sz="3600" b="1" dirty="0" smtClean="0"/>
              <a:t> </a:t>
            </a:r>
            <a:r>
              <a:rPr lang="sr-Latn-RS" sz="3600" b="1" dirty="0" smtClean="0"/>
              <a:t>NR</a:t>
            </a:r>
            <a:r>
              <a:rPr lang="en-US" sz="3600" b="1" dirty="0" smtClean="0"/>
              <a:t> System Architecture</a:t>
            </a:r>
          </a:p>
          <a:p>
            <a:endParaRPr lang="en-US" sz="3600" dirty="0"/>
          </a:p>
          <a:p>
            <a:r>
              <a:rPr lang="sr-Latn-RS" sz="3600" dirty="0" smtClean="0"/>
              <a:t>NR</a:t>
            </a:r>
            <a:r>
              <a:rPr lang="en-US" sz="3600" dirty="0" smtClean="0"/>
              <a:t> Radio Access Network (RAN) Protocols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38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624"/>
            <a:ext cx="7416824" cy="66035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76120" y="260648"/>
            <a:ext cx="4794401" cy="1872208"/>
            <a:chOff x="7176120" y="1412776"/>
            <a:chExt cx="4794401" cy="3816424"/>
          </a:xfrm>
        </p:grpSpPr>
        <p:sp>
          <p:nvSpPr>
            <p:cNvPr id="8" name="Rectangle 7"/>
            <p:cNvSpPr/>
            <p:nvPr/>
          </p:nvSpPr>
          <p:spPr>
            <a:xfrm>
              <a:off x="7176120" y="1412776"/>
              <a:ext cx="4794401" cy="3816424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88100" y="1577019"/>
              <a:ext cx="468242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b="1" dirty="0" smtClean="0"/>
                <a:t>Service </a:t>
              </a:r>
              <a:r>
                <a:rPr lang="en-US" b="1" dirty="0"/>
                <a:t>Data </a:t>
              </a:r>
              <a:r>
                <a:rPr lang="en-US" b="1" dirty="0" smtClean="0"/>
                <a:t>Application </a:t>
              </a:r>
              <a:r>
                <a:rPr lang="en-US" b="1" dirty="0"/>
                <a:t>Protocol </a:t>
              </a:r>
              <a:r>
                <a:rPr lang="en-US" b="1" dirty="0" err="1" smtClean="0"/>
                <a:t>SDAP</a:t>
              </a:r>
              <a:endParaRPr 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 smtClean="0"/>
                <a:t>New layer in </a:t>
              </a:r>
              <a:r>
                <a:rPr lang="en-US" dirty="0" err="1" smtClean="0"/>
                <a:t>5G</a:t>
              </a:r>
              <a:r>
                <a:rPr lang="en-US" dirty="0" smtClean="0"/>
                <a:t> NR RAN</a:t>
              </a:r>
              <a:endParaRPr lang="en-US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 smtClean="0"/>
                <a:t>Maps </a:t>
              </a:r>
              <a:r>
                <a:rPr lang="en-US" dirty="0" err="1" smtClean="0"/>
                <a:t>QoS</a:t>
              </a:r>
              <a:r>
                <a:rPr lang="en-US" dirty="0" smtClean="0"/>
                <a:t> flows to Radio bearers according to their </a:t>
              </a:r>
              <a:r>
                <a:rPr lang="en-US" dirty="0" err="1" smtClean="0"/>
                <a:t>QoS</a:t>
              </a:r>
              <a:r>
                <a:rPr lang="en-US" dirty="0" smtClean="0"/>
                <a:t> requirements</a:t>
              </a:r>
              <a:endParaRPr lang="en-US" dirty="0"/>
            </a:p>
          </p:txBody>
        </p:sp>
      </p:grpSp>
      <p:sp>
        <p:nvSpPr>
          <p:cNvPr id="10" name="Left Arrow 9"/>
          <p:cNvSpPr/>
          <p:nvPr/>
        </p:nvSpPr>
        <p:spPr>
          <a:xfrm>
            <a:off x="6528048" y="620688"/>
            <a:ext cx="504056" cy="2880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Service Data Application Protocol (</a:t>
            </a:r>
            <a:r>
              <a:rPr lang="en-US" b="1" dirty="0" err="1" smtClean="0">
                <a:latin typeface="+mn-lt"/>
              </a:rPr>
              <a:t>SDAP</a:t>
            </a:r>
            <a:r>
              <a:rPr lang="en-US" b="1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4" y="1124744"/>
            <a:ext cx="9489618" cy="441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6.5, page 79)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624"/>
            <a:ext cx="7416824" cy="66035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76120" y="1412776"/>
            <a:ext cx="4935706" cy="3816424"/>
            <a:chOff x="7176120" y="1412776"/>
            <a:chExt cx="4935706" cy="3816424"/>
          </a:xfrm>
        </p:grpSpPr>
        <p:sp>
          <p:nvSpPr>
            <p:cNvPr id="8" name="Rectangle 7"/>
            <p:cNvSpPr/>
            <p:nvPr/>
          </p:nvSpPr>
          <p:spPr>
            <a:xfrm>
              <a:off x="7176120" y="1412776"/>
              <a:ext cx="4794401" cy="3816424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88100" y="1577019"/>
              <a:ext cx="482372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b="1" dirty="0"/>
                <a:t>Packet Data Convergence Protocol </a:t>
              </a:r>
              <a:r>
                <a:rPr lang="en-US" b="1" dirty="0" err="1"/>
                <a:t>PDCP</a:t>
              </a:r>
              <a:endParaRPr 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Performs IP header compression using </a:t>
              </a:r>
              <a:r>
                <a:rPr lang="en-US" dirty="0" err="1"/>
                <a:t>ROHC</a:t>
              </a:r>
              <a:r>
                <a:rPr lang="en-US" dirty="0"/>
                <a:t> (Robust Header Compression)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Data ciphering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Integrity check of control data packets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In-sequence delivery and duplicate removal (during handover)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One </a:t>
              </a:r>
              <a:r>
                <a:rPr lang="en-US" dirty="0" err="1"/>
                <a:t>PDCP</a:t>
              </a:r>
              <a:r>
                <a:rPr lang="en-US" dirty="0"/>
                <a:t> entity per radio bearer</a:t>
              </a:r>
            </a:p>
          </p:txBody>
        </p:sp>
      </p:grpSp>
      <p:sp>
        <p:nvSpPr>
          <p:cNvPr id="10" name="Left Arrow 9"/>
          <p:cNvSpPr/>
          <p:nvPr/>
        </p:nvSpPr>
        <p:spPr>
          <a:xfrm>
            <a:off x="6528048" y="1772816"/>
            <a:ext cx="504056" cy="2880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624"/>
            <a:ext cx="7416824" cy="66035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36958" y="1988839"/>
            <a:ext cx="4935706" cy="3996062"/>
            <a:chOff x="7176120" y="1412775"/>
            <a:chExt cx="4935706" cy="3996062"/>
          </a:xfrm>
        </p:grpSpPr>
        <p:sp>
          <p:nvSpPr>
            <p:cNvPr id="8" name="Rectangle 7"/>
            <p:cNvSpPr/>
            <p:nvPr/>
          </p:nvSpPr>
          <p:spPr>
            <a:xfrm>
              <a:off x="7176120" y="1412775"/>
              <a:ext cx="4794401" cy="3996061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88100" y="1577019"/>
              <a:ext cx="4823726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b="1" dirty="0"/>
                <a:t>Radio Link Control Protocol </a:t>
              </a:r>
              <a:r>
                <a:rPr lang="en-US" b="1" dirty="0" err="1"/>
                <a:t>RLC</a:t>
              </a:r>
              <a:endParaRPr 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 smtClean="0"/>
                <a:t>Segmentation </a:t>
              </a:r>
              <a:r>
                <a:rPr lang="en-US" dirty="0"/>
                <a:t>to create variable size </a:t>
              </a:r>
              <a:r>
                <a:rPr lang="en-US" dirty="0" err="1"/>
                <a:t>RLC</a:t>
              </a:r>
              <a:r>
                <a:rPr lang="en-US" dirty="0"/>
                <a:t> </a:t>
              </a:r>
              <a:r>
                <a:rPr lang="en-US" dirty="0" err="1"/>
                <a:t>PDUs</a:t>
              </a:r>
              <a:r>
                <a:rPr lang="en-US" dirty="0"/>
                <a:t> based </a:t>
              </a:r>
              <a:r>
                <a:rPr lang="en-US" dirty="0" smtClean="0"/>
                <a:t>on </a:t>
              </a:r>
              <a:r>
                <a:rPr lang="en-US" dirty="0"/>
                <a:t>scheduler </a:t>
              </a:r>
              <a:r>
                <a:rPr lang="en-US" dirty="0" smtClean="0"/>
                <a:t>decisions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b="1" dirty="0" smtClean="0"/>
                <a:t>Concatenation is removed due to delay</a:t>
              </a:r>
              <a:endParaRPr 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 err="1"/>
                <a:t>RLC</a:t>
              </a:r>
              <a:r>
                <a:rPr lang="en-US" dirty="0"/>
                <a:t> retransmission using </a:t>
              </a:r>
              <a:r>
                <a:rPr lang="en-US" dirty="0" err="1"/>
                <a:t>ARQ</a:t>
              </a:r>
              <a:r>
                <a:rPr lang="en-US" dirty="0"/>
                <a:t> mechanism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Duplicate detection </a:t>
              </a:r>
              <a:endParaRPr lang="en-US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b="1" dirty="0" smtClean="0"/>
                <a:t>Unlike LTE, NR does not support in-sequence </a:t>
              </a:r>
              <a:r>
                <a:rPr lang="en-US" b="1" dirty="0"/>
                <a:t>delivery to </a:t>
              </a:r>
              <a:r>
                <a:rPr lang="en-US" b="1" dirty="0" err="1" smtClean="0"/>
                <a:t>PDCP</a:t>
              </a:r>
              <a:r>
                <a:rPr lang="en-US" b="1" dirty="0" smtClean="0"/>
                <a:t> to reduce delay</a:t>
              </a:r>
              <a:endParaRPr 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One </a:t>
              </a:r>
              <a:r>
                <a:rPr lang="en-US" dirty="0" err="1"/>
                <a:t>RLC</a:t>
              </a:r>
              <a:r>
                <a:rPr lang="en-US" dirty="0"/>
                <a:t> entity per radio bearer</a:t>
              </a:r>
            </a:p>
          </p:txBody>
        </p:sp>
      </p:grpSp>
      <p:sp>
        <p:nvSpPr>
          <p:cNvPr id="10" name="Left Arrow 9"/>
          <p:cNvSpPr/>
          <p:nvPr/>
        </p:nvSpPr>
        <p:spPr>
          <a:xfrm>
            <a:off x="6488886" y="3183698"/>
            <a:ext cx="504056" cy="2880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Radio Link Control </a:t>
            </a:r>
            <a:r>
              <a:rPr lang="en-US" b="1" dirty="0">
                <a:latin typeface="+mn-lt"/>
              </a:rPr>
              <a:t>Protocol 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RLC</a:t>
            </a:r>
            <a:r>
              <a:rPr lang="en-US" b="1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6.10, page 85)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" y="1004549"/>
            <a:ext cx="10058400" cy="46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624"/>
            <a:ext cx="7416824" cy="66035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36958" y="2279745"/>
            <a:ext cx="4935706" cy="4101583"/>
            <a:chOff x="7176120" y="1412776"/>
            <a:chExt cx="4935706" cy="3816424"/>
          </a:xfrm>
        </p:grpSpPr>
        <p:sp>
          <p:nvSpPr>
            <p:cNvPr id="8" name="Rectangle 7"/>
            <p:cNvSpPr/>
            <p:nvPr/>
          </p:nvSpPr>
          <p:spPr>
            <a:xfrm>
              <a:off x="7176120" y="1412776"/>
              <a:ext cx="4935706" cy="3816424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88100" y="1577019"/>
              <a:ext cx="4823726" cy="356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b="1" dirty="0"/>
                <a:t>Medium Access Control Protocol MAC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dirty="0" smtClean="0"/>
                <a:t>Provides services to </a:t>
              </a:r>
              <a:r>
                <a:rPr lang="en-US" dirty="0" err="1" smtClean="0"/>
                <a:t>RLC</a:t>
              </a:r>
              <a:r>
                <a:rPr lang="en-US" dirty="0" smtClean="0"/>
                <a:t> in the form of logical channels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 smtClean="0"/>
                <a:t>Performs </a:t>
              </a:r>
              <a:r>
                <a:rPr lang="en-US" dirty="0"/>
                <a:t>multiplexing of logical channels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b="1" dirty="0"/>
                <a:t>Uplink and downlink scheduling </a:t>
              </a:r>
              <a:r>
                <a:rPr lang="en-US" dirty="0"/>
                <a:t>(located at </a:t>
              </a:r>
              <a:r>
                <a:rPr lang="en-US" dirty="0" err="1"/>
                <a:t>eNB</a:t>
              </a:r>
              <a:r>
                <a:rPr lang="en-US" dirty="0"/>
                <a:t> for both UL/DL)</a:t>
              </a:r>
              <a:endParaRPr 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Hybrid </a:t>
              </a:r>
              <a:r>
                <a:rPr lang="en-US" dirty="0" err="1"/>
                <a:t>ARQ</a:t>
              </a:r>
              <a:r>
                <a:rPr lang="en-US" dirty="0"/>
                <a:t> (</a:t>
              </a:r>
              <a:r>
                <a:rPr lang="en-US" dirty="0" err="1"/>
                <a:t>HARQ</a:t>
              </a:r>
              <a:r>
                <a:rPr lang="en-US" dirty="0"/>
                <a:t>) retransmissions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MAC frame size aligned to </a:t>
              </a:r>
              <a:r>
                <a:rPr lang="en-US" dirty="0" err="1"/>
                <a:t>PHY</a:t>
              </a:r>
              <a:r>
                <a:rPr lang="en-US" dirty="0"/>
                <a:t> </a:t>
              </a:r>
              <a:r>
                <a:rPr lang="en-US" dirty="0" smtClean="0"/>
                <a:t>transport block (TB) </a:t>
              </a:r>
              <a:r>
                <a:rPr lang="en-US" dirty="0"/>
                <a:t>size which depends on </a:t>
              </a:r>
              <a:r>
                <a:rPr lang="en-US" dirty="0" err="1"/>
                <a:t>PHY</a:t>
              </a:r>
              <a:r>
                <a:rPr lang="en-US" dirty="0"/>
                <a:t> </a:t>
              </a:r>
              <a:r>
                <a:rPr lang="en-US" dirty="0" smtClean="0"/>
                <a:t>configuration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dirty="0" smtClean="0"/>
                <a:t>Minor changes in header format in </a:t>
              </a:r>
              <a:r>
                <a:rPr lang="en-US" dirty="0" err="1" smtClean="0"/>
                <a:t>5G</a:t>
              </a:r>
              <a:r>
                <a:rPr lang="en-US" dirty="0" smtClean="0"/>
                <a:t> NR to allow for support for low-latency processing</a:t>
              </a:r>
              <a:endParaRPr lang="en-US" dirty="0"/>
            </a:p>
          </p:txBody>
        </p:sp>
      </p:grpSp>
      <p:sp>
        <p:nvSpPr>
          <p:cNvPr id="10" name="Left Arrow 9"/>
          <p:cNvSpPr/>
          <p:nvPr/>
        </p:nvSpPr>
        <p:spPr>
          <a:xfrm>
            <a:off x="6488886" y="4223961"/>
            <a:ext cx="504056" cy="2880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624"/>
            <a:ext cx="7416824" cy="66035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76120" y="3067270"/>
            <a:ext cx="4935706" cy="3242050"/>
            <a:chOff x="7176120" y="1577019"/>
            <a:chExt cx="4935706" cy="3818414"/>
          </a:xfrm>
        </p:grpSpPr>
        <p:sp>
          <p:nvSpPr>
            <p:cNvPr id="8" name="Rectangle 7"/>
            <p:cNvSpPr/>
            <p:nvPr/>
          </p:nvSpPr>
          <p:spPr>
            <a:xfrm>
              <a:off x="7176120" y="1579009"/>
              <a:ext cx="4935706" cy="3816424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88100" y="1577019"/>
              <a:ext cx="4823726" cy="2792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b="1" dirty="0"/>
                <a:t>Physical Layer Protocol </a:t>
              </a:r>
              <a:r>
                <a:rPr lang="en-US" b="1" dirty="0" err="1"/>
                <a:t>PHY</a:t>
              </a:r>
              <a:endParaRPr 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Provides services to MAC layer in the form of physical channels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Error correction coding and decoding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 smtClean="0"/>
                <a:t>Adaptive modulation and </a:t>
              </a:r>
              <a:r>
                <a:rPr lang="en-US" dirty="0" err="1" smtClean="0"/>
                <a:t>OFDM</a:t>
              </a:r>
              <a:r>
                <a:rPr lang="en-US" dirty="0" smtClean="0"/>
                <a:t> resource grid mapping</a:t>
              </a:r>
              <a:endParaRPr 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dirty="0" err="1" smtClean="0"/>
                <a:t>MIMO</a:t>
              </a:r>
              <a:r>
                <a:rPr lang="en-US" dirty="0" smtClean="0"/>
                <a:t> antenna system signal processing</a:t>
              </a:r>
              <a:endParaRPr lang="en-US" dirty="0"/>
            </a:p>
          </p:txBody>
        </p:sp>
      </p:grpSp>
      <p:sp>
        <p:nvSpPr>
          <p:cNvPr id="10" name="Left Arrow 9"/>
          <p:cNvSpPr/>
          <p:nvPr/>
        </p:nvSpPr>
        <p:spPr>
          <a:xfrm>
            <a:off x="6528048" y="5592113"/>
            <a:ext cx="504056" cy="2880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412776"/>
            <a:ext cx="11038130" cy="4056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184" y="5933929"/>
            <a:ext cx="1156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6.7, page 81)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95400" y="87214"/>
            <a:ext cx="11275121" cy="110953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DL Packet Flow in </a:t>
            </a:r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NR RAN Protocols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060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NR Logical Channels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35361" y="1196752"/>
            <a:ext cx="11635161" cy="55446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MAC layer provides service to </a:t>
            </a:r>
            <a:r>
              <a:rPr lang="en-US" sz="2600" dirty="0" err="1" smtClean="0"/>
              <a:t>RLC</a:t>
            </a:r>
            <a:r>
              <a:rPr lang="en-US" sz="2600" dirty="0" smtClean="0"/>
              <a:t> layer in the form of </a:t>
            </a:r>
            <a:r>
              <a:rPr lang="en-US" sz="2600" b="1" dirty="0" smtClean="0"/>
              <a:t>logical channels</a:t>
            </a:r>
          </a:p>
          <a:p>
            <a:r>
              <a:rPr lang="en-US" sz="2600" dirty="0" smtClean="0"/>
              <a:t>Logical channels defined by the type of information they carry</a:t>
            </a:r>
          </a:p>
          <a:p>
            <a:pPr lvl="1"/>
            <a:r>
              <a:rPr lang="en-US" b="1" dirty="0" smtClean="0"/>
              <a:t>Control channels </a:t>
            </a:r>
            <a:r>
              <a:rPr lang="en-US" dirty="0" smtClean="0"/>
              <a:t>(control information)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Traffic channels </a:t>
            </a:r>
            <a:r>
              <a:rPr lang="en-US" dirty="0" smtClean="0"/>
              <a:t>(user data)</a:t>
            </a:r>
            <a:endParaRPr lang="en-US" b="1" dirty="0" smtClean="0"/>
          </a:p>
          <a:p>
            <a:r>
              <a:rPr lang="en-US" sz="2600" b="1" dirty="0" err="1" smtClean="0"/>
              <a:t>BCCH</a:t>
            </a:r>
            <a:r>
              <a:rPr lang="en-US" sz="2600" b="1" dirty="0" smtClean="0"/>
              <a:t> (Broadcast Control Channel)</a:t>
            </a:r>
            <a:r>
              <a:rPr lang="en-US" sz="2600" dirty="0" smtClean="0"/>
              <a:t> </a:t>
            </a:r>
          </a:p>
          <a:p>
            <a:pPr lvl="1"/>
            <a:r>
              <a:rPr lang="en-US" dirty="0" smtClean="0"/>
              <a:t>Delivers system information to all devices in the cell</a:t>
            </a:r>
          </a:p>
          <a:p>
            <a:r>
              <a:rPr lang="en-US" sz="2600" b="1" dirty="0" err="1" smtClean="0"/>
              <a:t>PCCH</a:t>
            </a:r>
            <a:r>
              <a:rPr lang="en-US" sz="2600" b="1" dirty="0" smtClean="0"/>
              <a:t> (Paging Control Channel)</a:t>
            </a:r>
            <a:endParaRPr lang="en-US" sz="2600" dirty="0" smtClean="0"/>
          </a:p>
          <a:p>
            <a:pPr lvl="1"/>
            <a:r>
              <a:rPr lang="en-US" dirty="0" smtClean="0"/>
              <a:t>Paging devices in the network whose location is not known</a:t>
            </a:r>
          </a:p>
          <a:p>
            <a:r>
              <a:rPr lang="en-US" sz="2600" b="1" dirty="0" err="1" smtClean="0"/>
              <a:t>CCCH</a:t>
            </a:r>
            <a:r>
              <a:rPr lang="en-US" sz="2600" b="1" dirty="0" smtClean="0"/>
              <a:t> (Common Control Channel)</a:t>
            </a:r>
          </a:p>
          <a:p>
            <a:pPr lvl="1"/>
            <a:r>
              <a:rPr lang="en-US" dirty="0" smtClean="0"/>
              <a:t>Delivery of control information and for random access</a:t>
            </a:r>
          </a:p>
          <a:p>
            <a:r>
              <a:rPr lang="en-US" sz="2600" b="1" dirty="0" err="1" smtClean="0"/>
              <a:t>DCCH</a:t>
            </a:r>
            <a:r>
              <a:rPr lang="en-US" sz="2600" b="1" dirty="0" smtClean="0"/>
              <a:t> (Dedicated Control Channel)</a:t>
            </a:r>
          </a:p>
          <a:p>
            <a:pPr lvl="1"/>
            <a:r>
              <a:rPr lang="en-US" dirty="0" smtClean="0"/>
              <a:t>Delivery of control information to/from a device</a:t>
            </a:r>
          </a:p>
          <a:p>
            <a:r>
              <a:rPr lang="en-US" sz="2600" b="1" dirty="0" err="1" smtClean="0"/>
              <a:t>DTCH</a:t>
            </a:r>
            <a:r>
              <a:rPr lang="en-US" sz="2600" b="1" dirty="0" smtClean="0"/>
              <a:t> (Dedicated Traffic Channel)</a:t>
            </a:r>
          </a:p>
          <a:p>
            <a:pPr lvl="1"/>
            <a:r>
              <a:rPr lang="en-US" dirty="0"/>
              <a:t>Delivery of </a:t>
            </a:r>
            <a:r>
              <a:rPr lang="en-US" dirty="0" smtClean="0"/>
              <a:t>user data to/from </a:t>
            </a:r>
            <a:r>
              <a:rPr lang="en-US" dirty="0"/>
              <a:t>a </a:t>
            </a:r>
            <a:r>
              <a:rPr lang="en-US" dirty="0" smtClean="0"/>
              <a:t>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NR Transport Format Selection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35361" y="1196752"/>
            <a:ext cx="11635161" cy="55446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PHY</a:t>
            </a:r>
            <a:r>
              <a:rPr lang="en-US" dirty="0" smtClean="0"/>
              <a:t> layer provides service to MAC layer in the form of </a:t>
            </a:r>
            <a:r>
              <a:rPr lang="en-US" b="1" dirty="0" smtClean="0"/>
              <a:t>transport channels</a:t>
            </a:r>
          </a:p>
          <a:p>
            <a:r>
              <a:rPr lang="en-US" dirty="0" smtClean="0"/>
              <a:t>How and with what characteristics are data transmitted over radio interface?</a:t>
            </a:r>
          </a:p>
          <a:p>
            <a:r>
              <a:rPr lang="en-US" dirty="0" smtClean="0"/>
              <a:t>Data is organized into </a:t>
            </a:r>
            <a:r>
              <a:rPr lang="en-US" b="1" dirty="0" smtClean="0"/>
              <a:t>Transport Blocks (TB)</a:t>
            </a:r>
          </a:p>
          <a:p>
            <a:r>
              <a:rPr lang="en-US" dirty="0" smtClean="0"/>
              <a:t>Transport Block is transmitted within </a:t>
            </a:r>
            <a:r>
              <a:rPr lang="en-US" b="1" dirty="0" smtClean="0"/>
              <a:t>Transmission Time Interval (</a:t>
            </a:r>
            <a:r>
              <a:rPr lang="en-US" b="1" dirty="0" err="1" smtClean="0"/>
              <a:t>TTI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Details on how TB is transmitted are placed in </a:t>
            </a:r>
            <a:r>
              <a:rPr lang="en-US" b="1" dirty="0" smtClean="0"/>
              <a:t>Transport Format (</a:t>
            </a:r>
            <a:r>
              <a:rPr lang="en-US" b="1" dirty="0" err="1" smtClean="0"/>
              <a:t>TF</a:t>
            </a:r>
            <a:r>
              <a:rPr lang="en-US" b="1" dirty="0" smtClean="0"/>
              <a:t>)</a:t>
            </a:r>
            <a:r>
              <a:rPr lang="en-US" dirty="0" smtClean="0"/>
              <a:t> associated to each TB</a:t>
            </a:r>
          </a:p>
          <a:p>
            <a:r>
              <a:rPr lang="en-US" dirty="0" err="1" smtClean="0"/>
              <a:t>TF</a:t>
            </a:r>
            <a:r>
              <a:rPr lang="en-US" dirty="0" smtClean="0"/>
              <a:t> contains information about: </a:t>
            </a:r>
            <a:r>
              <a:rPr lang="en-US" b="1" dirty="0" smtClean="0"/>
              <a:t>Transport </a:t>
            </a:r>
            <a:r>
              <a:rPr lang="en-US" b="1" dirty="0"/>
              <a:t>B</a:t>
            </a:r>
            <a:r>
              <a:rPr lang="en-US" b="1" dirty="0" smtClean="0"/>
              <a:t>lock Size (TBS)</a:t>
            </a:r>
            <a:r>
              <a:rPr lang="en-US" dirty="0" smtClean="0"/>
              <a:t>, </a:t>
            </a:r>
            <a:r>
              <a:rPr lang="en-US" b="1" dirty="0" smtClean="0"/>
              <a:t>Modulation and Coding Scheme (MCS)</a:t>
            </a:r>
            <a:r>
              <a:rPr lang="en-US" dirty="0" smtClean="0"/>
              <a:t>, </a:t>
            </a:r>
            <a:r>
              <a:rPr lang="en-US" b="1" dirty="0" smtClean="0"/>
              <a:t>Antenna Mapping</a:t>
            </a:r>
          </a:p>
          <a:p>
            <a:r>
              <a:rPr lang="en-US" b="1" u="sng" dirty="0" smtClean="0"/>
              <a:t>Transport Format Selection: </a:t>
            </a:r>
            <a:r>
              <a:rPr lang="en-US" u="sng" dirty="0" smtClean="0"/>
              <a:t>MAC scheduler varies Transport Format in order to realize different data rates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5685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1197320"/>
            <a:ext cx="11377264" cy="5112000"/>
          </a:xfrm>
        </p:spPr>
        <p:txBody>
          <a:bodyPr>
            <a:normAutofit/>
          </a:bodyPr>
          <a:lstStyle/>
          <a:p>
            <a:r>
              <a:rPr lang="sr-Latn-RS" dirty="0" smtClean="0"/>
              <a:t>4G LTE is based on split architecture:</a:t>
            </a:r>
            <a:r>
              <a:rPr lang="en-US" dirty="0" smtClean="0"/>
              <a:t> RAN + </a:t>
            </a:r>
            <a:r>
              <a:rPr lang="en-US" dirty="0" err="1" smtClean="0"/>
              <a:t>EPC</a:t>
            </a:r>
            <a:endParaRPr lang="en-US" dirty="0" smtClean="0"/>
          </a:p>
          <a:p>
            <a:r>
              <a:rPr lang="en-US" dirty="0" smtClean="0"/>
              <a:t>The same principle is preserved in </a:t>
            </a:r>
            <a:r>
              <a:rPr lang="en-US" dirty="0" err="1" smtClean="0"/>
              <a:t>5G</a:t>
            </a:r>
            <a:r>
              <a:rPr lang="en-US" dirty="0" smtClean="0"/>
              <a:t> NR: </a:t>
            </a:r>
            <a:r>
              <a:rPr lang="en-US" dirty="0" err="1" smtClean="0"/>
              <a:t>5G</a:t>
            </a:r>
            <a:r>
              <a:rPr lang="en-US" dirty="0" smtClean="0"/>
              <a:t> Core + </a:t>
            </a:r>
            <a:r>
              <a:rPr lang="en-US" dirty="0" err="1" smtClean="0"/>
              <a:t>5G</a:t>
            </a:r>
            <a:r>
              <a:rPr lang="en-US" dirty="0" smtClean="0"/>
              <a:t> RAN</a:t>
            </a:r>
          </a:p>
          <a:p>
            <a:r>
              <a:rPr lang="en-US" dirty="0" err="1" smtClean="0"/>
              <a:t>5G</a:t>
            </a:r>
            <a:r>
              <a:rPr lang="en-US" dirty="0" smtClean="0"/>
              <a:t> RAN can be connected to </a:t>
            </a:r>
            <a:r>
              <a:rPr lang="en-US" dirty="0" err="1" smtClean="0"/>
              <a:t>4G</a:t>
            </a:r>
            <a:r>
              <a:rPr lang="en-US" dirty="0" smtClean="0"/>
              <a:t> LTE </a:t>
            </a:r>
            <a:r>
              <a:rPr lang="en-US" dirty="0" err="1" smtClean="0"/>
              <a:t>EPC</a:t>
            </a:r>
            <a:endParaRPr lang="en-US" dirty="0" smtClean="0"/>
          </a:p>
          <a:p>
            <a:pPr lvl="1"/>
            <a:r>
              <a:rPr lang="en-US" b="1" dirty="0" smtClean="0"/>
              <a:t>Non-Stand-Alone (</a:t>
            </a:r>
            <a:r>
              <a:rPr lang="en-US" b="1" dirty="0" err="1" smtClean="0"/>
              <a:t>NSA</a:t>
            </a:r>
            <a:r>
              <a:rPr lang="en-US" b="1" dirty="0" smtClean="0"/>
              <a:t>) </a:t>
            </a:r>
            <a:r>
              <a:rPr lang="en-US" dirty="0" err="1" smtClean="0"/>
              <a:t>5G</a:t>
            </a:r>
            <a:r>
              <a:rPr lang="en-US" dirty="0" smtClean="0"/>
              <a:t> NR </a:t>
            </a:r>
            <a:r>
              <a:rPr lang="sr-Latn-RS" dirty="0" smtClean="0"/>
              <a:t>(first stage of 5G deployment)</a:t>
            </a:r>
            <a:endParaRPr lang="en-US" dirty="0" smtClean="0"/>
          </a:p>
          <a:p>
            <a:pPr lvl="1"/>
            <a:r>
              <a:rPr lang="en-US" dirty="0" err="1" smtClean="0"/>
              <a:t>5G</a:t>
            </a:r>
            <a:r>
              <a:rPr lang="en-US" dirty="0" smtClean="0"/>
              <a:t> RAN connected to </a:t>
            </a:r>
            <a:r>
              <a:rPr lang="en-US" dirty="0" err="1" smtClean="0"/>
              <a:t>5G</a:t>
            </a:r>
            <a:r>
              <a:rPr lang="en-US" dirty="0" smtClean="0"/>
              <a:t> Core will represent </a:t>
            </a:r>
            <a:r>
              <a:rPr lang="en-US" b="1" dirty="0" smtClean="0"/>
              <a:t>Stand-Alone (SA) </a:t>
            </a:r>
            <a:r>
              <a:rPr lang="en-US" dirty="0" smtClean="0"/>
              <a:t>deployment</a:t>
            </a:r>
          </a:p>
          <a:p>
            <a:pPr lvl="1"/>
            <a:r>
              <a:rPr lang="en-US" dirty="0" err="1" smtClean="0"/>
              <a:t>4G</a:t>
            </a:r>
            <a:r>
              <a:rPr lang="en-US" dirty="0" smtClean="0"/>
              <a:t> LTE will be also compatible with </a:t>
            </a:r>
            <a:r>
              <a:rPr lang="en-US" dirty="0" err="1" smtClean="0"/>
              <a:t>5G</a:t>
            </a:r>
            <a:r>
              <a:rPr lang="en-US" dirty="0" smtClean="0"/>
              <a:t> Core</a:t>
            </a:r>
          </a:p>
          <a:p>
            <a:r>
              <a:rPr lang="en-US" dirty="0" smtClean="0"/>
              <a:t>This is in contrast with transition from </a:t>
            </a:r>
            <a:r>
              <a:rPr lang="en-US" dirty="0" err="1" smtClean="0"/>
              <a:t>3G</a:t>
            </a:r>
            <a:r>
              <a:rPr lang="en-US" dirty="0" smtClean="0"/>
              <a:t> to </a:t>
            </a:r>
            <a:r>
              <a:rPr lang="en-US" dirty="0" err="1" smtClean="0"/>
              <a:t>4G</a:t>
            </a:r>
            <a:r>
              <a:rPr lang="en-US" dirty="0" smtClean="0"/>
              <a:t> where RAN/Core networks of different technologies were not compatible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-1"/>
            <a:ext cx="10873208" cy="980729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latin typeface="+mn-lt"/>
              </a:rPr>
              <a:t>Preliminaries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3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NR Transport Channels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35361" y="1196752"/>
            <a:ext cx="11635161" cy="55446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BCH (Broadcast Channel)</a:t>
            </a:r>
            <a:r>
              <a:rPr lang="en-US" sz="2600" dirty="0" smtClean="0"/>
              <a:t> </a:t>
            </a:r>
          </a:p>
          <a:p>
            <a:pPr lvl="1"/>
            <a:r>
              <a:rPr lang="en-US" dirty="0" smtClean="0"/>
              <a:t>Uses fixed transport format to transmit Master Information Block</a:t>
            </a:r>
          </a:p>
          <a:p>
            <a:r>
              <a:rPr lang="en-US" sz="2600" b="1" dirty="0" err="1" smtClean="0"/>
              <a:t>PCH</a:t>
            </a:r>
            <a:r>
              <a:rPr lang="en-US" sz="2600" b="1" dirty="0" smtClean="0"/>
              <a:t> (Paging Channel)</a:t>
            </a:r>
            <a:endParaRPr lang="en-US" sz="2600" dirty="0" smtClean="0"/>
          </a:p>
          <a:p>
            <a:pPr lvl="1"/>
            <a:r>
              <a:rPr lang="en-US" dirty="0" smtClean="0"/>
              <a:t>Transmission of paging information</a:t>
            </a:r>
          </a:p>
          <a:p>
            <a:r>
              <a:rPr lang="en-US" sz="2600" b="1" dirty="0" smtClean="0"/>
              <a:t>DL-</a:t>
            </a:r>
            <a:r>
              <a:rPr lang="en-US" sz="2600" b="1" dirty="0" err="1" smtClean="0"/>
              <a:t>SCH</a:t>
            </a:r>
            <a:r>
              <a:rPr lang="en-US" sz="2600" b="1" dirty="0" smtClean="0"/>
              <a:t> (Downlink Shared Channel)</a:t>
            </a:r>
          </a:p>
          <a:p>
            <a:pPr lvl="1"/>
            <a:r>
              <a:rPr lang="en-US" dirty="0" smtClean="0"/>
              <a:t>Main transport channel used for DL data. It supports dynamic data rate adaptation, channel dependent scheduling, </a:t>
            </a:r>
            <a:r>
              <a:rPr lang="en-US" dirty="0" err="1" smtClean="0"/>
              <a:t>HARQ</a:t>
            </a:r>
            <a:r>
              <a:rPr lang="en-US" dirty="0" smtClean="0"/>
              <a:t>, spatial multiplexing, etc.</a:t>
            </a:r>
          </a:p>
          <a:p>
            <a:r>
              <a:rPr lang="en-US" sz="2600" b="1" dirty="0" smtClean="0"/>
              <a:t>UL-</a:t>
            </a:r>
            <a:r>
              <a:rPr lang="en-US" sz="2600" b="1" dirty="0" err="1" smtClean="0"/>
              <a:t>SCH</a:t>
            </a:r>
            <a:r>
              <a:rPr lang="en-US" sz="2600" b="1" dirty="0" smtClean="0"/>
              <a:t> (Uplink </a:t>
            </a:r>
            <a:r>
              <a:rPr lang="en-US" sz="2600" b="1" dirty="0"/>
              <a:t>Shared Channel</a:t>
            </a:r>
            <a:r>
              <a:rPr lang="en-US" sz="2600" b="1" dirty="0" smtClean="0"/>
              <a:t>)</a:t>
            </a:r>
          </a:p>
          <a:p>
            <a:pPr lvl="1"/>
            <a:r>
              <a:rPr lang="en-US" dirty="0" smtClean="0"/>
              <a:t>Transport channel used for UL data.</a:t>
            </a:r>
          </a:p>
          <a:p>
            <a:r>
              <a:rPr lang="en-US" sz="2600" b="1" dirty="0" smtClean="0"/>
              <a:t>RACH (Random Access Channel)</a:t>
            </a:r>
          </a:p>
          <a:p>
            <a:pPr lvl="1"/>
            <a:r>
              <a:rPr lang="en-US" dirty="0" smtClean="0"/>
              <a:t>Dedicated for random access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45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96752"/>
            <a:ext cx="10886422" cy="417646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Logical, Transport and Physical Channels</a:t>
            </a:r>
            <a:endParaRPr lang="en-US" sz="3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" y="5933929"/>
            <a:ext cx="1156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6.11, page 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80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Takeaway Message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reviewed </a:t>
            </a:r>
            <a:r>
              <a:rPr lang="en-US" sz="3600" dirty="0" err="1" smtClean="0"/>
              <a:t>3GPP</a:t>
            </a:r>
            <a:r>
              <a:rPr lang="en-US" sz="3600" dirty="0" smtClean="0"/>
              <a:t> </a:t>
            </a:r>
            <a:r>
              <a:rPr lang="en-US" sz="3600" dirty="0" err="1"/>
              <a:t>5</a:t>
            </a:r>
            <a:r>
              <a:rPr lang="en-US" sz="3600" dirty="0" err="1" smtClean="0"/>
              <a:t>G</a:t>
            </a:r>
            <a:r>
              <a:rPr lang="en-US" sz="3600" dirty="0" smtClean="0"/>
              <a:t> LTE system architecture and explained the role of all logical blocks in </a:t>
            </a:r>
            <a:r>
              <a:rPr lang="en-US" sz="3600" dirty="0" err="1" smtClean="0"/>
              <a:t>5G</a:t>
            </a:r>
            <a:r>
              <a:rPr lang="en-US" sz="3600" dirty="0" smtClean="0"/>
              <a:t> Core Network and differences with </a:t>
            </a:r>
            <a:r>
              <a:rPr lang="en-US" sz="3600" dirty="0" err="1" smtClean="0"/>
              <a:t>4G</a:t>
            </a:r>
            <a:r>
              <a:rPr lang="en-US" sz="3600" dirty="0" smtClean="0"/>
              <a:t> LTE </a:t>
            </a:r>
            <a:r>
              <a:rPr lang="en-US" sz="3600" dirty="0" err="1" smtClean="0"/>
              <a:t>EPC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Then, we focused on Radio Access Network and investigated protocols that enable RAN connection and pointed out to the minor differences compared to </a:t>
            </a:r>
            <a:r>
              <a:rPr lang="en-US" sz="3600" dirty="0" err="1" smtClean="0"/>
              <a:t>4G</a:t>
            </a:r>
            <a:r>
              <a:rPr lang="en-US" sz="3600" dirty="0" smtClean="0"/>
              <a:t> LTE RAN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6153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sr-Latn-RS" dirty="0" smtClean="0"/>
              <a:t>G Book, Chapter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sr-Latn-RS" b="1" dirty="0" smtClean="0">
                <a:latin typeface="+mn-lt"/>
              </a:rPr>
              <a:t>Further Reading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849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412776"/>
            <a:ext cx="9937104" cy="18605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sr-Latn-RS" sz="4900" b="1" dirty="0" smtClean="0">
                <a:latin typeface="+mn-lt"/>
              </a:rPr>
              <a:t>Introduction to</a:t>
            </a:r>
            <a:r>
              <a:rPr lang="en-US" sz="4900" b="1" dirty="0" smtClean="0">
                <a:latin typeface="+mn-lt"/>
              </a:rPr>
              <a:t> </a:t>
            </a:r>
            <a:r>
              <a:rPr lang="en-US" sz="4900" b="1" dirty="0" smtClean="0">
                <a:latin typeface="+mn-lt"/>
              </a:rPr>
              <a:t>Modern Cellular Networks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</a:t>
            </a:r>
            <a:r>
              <a:rPr lang="sr-Latn-RS" sz="3600" dirty="0" smtClean="0"/>
              <a:t>4</a:t>
            </a:r>
            <a:r>
              <a:rPr lang="en-US" sz="3600" dirty="0" smtClean="0"/>
              <a:t>: </a:t>
            </a:r>
            <a:r>
              <a:rPr lang="en-US" sz="3600" dirty="0" err="1" smtClean="0"/>
              <a:t>5G</a:t>
            </a:r>
            <a:r>
              <a:rPr lang="en-US" sz="3600" dirty="0" smtClean="0"/>
              <a:t> NR Network Architecture and </a:t>
            </a:r>
            <a:br>
              <a:rPr lang="en-US" sz="3600" dirty="0" smtClean="0"/>
            </a:br>
            <a:r>
              <a:rPr lang="en-US" sz="3600" dirty="0" smtClean="0"/>
              <a:t>Radio Access Network (RAN) Protocols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64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major features of </a:t>
            </a:r>
            <a:r>
              <a:rPr lang="en-US" dirty="0" err="1" smtClean="0"/>
              <a:t>5G</a:t>
            </a:r>
            <a:r>
              <a:rPr lang="en-US" dirty="0" smtClean="0"/>
              <a:t> Core:</a:t>
            </a:r>
          </a:p>
          <a:p>
            <a:pPr lvl="1"/>
            <a:r>
              <a:rPr lang="en-US" b="1" dirty="0" smtClean="0"/>
              <a:t>Service-based architecture</a:t>
            </a:r>
          </a:p>
          <a:p>
            <a:pPr lvl="2"/>
            <a:r>
              <a:rPr lang="en-US" dirty="0" smtClean="0"/>
              <a:t>Architectures focuses on services and functionalities, not on nodes</a:t>
            </a:r>
          </a:p>
          <a:p>
            <a:pPr lvl="2"/>
            <a:r>
              <a:rPr lang="en-US" dirty="0" smtClean="0"/>
              <a:t>Due to virtualization of core network functions</a:t>
            </a:r>
          </a:p>
          <a:p>
            <a:pPr lvl="1"/>
            <a:r>
              <a:rPr lang="en-US" b="1" dirty="0" smtClean="0"/>
              <a:t>Support for network slicing</a:t>
            </a:r>
          </a:p>
          <a:p>
            <a:pPr lvl="2"/>
            <a:r>
              <a:rPr lang="en-US" dirty="0" smtClean="0"/>
              <a:t>Slice is a logical network deployed on a same physical core and RAN and providing specific services (e.g., two slices could be </a:t>
            </a:r>
            <a:r>
              <a:rPr lang="en-US" dirty="0" err="1" smtClean="0"/>
              <a:t>eMBB</a:t>
            </a:r>
            <a:r>
              <a:rPr lang="en-US" dirty="0" smtClean="0"/>
              <a:t> and </a:t>
            </a:r>
            <a:r>
              <a:rPr lang="en-US" dirty="0" err="1" smtClean="0"/>
              <a:t>URLLC</a:t>
            </a:r>
            <a:r>
              <a:rPr lang="en-US" dirty="0" smtClean="0"/>
              <a:t>) </a:t>
            </a:r>
          </a:p>
          <a:p>
            <a:pPr lvl="1"/>
            <a:r>
              <a:rPr lang="en-US" b="1" dirty="0" smtClean="0"/>
              <a:t>Control-plane/User-plane split</a:t>
            </a:r>
          </a:p>
          <a:p>
            <a:pPr lvl="2"/>
            <a:r>
              <a:rPr lang="en-US" dirty="0" smtClean="0"/>
              <a:t>Independent deployment and management of control and user plane functionality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392" y="-1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Core Network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High-Level </a:t>
            </a:r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 Core Network Architecture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68760"/>
            <a:ext cx="9168540" cy="4337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6.1, page 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User Plane Function (</a:t>
            </a:r>
            <a:r>
              <a:rPr lang="en-US" sz="3600" b="1" dirty="0" err="1" smtClean="0">
                <a:latin typeface="+mn-lt"/>
              </a:rPr>
              <a:t>UPF</a:t>
            </a:r>
            <a:r>
              <a:rPr lang="en-US" sz="3600" b="1" dirty="0" smtClean="0">
                <a:latin typeface="+mn-lt"/>
              </a:rPr>
              <a:t>)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556792"/>
            <a:ext cx="5632120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6.1, page 74)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87002" y="3598654"/>
            <a:ext cx="770073" cy="52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57213" y="1268661"/>
            <a:ext cx="5538787" cy="432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User Plane Function</a:t>
            </a:r>
          </a:p>
          <a:p>
            <a:pPr lvl="1"/>
            <a:r>
              <a:rPr lang="en-US" sz="2800" dirty="0" smtClean="0"/>
              <a:t>Gateway between RAN and external networks (Internet)</a:t>
            </a:r>
          </a:p>
          <a:p>
            <a:pPr lvl="1"/>
            <a:r>
              <a:rPr lang="en-US" sz="2800" dirty="0" smtClean="0"/>
              <a:t>Packet routing and forwarding</a:t>
            </a:r>
          </a:p>
          <a:p>
            <a:pPr lvl="1"/>
            <a:r>
              <a:rPr lang="en-US" sz="2800" dirty="0" err="1" smtClean="0"/>
              <a:t>QoS</a:t>
            </a:r>
            <a:r>
              <a:rPr lang="en-US" sz="2800" dirty="0" smtClean="0"/>
              <a:t> handling</a:t>
            </a:r>
          </a:p>
          <a:p>
            <a:pPr lvl="1"/>
            <a:r>
              <a:rPr lang="en-US" sz="2800" dirty="0" smtClean="0"/>
              <a:t>Packet inspection and filtering</a:t>
            </a:r>
          </a:p>
          <a:p>
            <a:pPr lvl="1"/>
            <a:r>
              <a:rPr lang="en-US" sz="2800" dirty="0" smtClean="0"/>
              <a:t>Traffic measurements</a:t>
            </a:r>
          </a:p>
          <a:p>
            <a:pPr lvl="1"/>
            <a:r>
              <a:rPr lang="en-US" sz="2800" dirty="0" smtClean="0"/>
              <a:t>Anchor point for intra-RAT handover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Session Management Function (</a:t>
            </a:r>
            <a:r>
              <a:rPr lang="en-US" sz="3600" b="1" dirty="0" err="1" smtClean="0">
                <a:latin typeface="+mn-lt"/>
              </a:rPr>
              <a:t>SMF</a:t>
            </a:r>
            <a:r>
              <a:rPr lang="en-US" sz="3600" b="1" dirty="0" smtClean="0">
                <a:latin typeface="+mn-lt"/>
              </a:rPr>
              <a:t>)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556792"/>
            <a:ext cx="5632120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6.1, page 74)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16280" y="2132856"/>
            <a:ext cx="770073" cy="52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57213" y="1268661"/>
            <a:ext cx="5538787" cy="432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Session Management Function</a:t>
            </a:r>
          </a:p>
          <a:p>
            <a:pPr lvl="1"/>
            <a:r>
              <a:rPr lang="en-US" sz="2800" dirty="0" smtClean="0"/>
              <a:t>Handles IP address allocation to User Equipment</a:t>
            </a:r>
          </a:p>
          <a:p>
            <a:pPr lvl="1"/>
            <a:r>
              <a:rPr lang="en-US" sz="2800" dirty="0" smtClean="0"/>
              <a:t>Control of policy enforcement</a:t>
            </a:r>
          </a:p>
          <a:p>
            <a:pPr lvl="1"/>
            <a:r>
              <a:rPr lang="en-US" sz="2800" dirty="0" smtClean="0"/>
              <a:t>General session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Access and Mobility Management Function (AMF)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556792"/>
            <a:ext cx="5632120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6.1, page 74)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53470" y="2132856"/>
            <a:ext cx="770073" cy="52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57213" y="1268661"/>
            <a:ext cx="5682803" cy="432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Access and Mobility Management Function</a:t>
            </a:r>
          </a:p>
          <a:p>
            <a:pPr lvl="1"/>
            <a:r>
              <a:rPr lang="en-US" sz="2800" dirty="0" smtClean="0"/>
              <a:t>Control Signaling between the Core and the device</a:t>
            </a:r>
          </a:p>
          <a:p>
            <a:pPr lvl="1"/>
            <a:r>
              <a:rPr lang="en-US" sz="2800" dirty="0" smtClean="0"/>
              <a:t>User data security</a:t>
            </a:r>
          </a:p>
          <a:p>
            <a:pPr lvl="1"/>
            <a:r>
              <a:rPr lang="en-US" sz="2800" dirty="0" smtClean="0"/>
              <a:t>Authentication</a:t>
            </a:r>
          </a:p>
          <a:p>
            <a:pPr lvl="1"/>
            <a:r>
              <a:rPr lang="en-US" sz="2800" dirty="0" smtClean="0"/>
              <a:t>Idle-state mobility</a:t>
            </a:r>
          </a:p>
          <a:p>
            <a:pPr lvl="1"/>
            <a:r>
              <a:rPr lang="en-US" sz="2800" dirty="0" smtClean="0"/>
              <a:t>Functionality operating between AMF and device – </a:t>
            </a:r>
            <a:r>
              <a:rPr lang="en-US" sz="2800" b="1" dirty="0" smtClean="0"/>
              <a:t>Non-Access Stratum (NAS)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latin typeface="+mn-lt"/>
              </a:rPr>
              <a:t>Various Network </a:t>
            </a:r>
            <a:r>
              <a:rPr lang="en-US" sz="3600" b="1" dirty="0" smtClean="0">
                <a:latin typeface="+mn-lt"/>
              </a:rPr>
              <a:t>Management Function</a:t>
            </a:r>
            <a:r>
              <a:rPr lang="sr-Latn-RS" sz="3600" b="1" dirty="0" smtClean="0">
                <a:latin typeface="+mn-lt"/>
              </a:rPr>
              <a:t>s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556792"/>
            <a:ext cx="5632120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55" y="598559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The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NR: The Next Generation Wireless Access Technology,” Academic Press (Elsevier), 2017 (Figures 6.1, page 74)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6120" y="1628800"/>
            <a:ext cx="3672407" cy="52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57213" y="1268661"/>
            <a:ext cx="5538787" cy="432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Policy Control Function (</a:t>
            </a:r>
            <a:r>
              <a:rPr lang="en-US" b="1" dirty="0" err="1" smtClean="0"/>
              <a:t>PCF</a:t>
            </a:r>
            <a:r>
              <a:rPr lang="en-US" b="1" dirty="0" smtClean="0"/>
              <a:t>)</a:t>
            </a:r>
          </a:p>
          <a:p>
            <a:pPr lvl="1"/>
            <a:r>
              <a:rPr lang="en-US" sz="2800" dirty="0" smtClean="0"/>
              <a:t>Definition of Policy Rules</a:t>
            </a:r>
          </a:p>
          <a:p>
            <a:pPr marL="0" indent="0">
              <a:buNone/>
            </a:pPr>
            <a:r>
              <a:rPr lang="en-US" b="1" dirty="0" smtClean="0"/>
              <a:t>Unified Data Management (</a:t>
            </a:r>
            <a:r>
              <a:rPr lang="en-US" b="1" dirty="0" err="1" smtClean="0"/>
              <a:t>UDM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Authentication Credentials and access authentication</a:t>
            </a:r>
          </a:p>
          <a:p>
            <a:pPr marL="0" indent="0">
              <a:buNone/>
            </a:pPr>
            <a:r>
              <a:rPr lang="en-US" b="1" dirty="0" smtClean="0"/>
              <a:t>Network Exposure Function (</a:t>
            </a:r>
            <a:r>
              <a:rPr lang="en-US" b="1" dirty="0" err="1" smtClean="0"/>
              <a:t>NEF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NR Repository Function (</a:t>
            </a:r>
            <a:r>
              <a:rPr lang="en-US" b="1" dirty="0" err="1" smtClean="0"/>
              <a:t>NRF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Application Function (AF)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39619</TotalTime>
  <Words>2036</Words>
  <Application>Microsoft Office PowerPoint</Application>
  <PresentationFormat>Widescreen</PresentationFormat>
  <Paragraphs>207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Introduction to Modern Cellular Networks  Part 4: 5G NR Network Architecture and  Radio Access Network (RAN) Protocols</vt:lpstr>
      <vt:lpstr>Outline of the Lecture</vt:lpstr>
      <vt:lpstr>Preliminaries</vt:lpstr>
      <vt:lpstr>5G Core Network</vt:lpstr>
      <vt:lpstr>High-Level 5G Core Network Architecture</vt:lpstr>
      <vt:lpstr>User Plane Function (UPF)</vt:lpstr>
      <vt:lpstr>Session Management Function (SMF)</vt:lpstr>
      <vt:lpstr>Access and Mobility Management Function (AMF)</vt:lpstr>
      <vt:lpstr>Various Network Management Functions</vt:lpstr>
      <vt:lpstr>5G Core Network Function Virtualization</vt:lpstr>
      <vt:lpstr>4G and 5G Interworking </vt:lpstr>
      <vt:lpstr>Outline of the Lecture</vt:lpstr>
      <vt:lpstr>5G Radio Access Network Elements</vt:lpstr>
      <vt:lpstr>5G RAN gNB Element</vt:lpstr>
      <vt:lpstr>5G RAN gNB Splitting</vt:lpstr>
      <vt:lpstr>5G RAN gNB Element</vt:lpstr>
      <vt:lpstr>5G gNB Dual Connectivity</vt:lpstr>
      <vt:lpstr>PowerPoint Presentation</vt:lpstr>
      <vt:lpstr>RAN Protocols</vt:lpstr>
      <vt:lpstr>PowerPoint Presentation</vt:lpstr>
      <vt:lpstr>Service Data Application Protocol (SDAP)</vt:lpstr>
      <vt:lpstr>PowerPoint Presentation</vt:lpstr>
      <vt:lpstr>PowerPoint Presentation</vt:lpstr>
      <vt:lpstr>Radio Link Control Protocol (RLC)</vt:lpstr>
      <vt:lpstr>PowerPoint Presentation</vt:lpstr>
      <vt:lpstr>PowerPoint Presentation</vt:lpstr>
      <vt:lpstr>DL Packet Flow in 5G NR RAN Protocols</vt:lpstr>
      <vt:lpstr>5G NR Logical Channels</vt:lpstr>
      <vt:lpstr>5G NR Transport Format Selection</vt:lpstr>
      <vt:lpstr>5G NR Transport Channels</vt:lpstr>
      <vt:lpstr>Logical, Transport and Physical Channels</vt:lpstr>
      <vt:lpstr>Takeaway Message</vt:lpstr>
      <vt:lpstr>Further Reading</vt:lpstr>
      <vt:lpstr>Introduction to Modern Cellular Networks  Part 4: 5G NR Network Architecture and  Radio Access Network (RAN) Protocols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Dejan Vukobratovic</cp:lastModifiedBy>
  <cp:revision>175</cp:revision>
  <dcterms:created xsi:type="dcterms:W3CDTF">2013-05-27T16:19:52Z</dcterms:created>
  <dcterms:modified xsi:type="dcterms:W3CDTF">2022-05-29T20:40:08Z</dcterms:modified>
</cp:coreProperties>
</file>