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358" r:id="rId2"/>
    <p:sldId id="359" r:id="rId3"/>
    <p:sldId id="360" r:id="rId4"/>
    <p:sldId id="361" r:id="rId5"/>
    <p:sldId id="342" r:id="rId6"/>
    <p:sldId id="349" r:id="rId7"/>
    <p:sldId id="350" r:id="rId8"/>
    <p:sldId id="351" r:id="rId9"/>
    <p:sldId id="352" r:id="rId10"/>
    <p:sldId id="353" r:id="rId11"/>
    <p:sldId id="354" r:id="rId12"/>
    <p:sldId id="355" r:id="rId13"/>
    <p:sldId id="356" r:id="rId14"/>
    <p:sldId id="357" r:id="rId15"/>
    <p:sldId id="323" r:id="rId16"/>
    <p:sldId id="324" r:id="rId17"/>
    <p:sldId id="325" r:id="rId18"/>
    <p:sldId id="267" r:id="rId19"/>
    <p:sldId id="311" r:id="rId20"/>
    <p:sldId id="314" r:id="rId21"/>
    <p:sldId id="363" r:id="rId22"/>
    <p:sldId id="364" r:id="rId23"/>
    <p:sldId id="365" r:id="rId24"/>
    <p:sldId id="366" r:id="rId25"/>
    <p:sldId id="312" r:id="rId26"/>
    <p:sldId id="367" r:id="rId27"/>
    <p:sldId id="328" r:id="rId28"/>
    <p:sldId id="330" r:id="rId29"/>
    <p:sldId id="332" r:id="rId30"/>
    <p:sldId id="331" r:id="rId31"/>
    <p:sldId id="333" r:id="rId32"/>
    <p:sldId id="334" r:id="rId33"/>
    <p:sldId id="335" r:id="rId34"/>
    <p:sldId id="337" r:id="rId35"/>
    <p:sldId id="338" r:id="rId36"/>
    <p:sldId id="345" r:id="rId37"/>
    <p:sldId id="362" r:id="rId38"/>
    <p:sldId id="36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CBD0"/>
    <a:srgbClr val="33CCCC"/>
    <a:srgbClr val="6699FF"/>
    <a:srgbClr val="99CCFF"/>
    <a:srgbClr val="F9B701"/>
    <a:srgbClr val="9ED06F"/>
    <a:srgbClr val="9898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4660"/>
  </p:normalViewPr>
  <p:slideViewPr>
    <p:cSldViewPr>
      <p:cViewPr varScale="1">
        <p:scale>
          <a:sx n="69" d="100"/>
          <a:sy n="69" d="100"/>
        </p:scale>
        <p:origin x="48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3392" y="1648708"/>
            <a:ext cx="10654208" cy="1861255"/>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cxnSp>
        <p:nvCxnSpPr>
          <p:cNvPr id="12" name="Straight Connector 11"/>
          <p:cNvCxnSpPr/>
          <p:nvPr userDrawn="1"/>
        </p:nvCxnSpPr>
        <p:spPr>
          <a:xfrm>
            <a:off x="335361" y="5949280"/>
            <a:ext cx="11635161"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183862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3392" y="1648708"/>
            <a:ext cx="10654208" cy="1861255"/>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cxnSp>
        <p:nvCxnSpPr>
          <p:cNvPr id="12" name="Straight Connector 11"/>
          <p:cNvCxnSpPr/>
          <p:nvPr userDrawn="1"/>
        </p:nvCxnSpPr>
        <p:spPr>
          <a:xfrm>
            <a:off x="335361" y="5949280"/>
            <a:ext cx="11635161" cy="0"/>
          </a:xfrm>
          <a:prstGeom prst="line">
            <a:avLst/>
          </a:prstGeom>
          <a:ln w="19050"/>
        </p:spPr>
        <p:style>
          <a:lnRef idx="1">
            <a:schemeClr val="dk1"/>
          </a:lnRef>
          <a:fillRef idx="0">
            <a:schemeClr val="dk1"/>
          </a:fillRef>
          <a:effectRef idx="0">
            <a:schemeClr val="dk1"/>
          </a:effectRef>
          <a:fontRef idx="minor">
            <a:schemeClr val="tx1"/>
          </a:fontRef>
        </p:style>
      </p:cxn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3186" t="40225" r="22002" b="16452"/>
          <a:stretch/>
        </p:blipFill>
        <p:spPr>
          <a:xfrm>
            <a:off x="1" y="9027"/>
            <a:ext cx="12192000" cy="971701"/>
          </a:xfrm>
          <a:prstGeom prst="rect">
            <a:avLst/>
          </a:prstGeom>
          <a:ln>
            <a:solidFill>
              <a:srgbClr val="6DCBD0"/>
            </a:solidFill>
          </a:ln>
        </p:spPr>
      </p:pic>
    </p:spTree>
    <p:extLst>
      <p:ext uri="{BB962C8B-B14F-4D97-AF65-F5344CB8AC3E}">
        <p14:creationId xmlns:p14="http://schemas.microsoft.com/office/powerpoint/2010/main" val="34610929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3186" t="40225" r="22002" b="16452"/>
          <a:stretch/>
        </p:blipFill>
        <p:spPr>
          <a:xfrm>
            <a:off x="1" y="9027"/>
            <a:ext cx="12192000" cy="971701"/>
          </a:xfrm>
          <a:prstGeom prst="rect">
            <a:avLst/>
          </a:prstGeom>
          <a:ln>
            <a:solidFill>
              <a:srgbClr val="6DCBD0"/>
            </a:solidFill>
          </a:ln>
        </p:spPr>
      </p:pic>
      <p:sp>
        <p:nvSpPr>
          <p:cNvPr id="8" name="Slide Number Placeholder 5"/>
          <p:cNvSpPr txBox="1">
            <a:spLocks/>
          </p:cNvSpPr>
          <p:nvPr userDrawn="1"/>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881B62-7B74-4070-BEEF-B7AFFA498A27}" type="slidenum">
              <a:rPr lang="en-US" sz="1200" u="sng" smtClean="0"/>
              <a:pPr/>
              <a:t>‹#›</a:t>
            </a:fld>
            <a:endParaRPr lang="en-US" sz="1200" u="sng" dirty="0"/>
          </a:p>
        </p:txBody>
      </p:sp>
      <p:cxnSp>
        <p:nvCxnSpPr>
          <p:cNvPr id="11" name="Straight Connector 10"/>
          <p:cNvCxnSpPr/>
          <p:nvPr userDrawn="1"/>
        </p:nvCxnSpPr>
        <p:spPr>
          <a:xfrm>
            <a:off x="335361" y="5949280"/>
            <a:ext cx="11635161" cy="0"/>
          </a:xfrm>
          <a:prstGeom prst="line">
            <a:avLst/>
          </a:prstGeom>
          <a:ln w="19050"/>
        </p:spPr>
        <p:style>
          <a:lnRef idx="1">
            <a:schemeClr val="dk1"/>
          </a:lnRef>
          <a:fillRef idx="0">
            <a:schemeClr val="dk1"/>
          </a:fillRef>
          <a:effectRef idx="0">
            <a:schemeClr val="dk1"/>
          </a:effectRef>
          <a:fontRef idx="minor">
            <a:schemeClr val="tx1"/>
          </a:fontRef>
        </p:style>
      </p:cxnSp>
      <p:sp>
        <p:nvSpPr>
          <p:cNvPr id="7" name="Content Placeholder 2"/>
          <p:cNvSpPr>
            <a:spLocks noGrp="1"/>
          </p:cNvSpPr>
          <p:nvPr>
            <p:ph idx="1"/>
          </p:nvPr>
        </p:nvSpPr>
        <p:spPr>
          <a:xfrm>
            <a:off x="335361" y="1268761"/>
            <a:ext cx="11635161" cy="46085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335360" y="87214"/>
            <a:ext cx="11635161" cy="893514"/>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746174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Slide Number Placeholder 5"/>
          <p:cNvSpPr txBox="1">
            <a:spLocks/>
          </p:cNvSpPr>
          <p:nvPr userDrawn="1"/>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881B62-7B74-4070-BEEF-B7AFFA498A27}" type="slidenum">
              <a:rPr lang="en-US" sz="1200" smtClean="0"/>
              <a:pPr/>
              <a:t>‹#›</a:t>
            </a:fld>
            <a:endParaRPr lang="en-US" sz="1200" dirty="0"/>
          </a:p>
        </p:txBody>
      </p:sp>
      <p:cxnSp>
        <p:nvCxnSpPr>
          <p:cNvPr id="9" name="Straight Connector 8"/>
          <p:cNvCxnSpPr/>
          <p:nvPr userDrawn="1"/>
        </p:nvCxnSpPr>
        <p:spPr>
          <a:xfrm>
            <a:off x="335361" y="5949280"/>
            <a:ext cx="11635161" cy="0"/>
          </a:xfrm>
          <a:prstGeom prst="line">
            <a:avLst/>
          </a:prstGeom>
          <a:ln w="19050"/>
        </p:spPr>
        <p:style>
          <a:lnRef idx="1">
            <a:schemeClr val="dk1"/>
          </a:lnRef>
          <a:fillRef idx="0">
            <a:schemeClr val="dk1"/>
          </a:fillRef>
          <a:effectRef idx="0">
            <a:schemeClr val="dk1"/>
          </a:effectRef>
          <a:fontRef idx="minor">
            <a:schemeClr val="tx1"/>
          </a:fontRef>
        </p:style>
      </p:cxnSp>
      <p:sp>
        <p:nvSpPr>
          <p:cNvPr id="10" name="Title 1"/>
          <p:cNvSpPr>
            <a:spLocks noGrp="1"/>
          </p:cNvSpPr>
          <p:nvPr>
            <p:ph type="title"/>
          </p:nvPr>
        </p:nvSpPr>
        <p:spPr>
          <a:xfrm>
            <a:off x="335360" y="87214"/>
            <a:ext cx="11635161" cy="893514"/>
          </a:xfrm>
        </p:spPr>
        <p:txBody>
          <a:bodyPr/>
          <a:lstStyle/>
          <a:p>
            <a:r>
              <a:rPr lang="en-US" dirty="0" smtClean="0"/>
              <a:t>Click to edit Master title style</a:t>
            </a:r>
            <a:endParaRPr lang="en-US" dirty="0"/>
          </a:p>
        </p:txBody>
      </p:sp>
      <p:sp>
        <p:nvSpPr>
          <p:cNvPr id="11" name="Content Placeholder 2"/>
          <p:cNvSpPr>
            <a:spLocks noGrp="1"/>
          </p:cNvSpPr>
          <p:nvPr>
            <p:ph idx="1"/>
          </p:nvPr>
        </p:nvSpPr>
        <p:spPr>
          <a:xfrm>
            <a:off x="335361" y="1268761"/>
            <a:ext cx="11635161" cy="46085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9584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5"/>
          <p:cNvSpPr txBox="1">
            <a:spLocks/>
          </p:cNvSpPr>
          <p:nvPr userDrawn="1"/>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881B62-7B74-4070-BEEF-B7AFFA498A27}" type="slidenum">
              <a:rPr lang="en-US" sz="1200" smtClean="0"/>
              <a:pPr/>
              <a:t>‹#›</a:t>
            </a:fld>
            <a:endParaRPr lang="en-US" sz="1200" dirty="0"/>
          </a:p>
        </p:txBody>
      </p:sp>
      <p:sp>
        <p:nvSpPr>
          <p:cNvPr id="4" name="Title 1"/>
          <p:cNvSpPr>
            <a:spLocks noGrp="1"/>
          </p:cNvSpPr>
          <p:nvPr>
            <p:ph type="title"/>
          </p:nvPr>
        </p:nvSpPr>
        <p:spPr>
          <a:xfrm>
            <a:off x="335360" y="87214"/>
            <a:ext cx="11635161" cy="893514"/>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281035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011" y="1196753"/>
            <a:ext cx="5778509" cy="46642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0"/>
          </p:nvPr>
        </p:nvSpPr>
        <p:spPr>
          <a:xfrm>
            <a:off x="335360" y="1196753"/>
            <a:ext cx="5643432" cy="46642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1"/>
          <p:cNvSpPr>
            <a:spLocks noGrp="1"/>
          </p:cNvSpPr>
          <p:nvPr>
            <p:ph type="title"/>
          </p:nvPr>
        </p:nvSpPr>
        <p:spPr>
          <a:xfrm>
            <a:off x="335360" y="87214"/>
            <a:ext cx="11635161" cy="893514"/>
          </a:xfrm>
        </p:spPr>
        <p:txBody>
          <a:bodyPr/>
          <a:lstStyle/>
          <a:p>
            <a:r>
              <a:rPr lang="en-US" dirty="0" smtClean="0"/>
              <a:t>Click to edit Master title style</a:t>
            </a:r>
            <a:endParaRPr lang="en-US" dirty="0"/>
          </a:p>
        </p:txBody>
      </p:sp>
      <p:cxnSp>
        <p:nvCxnSpPr>
          <p:cNvPr id="16" name="Straight Connector 15"/>
          <p:cNvCxnSpPr/>
          <p:nvPr userDrawn="1"/>
        </p:nvCxnSpPr>
        <p:spPr>
          <a:xfrm>
            <a:off x="335361" y="5949280"/>
            <a:ext cx="11635161"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18076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881B62-7B74-4070-BEEF-B7AFFA498A27}" type="slidenum">
              <a:rPr lang="en-US" sz="1200" smtClean="0"/>
              <a:pPr/>
              <a:t>‹#›</a:t>
            </a:fld>
            <a:endParaRPr lang="en-US" sz="1200" dirty="0"/>
          </a:p>
        </p:txBody>
      </p:sp>
      <p:cxnSp>
        <p:nvCxnSpPr>
          <p:cNvPr id="4" name="Straight Connector 3"/>
          <p:cNvCxnSpPr/>
          <p:nvPr userDrawn="1"/>
        </p:nvCxnSpPr>
        <p:spPr>
          <a:xfrm>
            <a:off x="335361" y="5949280"/>
            <a:ext cx="11635161" cy="0"/>
          </a:xfrm>
          <a:prstGeom prst="line">
            <a:avLst/>
          </a:prstGeom>
          <a:ln w="19050"/>
        </p:spPr>
        <p:style>
          <a:lnRef idx="1">
            <a:schemeClr val="dk1"/>
          </a:lnRef>
          <a:fillRef idx="0">
            <a:schemeClr val="dk1"/>
          </a:fillRef>
          <a:effectRef idx="0">
            <a:schemeClr val="dk1"/>
          </a:effectRef>
          <a:fontRef idx="minor">
            <a:schemeClr val="tx1"/>
          </a:fontRef>
        </p:style>
      </p:cxnSp>
      <p:sp>
        <p:nvSpPr>
          <p:cNvPr id="8" name="Title 1"/>
          <p:cNvSpPr>
            <a:spLocks noGrp="1"/>
          </p:cNvSpPr>
          <p:nvPr>
            <p:ph type="title"/>
          </p:nvPr>
        </p:nvSpPr>
        <p:spPr>
          <a:xfrm>
            <a:off x="335360" y="87214"/>
            <a:ext cx="11635161" cy="893514"/>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213844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15928-4C64-4BA5-B211-53793705D834}" type="datetimeFigureOut">
              <a:rPr lang="en-US" smtClean="0"/>
              <a:t>5/29/2022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A8E10-2353-4472-B1B2-A23272CF3F4B}" type="slidenum">
              <a:rPr lang="en-US" smtClean="0"/>
              <a:t>‹#›</a:t>
            </a:fld>
            <a:endParaRPr lang="en-US"/>
          </a:p>
        </p:txBody>
      </p:sp>
    </p:spTree>
    <p:extLst>
      <p:ext uri="{BB962C8B-B14F-4D97-AF65-F5344CB8AC3E}">
        <p14:creationId xmlns:p14="http://schemas.microsoft.com/office/powerpoint/2010/main" val="161317394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693" r:id="rId3"/>
    <p:sldLayoutId id="2147483701" r:id="rId4"/>
    <p:sldLayoutId id="2147483694" r:id="rId5"/>
    <p:sldLayoutId id="2147483695" r:id="rId6"/>
    <p:sldLayoutId id="214748369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holar.google.com/citations?user=MugUYHgAAAAJ&amp;hl=en" TargetMode="External"/><Relationship Id="rId2" Type="http://schemas.openxmlformats.org/officeDocument/2006/relationships/hyperlink" Target="https://sites.google.com/view/vukobratovic"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www.3gpp.org/"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Course Lecturer</a:t>
            </a:r>
            <a:endParaRPr lang="en-US" b="1" dirty="0">
              <a:latin typeface="+mn-lt"/>
            </a:endParaRPr>
          </a:p>
        </p:txBody>
      </p:sp>
      <p:sp>
        <p:nvSpPr>
          <p:cNvPr id="3" name="Content Placeholder 2"/>
          <p:cNvSpPr txBox="1">
            <a:spLocks/>
          </p:cNvSpPr>
          <p:nvPr/>
        </p:nvSpPr>
        <p:spPr>
          <a:xfrm>
            <a:off x="335361" y="1268761"/>
            <a:ext cx="11635161" cy="4608511"/>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err="1" smtClean="0"/>
              <a:t>Dr</a:t>
            </a:r>
            <a:r>
              <a:rPr lang="en-US" sz="3600" b="1" dirty="0" smtClean="0"/>
              <a:t> Dejan Vukobratovic </a:t>
            </a:r>
          </a:p>
          <a:p>
            <a:pPr marL="0" indent="0">
              <a:buNone/>
            </a:pPr>
            <a:r>
              <a:rPr lang="en-US" sz="3600" dirty="0" smtClean="0"/>
              <a:t>Full Professor</a:t>
            </a:r>
          </a:p>
          <a:p>
            <a:pPr marL="0" indent="0">
              <a:buNone/>
            </a:pPr>
            <a:r>
              <a:rPr lang="en-US" sz="3600" dirty="0" smtClean="0"/>
              <a:t>University of Novi Sad, Serbia</a:t>
            </a:r>
          </a:p>
          <a:p>
            <a:pPr marL="0" indent="0">
              <a:buNone/>
            </a:pPr>
            <a:r>
              <a:rPr lang="en-US" sz="3600" dirty="0" smtClean="0"/>
              <a:t>Email: </a:t>
            </a:r>
            <a:r>
              <a:rPr lang="en-US" sz="3600" dirty="0" err="1" smtClean="0"/>
              <a:t>dejanv@uns.ac.rs</a:t>
            </a:r>
            <a:endParaRPr lang="en-US" sz="3600" dirty="0" smtClean="0"/>
          </a:p>
          <a:p>
            <a:pPr marL="0" indent="0">
              <a:buNone/>
            </a:pPr>
            <a:endParaRPr lang="en-US" sz="3600" dirty="0" smtClean="0"/>
          </a:p>
          <a:p>
            <a:pPr marL="0" indent="0">
              <a:buNone/>
            </a:pPr>
            <a:r>
              <a:rPr lang="en-US" sz="3600" dirty="0" smtClean="0"/>
              <a:t>Homepage</a:t>
            </a:r>
            <a:r>
              <a:rPr lang="en-US" sz="3600" dirty="0"/>
              <a:t>: </a:t>
            </a:r>
            <a:r>
              <a:rPr lang="en-US" sz="3600" dirty="0">
                <a:hlinkClick r:id="rId2"/>
              </a:rPr>
              <a:t>https://</a:t>
            </a:r>
            <a:r>
              <a:rPr lang="en-US" sz="3600" dirty="0" err="1" smtClean="0">
                <a:hlinkClick r:id="rId2"/>
              </a:rPr>
              <a:t>sites.google.com</a:t>
            </a:r>
            <a:r>
              <a:rPr lang="en-US" sz="3600" dirty="0" smtClean="0">
                <a:hlinkClick r:id="rId2"/>
              </a:rPr>
              <a:t>/view/</a:t>
            </a:r>
            <a:r>
              <a:rPr lang="en-US" sz="3600" dirty="0" err="1" smtClean="0">
                <a:hlinkClick r:id="rId2"/>
              </a:rPr>
              <a:t>vukobratovic</a:t>
            </a:r>
            <a:endParaRPr lang="en-US" sz="3600" dirty="0" smtClean="0"/>
          </a:p>
          <a:p>
            <a:pPr marL="0" indent="0">
              <a:buNone/>
            </a:pPr>
            <a:r>
              <a:rPr lang="en-US" sz="3600" dirty="0"/>
              <a:t>Google Scholar: </a:t>
            </a:r>
            <a:r>
              <a:rPr lang="en-US" sz="3600" dirty="0">
                <a:hlinkClick r:id="rId3"/>
              </a:rPr>
              <a:t>https://</a:t>
            </a:r>
            <a:r>
              <a:rPr lang="en-US" sz="3600" dirty="0" err="1" smtClean="0">
                <a:hlinkClick r:id="rId3"/>
              </a:rPr>
              <a:t>scholar.google.com</a:t>
            </a:r>
            <a:r>
              <a:rPr lang="en-US" sz="3600" dirty="0" smtClean="0">
                <a:hlinkClick r:id="rId3"/>
              </a:rPr>
              <a:t>/</a:t>
            </a:r>
            <a:r>
              <a:rPr lang="en-US" sz="3600" dirty="0" err="1" smtClean="0">
                <a:hlinkClick r:id="rId3"/>
              </a:rPr>
              <a:t>citations?user</a:t>
            </a:r>
            <a:r>
              <a:rPr lang="en-US" sz="3600" dirty="0" smtClean="0">
                <a:hlinkClick r:id="rId3"/>
              </a:rPr>
              <a:t>=</a:t>
            </a:r>
            <a:r>
              <a:rPr lang="en-US" sz="3600" dirty="0" err="1" smtClean="0">
                <a:hlinkClick r:id="rId3"/>
              </a:rPr>
              <a:t>MugUYHgAAAAJ&amp;hl</a:t>
            </a:r>
            <a:r>
              <a:rPr lang="en-US" sz="3600" dirty="0" smtClean="0">
                <a:hlinkClick r:id="rId3"/>
              </a:rPr>
              <a:t>=</a:t>
            </a:r>
            <a:r>
              <a:rPr lang="en-US" sz="3600" dirty="0" err="1" smtClean="0">
                <a:hlinkClick r:id="rId3"/>
              </a:rPr>
              <a:t>en</a:t>
            </a:r>
            <a:r>
              <a:rPr lang="en-US" sz="3600" dirty="0" smtClean="0"/>
              <a:t>  </a:t>
            </a:r>
          </a:p>
        </p:txBody>
      </p:sp>
    </p:spTree>
    <p:extLst>
      <p:ext uri="{BB962C8B-B14F-4D97-AF65-F5344CB8AC3E}">
        <p14:creationId xmlns:p14="http://schemas.microsoft.com/office/powerpoint/2010/main" val="203359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n-lt"/>
              </a:rPr>
              <a:t>Institute of Electronic and Electrical Engineers (IEEE)</a:t>
            </a:r>
            <a:endParaRPr lang="en-US" b="1" dirty="0">
              <a:latin typeface="+mn-lt"/>
            </a:endParaRPr>
          </a:p>
        </p:txBody>
      </p:sp>
      <p:sp>
        <p:nvSpPr>
          <p:cNvPr id="3" name="Content Placeholder 2"/>
          <p:cNvSpPr>
            <a:spLocks noGrp="1"/>
          </p:cNvSpPr>
          <p:nvPr>
            <p:ph idx="1"/>
          </p:nvPr>
        </p:nvSpPr>
        <p:spPr>
          <a:xfrm>
            <a:off x="335361" y="1340769"/>
            <a:ext cx="11635161" cy="4608511"/>
          </a:xfrm>
        </p:spPr>
        <p:txBody>
          <a:bodyPr>
            <a:normAutofit/>
          </a:bodyPr>
          <a:lstStyle/>
          <a:p>
            <a:r>
              <a:rPr lang="en-US" dirty="0" smtClean="0"/>
              <a:t>IEEE Standards Association is an organization </a:t>
            </a:r>
            <a:br>
              <a:rPr lang="en-US" dirty="0" smtClean="0"/>
            </a:br>
            <a:r>
              <a:rPr lang="en-US" dirty="0" smtClean="0"/>
              <a:t>within IEEE that develops global standards</a:t>
            </a:r>
          </a:p>
          <a:p>
            <a:pPr lvl="1"/>
            <a:r>
              <a:rPr lang="en-US" dirty="0" smtClean="0"/>
              <a:t>IEEE-SA is formally not a standard organization</a:t>
            </a:r>
          </a:p>
          <a:p>
            <a:r>
              <a:rPr lang="en-US" dirty="0" smtClean="0"/>
              <a:t>IEEE standardization is best known for </a:t>
            </a:r>
            <a:r>
              <a:rPr lang="en-US" b="1" dirty="0" smtClean="0"/>
              <a:t>IEEE 802 LAN/MAN group</a:t>
            </a:r>
          </a:p>
          <a:p>
            <a:pPr lvl="1"/>
            <a:r>
              <a:rPr lang="en-US" dirty="0" smtClean="0"/>
              <a:t>IEEE 802 is a family of standards for PAN, LAN and MAN networks</a:t>
            </a:r>
          </a:p>
          <a:p>
            <a:pPr lvl="1"/>
            <a:r>
              <a:rPr lang="en-US" dirty="0" smtClean="0"/>
              <a:t>Among the remaining active standardization groups within IEEE 802, the most important are: </a:t>
            </a:r>
            <a:r>
              <a:rPr lang="en-US" b="1" dirty="0" smtClean="0"/>
              <a:t>802.3 (Ethernet)</a:t>
            </a:r>
            <a:r>
              <a:rPr lang="en-US" dirty="0" smtClean="0"/>
              <a:t>, </a:t>
            </a:r>
            <a:r>
              <a:rPr lang="en-US" b="1" dirty="0" smtClean="0"/>
              <a:t>802.11 (Wireless LAN)</a:t>
            </a:r>
            <a:r>
              <a:rPr lang="en-US" dirty="0" smtClean="0"/>
              <a:t>, </a:t>
            </a:r>
            <a:r>
              <a:rPr lang="en-US" b="1" dirty="0" smtClean="0"/>
              <a:t>802.15 (Wireless PAN)</a:t>
            </a:r>
            <a:r>
              <a:rPr lang="en-US" dirty="0" smtClean="0"/>
              <a:t>, </a:t>
            </a:r>
            <a:r>
              <a:rPr lang="en-US" b="1" dirty="0" smtClean="0"/>
              <a:t>802.15.4 (Low-Rate Wireless PAN)</a:t>
            </a:r>
            <a:r>
              <a:rPr lang="en-US" dirty="0" smtClean="0"/>
              <a:t>, </a:t>
            </a:r>
            <a:r>
              <a:rPr lang="en-US" b="1" dirty="0" smtClean="0"/>
              <a:t>802.15.6 Wireless Body Area Networks</a:t>
            </a:r>
          </a:p>
          <a:p>
            <a:r>
              <a:rPr lang="en-US" dirty="0" smtClean="0"/>
              <a:t>IEEE standards are not freely available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8408" y="1087276"/>
            <a:ext cx="2155740" cy="1254248"/>
          </a:xfrm>
          <a:prstGeom prst="rect">
            <a:avLst/>
          </a:prstGeom>
        </p:spPr>
      </p:pic>
      <p:sp>
        <p:nvSpPr>
          <p:cNvPr id="5" name="Rectangle 4"/>
          <p:cNvSpPr/>
          <p:nvPr/>
        </p:nvSpPr>
        <p:spPr>
          <a:xfrm>
            <a:off x="9696400" y="858767"/>
            <a:ext cx="2274120" cy="15917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35359" y="5931277"/>
            <a:ext cx="11635161" cy="307777"/>
          </a:xfrm>
          <a:prstGeom prst="rect">
            <a:avLst/>
          </a:prstGeom>
          <a:noFill/>
        </p:spPr>
        <p:txBody>
          <a:bodyPr wrap="square" rtlCol="0">
            <a:spAutoFit/>
          </a:bodyPr>
          <a:lstStyle/>
          <a:p>
            <a:pPr lvl="0"/>
            <a:r>
              <a:rPr lang="en-US" sz="1400" dirty="0"/>
              <a:t>https://</a:t>
            </a:r>
            <a:r>
              <a:rPr lang="en-US" sz="1400" dirty="0" err="1"/>
              <a:t>standards.ieee.org</a:t>
            </a:r>
            <a:r>
              <a:rPr lang="en-US" sz="1400" dirty="0"/>
              <a:t>/</a:t>
            </a:r>
            <a:endParaRPr lang="en-US" sz="1400" dirty="0" smtClean="0"/>
          </a:p>
        </p:txBody>
      </p:sp>
    </p:spTree>
    <p:extLst>
      <p:ext uri="{BB962C8B-B14F-4D97-AF65-F5344CB8AC3E}">
        <p14:creationId xmlns:p14="http://schemas.microsoft.com/office/powerpoint/2010/main" val="1177243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mn-lt"/>
              </a:rPr>
              <a:t>Internet Engineering Task Force (</a:t>
            </a:r>
            <a:r>
              <a:rPr lang="en-US" b="1" dirty="0" err="1" smtClean="0">
                <a:latin typeface="+mn-lt"/>
              </a:rPr>
              <a:t>IETF</a:t>
            </a:r>
            <a:r>
              <a:rPr lang="en-US" b="1" dirty="0" smtClean="0">
                <a:latin typeface="+mn-lt"/>
              </a:rPr>
              <a:t>)</a:t>
            </a:r>
            <a:endParaRPr lang="en-US" b="1" dirty="0">
              <a:latin typeface="+mn-lt"/>
            </a:endParaRPr>
          </a:p>
        </p:txBody>
      </p:sp>
      <p:sp>
        <p:nvSpPr>
          <p:cNvPr id="3" name="Content Placeholder 2"/>
          <p:cNvSpPr>
            <a:spLocks noGrp="1"/>
          </p:cNvSpPr>
          <p:nvPr>
            <p:ph idx="1"/>
          </p:nvPr>
        </p:nvSpPr>
        <p:spPr>
          <a:xfrm>
            <a:off x="335361" y="1412777"/>
            <a:ext cx="11635161" cy="4608511"/>
          </a:xfrm>
        </p:spPr>
        <p:txBody>
          <a:bodyPr>
            <a:normAutofit/>
          </a:bodyPr>
          <a:lstStyle/>
          <a:p>
            <a:r>
              <a:rPr lang="en-US" dirty="0" err="1" smtClean="0"/>
              <a:t>IETF</a:t>
            </a:r>
            <a:r>
              <a:rPr lang="en-US" dirty="0" smtClean="0"/>
              <a:t> is an open standards organization, which</a:t>
            </a:r>
            <a:br>
              <a:rPr lang="en-US" dirty="0" smtClean="0"/>
            </a:br>
            <a:r>
              <a:rPr lang="en-US" dirty="0" smtClean="0"/>
              <a:t>develops and promotes voluntary Internet standards</a:t>
            </a:r>
          </a:p>
          <a:p>
            <a:pPr lvl="1"/>
            <a:r>
              <a:rPr lang="en-US" dirty="0" err="1" smtClean="0"/>
              <a:t>IETF</a:t>
            </a:r>
            <a:r>
              <a:rPr lang="en-US" dirty="0" smtClean="0"/>
              <a:t> develops </a:t>
            </a:r>
            <a:r>
              <a:rPr lang="en-US" b="1" dirty="0" smtClean="0"/>
              <a:t>TCP/IP protocol suite </a:t>
            </a:r>
            <a:r>
              <a:rPr lang="en-US" dirty="0" smtClean="0"/>
              <a:t>– basis of </a:t>
            </a:r>
            <a:r>
              <a:rPr lang="en-US" b="1" dirty="0" smtClean="0"/>
              <a:t>Internet</a:t>
            </a:r>
          </a:p>
          <a:p>
            <a:r>
              <a:rPr lang="en-US" dirty="0" err="1" smtClean="0"/>
              <a:t>IETF</a:t>
            </a:r>
            <a:r>
              <a:rPr lang="en-US" dirty="0" smtClean="0"/>
              <a:t> is a part of Internet Society (ISOC)</a:t>
            </a:r>
          </a:p>
          <a:p>
            <a:r>
              <a:rPr lang="en-US" b="1" dirty="0" smtClean="0"/>
              <a:t>Request for Comments (RFC)</a:t>
            </a:r>
            <a:r>
              <a:rPr lang="en-US" dirty="0" smtClean="0"/>
              <a:t> are documents published by ISOC</a:t>
            </a:r>
            <a:endParaRPr lang="en-US" b="1" dirty="0" smtClean="0"/>
          </a:p>
          <a:p>
            <a:pPr lvl="1"/>
            <a:r>
              <a:rPr lang="en-US" dirty="0" err="1" smtClean="0"/>
              <a:t>IETF</a:t>
            </a:r>
            <a:r>
              <a:rPr lang="en-US" dirty="0" smtClean="0"/>
              <a:t> adopts some of the RFC documents as Internet standards</a:t>
            </a:r>
          </a:p>
          <a:p>
            <a:pPr lvl="1"/>
            <a:r>
              <a:rPr lang="en-US" dirty="0" smtClean="0"/>
              <a:t>Most of the RFC documents are not standards, some are actually comical</a:t>
            </a:r>
          </a:p>
          <a:p>
            <a:r>
              <a:rPr lang="en-US" dirty="0" err="1" smtClean="0"/>
              <a:t>IETF</a:t>
            </a:r>
            <a:r>
              <a:rPr lang="en-US" dirty="0" smtClean="0"/>
              <a:t> RFC documents are freely available online</a:t>
            </a:r>
          </a:p>
          <a:p>
            <a:pPr lvl="1"/>
            <a:endParaRPr lang="en-US" dirty="0" smtClean="0"/>
          </a:p>
        </p:txBody>
      </p:sp>
      <p:sp>
        <p:nvSpPr>
          <p:cNvPr id="4" name="Rectangle 3"/>
          <p:cNvSpPr/>
          <p:nvPr/>
        </p:nvSpPr>
        <p:spPr>
          <a:xfrm>
            <a:off x="9696400" y="858767"/>
            <a:ext cx="2274120" cy="15917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2864" y="1045381"/>
            <a:ext cx="2300390" cy="1224136"/>
          </a:xfrm>
          <a:prstGeom prst="rect">
            <a:avLst/>
          </a:prstGeom>
        </p:spPr>
      </p:pic>
      <p:sp>
        <p:nvSpPr>
          <p:cNvPr id="7" name="TextBox 6"/>
          <p:cNvSpPr txBox="1"/>
          <p:nvPr/>
        </p:nvSpPr>
        <p:spPr>
          <a:xfrm>
            <a:off x="335359" y="5931277"/>
            <a:ext cx="11635161" cy="307777"/>
          </a:xfrm>
          <a:prstGeom prst="rect">
            <a:avLst/>
          </a:prstGeom>
          <a:noFill/>
        </p:spPr>
        <p:txBody>
          <a:bodyPr wrap="square" rtlCol="0">
            <a:spAutoFit/>
          </a:bodyPr>
          <a:lstStyle/>
          <a:p>
            <a:pPr lvl="0"/>
            <a:r>
              <a:rPr lang="en-US" sz="1400" dirty="0"/>
              <a:t>https://</a:t>
            </a:r>
            <a:r>
              <a:rPr lang="en-US" sz="1400" dirty="0" err="1"/>
              <a:t>www.ietf.org</a:t>
            </a:r>
            <a:r>
              <a:rPr lang="en-US" sz="1400" dirty="0"/>
              <a:t>/</a:t>
            </a:r>
            <a:endParaRPr lang="en-US" sz="1400" dirty="0" smtClean="0"/>
          </a:p>
        </p:txBody>
      </p:sp>
    </p:spTree>
    <p:extLst>
      <p:ext uri="{BB962C8B-B14F-4D97-AF65-F5344CB8AC3E}">
        <p14:creationId xmlns:p14="http://schemas.microsoft.com/office/powerpoint/2010/main" val="3043094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mn-lt"/>
              </a:rPr>
              <a:t>International Telecommunications Union (</a:t>
            </a:r>
            <a:r>
              <a:rPr lang="en-US" b="1" dirty="0" err="1" smtClean="0">
                <a:latin typeface="+mn-lt"/>
              </a:rPr>
              <a:t>ITU</a:t>
            </a:r>
            <a:r>
              <a:rPr lang="en-US" b="1" dirty="0" smtClean="0">
                <a:latin typeface="+mn-lt"/>
              </a:rPr>
              <a:t>)</a:t>
            </a:r>
            <a:endParaRPr lang="en-US" b="1" dirty="0">
              <a:latin typeface="+mn-lt"/>
            </a:endParaRPr>
          </a:p>
        </p:txBody>
      </p:sp>
      <p:sp>
        <p:nvSpPr>
          <p:cNvPr id="3" name="Content Placeholder 2"/>
          <p:cNvSpPr>
            <a:spLocks noGrp="1"/>
          </p:cNvSpPr>
          <p:nvPr>
            <p:ph idx="1"/>
          </p:nvPr>
        </p:nvSpPr>
        <p:spPr>
          <a:xfrm>
            <a:off x="335361" y="1412777"/>
            <a:ext cx="11856639" cy="4608511"/>
          </a:xfrm>
        </p:spPr>
        <p:txBody>
          <a:bodyPr>
            <a:normAutofit/>
          </a:bodyPr>
          <a:lstStyle/>
          <a:p>
            <a:r>
              <a:rPr lang="en-US" dirty="0" err="1" smtClean="0"/>
              <a:t>ITU</a:t>
            </a:r>
            <a:r>
              <a:rPr lang="en-US" dirty="0" smtClean="0"/>
              <a:t> is a specialized organization within United Nations </a:t>
            </a:r>
          </a:p>
          <a:p>
            <a:pPr lvl="1"/>
            <a:r>
              <a:rPr lang="en-US" dirty="0" smtClean="0"/>
              <a:t>Responsible for Inform. and Comm. Technologies (ICT)</a:t>
            </a:r>
          </a:p>
          <a:p>
            <a:r>
              <a:rPr lang="en-US" dirty="0" smtClean="0"/>
              <a:t>Established in 1865 as International Telegraph Union</a:t>
            </a:r>
          </a:p>
          <a:p>
            <a:pPr lvl="1"/>
            <a:r>
              <a:rPr lang="en-US" dirty="0" smtClean="0"/>
              <a:t>One of the oldest international organizations</a:t>
            </a:r>
          </a:p>
          <a:p>
            <a:r>
              <a:rPr lang="en-US" dirty="0" smtClean="0"/>
              <a:t>Comprises three sectors: </a:t>
            </a:r>
            <a:r>
              <a:rPr lang="en-US" dirty="0" err="1" smtClean="0"/>
              <a:t>ITU</a:t>
            </a:r>
            <a:r>
              <a:rPr lang="en-US" dirty="0" smtClean="0"/>
              <a:t>-T (standardization), </a:t>
            </a:r>
            <a:r>
              <a:rPr lang="en-US" dirty="0" err="1" smtClean="0"/>
              <a:t>ITU</a:t>
            </a:r>
            <a:r>
              <a:rPr lang="en-US" dirty="0" smtClean="0"/>
              <a:t>-R (radio</a:t>
            </a:r>
            <a:br>
              <a:rPr lang="en-US" dirty="0" smtClean="0"/>
            </a:br>
            <a:r>
              <a:rPr lang="en-US" dirty="0" smtClean="0"/>
              <a:t>communication, </a:t>
            </a:r>
            <a:r>
              <a:rPr lang="en-US" dirty="0" err="1" smtClean="0"/>
              <a:t>ITU</a:t>
            </a:r>
            <a:r>
              <a:rPr lang="en-US" dirty="0" smtClean="0"/>
              <a:t>-D (development)</a:t>
            </a:r>
          </a:p>
          <a:p>
            <a:r>
              <a:rPr lang="en-US" dirty="0" err="1" smtClean="0"/>
              <a:t>ITU</a:t>
            </a:r>
            <a:r>
              <a:rPr lang="en-US" dirty="0" smtClean="0"/>
              <a:t>-T responsible for global telecommunications (not radio)</a:t>
            </a:r>
          </a:p>
          <a:p>
            <a:pPr lvl="1"/>
            <a:r>
              <a:rPr lang="en-US" b="1" dirty="0" smtClean="0"/>
              <a:t>Examples: </a:t>
            </a:r>
            <a:r>
              <a:rPr lang="en-US" dirty="0" err="1" smtClean="0"/>
              <a:t>G.711</a:t>
            </a:r>
            <a:r>
              <a:rPr lang="en-US" dirty="0" smtClean="0"/>
              <a:t>, JPEG 2000, </a:t>
            </a:r>
            <a:r>
              <a:rPr lang="en-US" dirty="0" err="1" smtClean="0"/>
              <a:t>H.264</a:t>
            </a:r>
            <a:r>
              <a:rPr lang="en-US" dirty="0" smtClean="0"/>
              <a:t>/</a:t>
            </a:r>
            <a:r>
              <a:rPr lang="en-US" dirty="0" err="1" smtClean="0"/>
              <a:t>AVC</a:t>
            </a:r>
            <a:r>
              <a:rPr lang="en-US" dirty="0" smtClean="0"/>
              <a:t>, </a:t>
            </a:r>
            <a:r>
              <a:rPr lang="en-US" dirty="0" err="1" smtClean="0"/>
              <a:t>H.265</a:t>
            </a:r>
            <a:r>
              <a:rPr lang="en-US" dirty="0" smtClean="0"/>
              <a:t>/</a:t>
            </a:r>
            <a:r>
              <a:rPr lang="en-US" dirty="0" err="1" smtClean="0"/>
              <a:t>HEVC</a:t>
            </a:r>
            <a:r>
              <a:rPr lang="en-US" dirty="0" smtClean="0"/>
              <a:t>, V-series modems, ISDN, </a:t>
            </a:r>
            <a:r>
              <a:rPr lang="en-US" dirty="0" err="1" smtClean="0"/>
              <a:t>SS7</a:t>
            </a:r>
            <a:r>
              <a:rPr lang="en-US" dirty="0" smtClean="0"/>
              <a:t> Signaling, </a:t>
            </a:r>
            <a:r>
              <a:rPr lang="en-US" dirty="0" err="1" smtClean="0"/>
              <a:t>SDH</a:t>
            </a:r>
            <a:r>
              <a:rPr lang="en-US" dirty="0" smtClean="0"/>
              <a:t>, DSL, </a:t>
            </a:r>
            <a:r>
              <a:rPr lang="en-US" dirty="0" err="1" smtClean="0"/>
              <a:t>WDM</a:t>
            </a:r>
            <a:r>
              <a:rPr lang="en-US" dirty="0" smtClean="0"/>
              <a:t> technologies, etc. </a:t>
            </a:r>
          </a:p>
        </p:txBody>
      </p:sp>
      <p:sp>
        <p:nvSpPr>
          <p:cNvPr id="4" name="Rectangle 3"/>
          <p:cNvSpPr/>
          <p:nvPr/>
        </p:nvSpPr>
        <p:spPr>
          <a:xfrm>
            <a:off x="9696400" y="858767"/>
            <a:ext cx="2274120" cy="15917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6440" y="943246"/>
            <a:ext cx="1400645" cy="1422777"/>
          </a:xfrm>
          <a:prstGeom prst="rect">
            <a:avLst/>
          </a:prstGeom>
        </p:spPr>
      </p:pic>
      <p:sp>
        <p:nvSpPr>
          <p:cNvPr id="7" name="TextBox 6"/>
          <p:cNvSpPr txBox="1"/>
          <p:nvPr/>
        </p:nvSpPr>
        <p:spPr>
          <a:xfrm>
            <a:off x="335359" y="5931277"/>
            <a:ext cx="11635161" cy="307777"/>
          </a:xfrm>
          <a:prstGeom prst="rect">
            <a:avLst/>
          </a:prstGeom>
          <a:noFill/>
        </p:spPr>
        <p:txBody>
          <a:bodyPr wrap="square" rtlCol="0">
            <a:spAutoFit/>
          </a:bodyPr>
          <a:lstStyle/>
          <a:p>
            <a:pPr lvl="0"/>
            <a:r>
              <a:rPr lang="en-US" sz="1400" dirty="0"/>
              <a:t>https://</a:t>
            </a:r>
            <a:r>
              <a:rPr lang="en-US" sz="1400" dirty="0" err="1"/>
              <a:t>www.itu.int</a:t>
            </a:r>
            <a:r>
              <a:rPr lang="en-US" sz="1400" dirty="0"/>
              <a:t>/</a:t>
            </a:r>
            <a:endParaRPr lang="en-US" sz="1400" dirty="0" smtClean="0"/>
          </a:p>
        </p:txBody>
      </p:sp>
    </p:spTree>
    <p:extLst>
      <p:ext uri="{BB962C8B-B14F-4D97-AF65-F5344CB8AC3E}">
        <p14:creationId xmlns:p14="http://schemas.microsoft.com/office/powerpoint/2010/main" val="4070022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214"/>
            <a:ext cx="12072664" cy="893514"/>
          </a:xfrm>
        </p:spPr>
        <p:txBody>
          <a:bodyPr>
            <a:normAutofit fontScale="90000"/>
          </a:bodyPr>
          <a:lstStyle/>
          <a:p>
            <a:r>
              <a:rPr lang="en-US" b="1" dirty="0" smtClean="0">
                <a:latin typeface="+mn-lt"/>
              </a:rPr>
              <a:t>European Telecommunication Standards Institute  (</a:t>
            </a:r>
            <a:r>
              <a:rPr lang="en-US" b="1" dirty="0" err="1" smtClean="0">
                <a:latin typeface="+mn-lt"/>
              </a:rPr>
              <a:t>ETSI</a:t>
            </a:r>
            <a:r>
              <a:rPr lang="en-US" b="1" dirty="0" smtClean="0">
                <a:latin typeface="+mn-lt"/>
              </a:rPr>
              <a:t>)</a:t>
            </a:r>
            <a:endParaRPr lang="en-US" b="1" dirty="0">
              <a:latin typeface="+mn-lt"/>
            </a:endParaRPr>
          </a:p>
        </p:txBody>
      </p:sp>
      <p:sp>
        <p:nvSpPr>
          <p:cNvPr id="3" name="Content Placeholder 2"/>
          <p:cNvSpPr>
            <a:spLocks noGrp="1"/>
          </p:cNvSpPr>
          <p:nvPr>
            <p:ph idx="1"/>
          </p:nvPr>
        </p:nvSpPr>
        <p:spPr>
          <a:xfrm>
            <a:off x="335361" y="1449721"/>
            <a:ext cx="11856639" cy="4608511"/>
          </a:xfrm>
        </p:spPr>
        <p:txBody>
          <a:bodyPr>
            <a:normAutofit/>
          </a:bodyPr>
          <a:lstStyle/>
          <a:p>
            <a:r>
              <a:rPr lang="en-US" dirty="0" err="1" smtClean="0"/>
              <a:t>ETSI</a:t>
            </a:r>
            <a:r>
              <a:rPr lang="en-US" dirty="0" smtClean="0"/>
              <a:t> is an independent, non-profit standards </a:t>
            </a:r>
            <a:br>
              <a:rPr lang="en-US" dirty="0" smtClean="0"/>
            </a:br>
            <a:r>
              <a:rPr lang="en-US" dirty="0" smtClean="0"/>
              <a:t>organization in ICT industry</a:t>
            </a:r>
          </a:p>
          <a:p>
            <a:r>
              <a:rPr lang="en-US" dirty="0" err="1" smtClean="0"/>
              <a:t>ETSI</a:t>
            </a:r>
            <a:r>
              <a:rPr lang="en-US" dirty="0" smtClean="0"/>
              <a:t> produces specifications, standards, reports and guidelines</a:t>
            </a:r>
          </a:p>
          <a:p>
            <a:r>
              <a:rPr lang="en-US" dirty="0" err="1" smtClean="0"/>
              <a:t>ETSI</a:t>
            </a:r>
            <a:r>
              <a:rPr lang="en-US" dirty="0" smtClean="0"/>
              <a:t> is one of the founders of </a:t>
            </a:r>
            <a:r>
              <a:rPr lang="en-US" dirty="0" err="1" smtClean="0"/>
              <a:t>3GPP</a:t>
            </a:r>
            <a:r>
              <a:rPr lang="en-US" dirty="0" smtClean="0"/>
              <a:t> project</a:t>
            </a:r>
          </a:p>
          <a:p>
            <a:r>
              <a:rPr lang="en-US" dirty="0" err="1" smtClean="0"/>
              <a:t>ETSI</a:t>
            </a:r>
            <a:r>
              <a:rPr lang="en-US" dirty="0" smtClean="0"/>
              <a:t> is leading development in the domain of Network Function Virtualization (</a:t>
            </a:r>
            <a:r>
              <a:rPr lang="en-US" dirty="0" err="1" smtClean="0"/>
              <a:t>NFV</a:t>
            </a:r>
            <a:r>
              <a:rPr lang="en-US" dirty="0"/>
              <a:t>) - https://</a:t>
            </a:r>
            <a:r>
              <a:rPr lang="en-US" dirty="0" err="1" smtClean="0"/>
              <a:t>www.etsi.org</a:t>
            </a:r>
            <a:r>
              <a:rPr lang="en-US" dirty="0" smtClean="0"/>
              <a:t>/technologies/</a:t>
            </a:r>
            <a:r>
              <a:rPr lang="en-US" dirty="0" err="1" smtClean="0"/>
              <a:t>nfv</a:t>
            </a:r>
            <a:endParaRPr lang="en-US" dirty="0" smtClean="0"/>
          </a:p>
          <a:p>
            <a:r>
              <a:rPr lang="en-US" dirty="0" err="1" smtClean="0"/>
              <a:t>ETSI</a:t>
            </a:r>
            <a:r>
              <a:rPr lang="en-US" dirty="0" smtClean="0"/>
              <a:t> also supports development of Multi-Access </a:t>
            </a:r>
            <a:r>
              <a:rPr lang="en-US" dirty="0"/>
              <a:t>Edge Computing - https://</a:t>
            </a:r>
            <a:r>
              <a:rPr lang="en-US" dirty="0" err="1" smtClean="0"/>
              <a:t>www.etsi.org</a:t>
            </a:r>
            <a:r>
              <a:rPr lang="en-US" dirty="0" smtClean="0"/>
              <a:t>/technologies/multi-access-edge-computing</a:t>
            </a:r>
          </a:p>
          <a:p>
            <a:endParaRPr lang="en-US" dirty="0" smtClean="0"/>
          </a:p>
          <a:p>
            <a:endParaRPr lang="en-US" dirty="0" smtClean="0"/>
          </a:p>
        </p:txBody>
      </p:sp>
      <p:sp>
        <p:nvSpPr>
          <p:cNvPr id="4" name="Rectangle 3"/>
          <p:cNvSpPr/>
          <p:nvPr/>
        </p:nvSpPr>
        <p:spPr>
          <a:xfrm>
            <a:off x="9696400" y="858767"/>
            <a:ext cx="2274120" cy="15917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1463" y="1115508"/>
            <a:ext cx="2239057" cy="1135502"/>
          </a:xfrm>
          <a:prstGeom prst="rect">
            <a:avLst/>
          </a:prstGeom>
        </p:spPr>
      </p:pic>
      <p:sp>
        <p:nvSpPr>
          <p:cNvPr id="7" name="TextBox 6"/>
          <p:cNvSpPr txBox="1"/>
          <p:nvPr/>
        </p:nvSpPr>
        <p:spPr>
          <a:xfrm>
            <a:off x="335359" y="5931277"/>
            <a:ext cx="11635161" cy="307777"/>
          </a:xfrm>
          <a:prstGeom prst="rect">
            <a:avLst/>
          </a:prstGeom>
          <a:noFill/>
        </p:spPr>
        <p:txBody>
          <a:bodyPr wrap="square" rtlCol="0">
            <a:spAutoFit/>
          </a:bodyPr>
          <a:lstStyle/>
          <a:p>
            <a:pPr lvl="0"/>
            <a:r>
              <a:rPr lang="en-US" sz="1400" dirty="0"/>
              <a:t>https://</a:t>
            </a:r>
            <a:r>
              <a:rPr lang="en-US" sz="1400" dirty="0" err="1"/>
              <a:t>www.etsi.org</a:t>
            </a:r>
            <a:r>
              <a:rPr lang="en-US" sz="1400" dirty="0"/>
              <a:t>/</a:t>
            </a:r>
            <a:endParaRPr lang="en-US" sz="1400" dirty="0" smtClean="0"/>
          </a:p>
        </p:txBody>
      </p:sp>
    </p:spTree>
    <p:extLst>
      <p:ext uri="{BB962C8B-B14F-4D97-AF65-F5344CB8AC3E}">
        <p14:creationId xmlns:p14="http://schemas.microsoft.com/office/powerpoint/2010/main" val="1292212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5360" y="87214"/>
            <a:ext cx="11737303" cy="893514"/>
          </a:xfrm>
        </p:spPr>
        <p:txBody>
          <a:bodyPr>
            <a:normAutofit/>
          </a:bodyPr>
          <a:lstStyle/>
          <a:p>
            <a:r>
              <a:rPr lang="en-US" b="1" dirty="0" smtClean="0">
                <a:latin typeface="+mn-lt"/>
              </a:rPr>
              <a:t>Standards in Your Mobile Phone</a:t>
            </a:r>
            <a:endParaRPr lang="en-US" b="1" dirty="0">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054" y="1556792"/>
            <a:ext cx="10349514" cy="3672408"/>
          </a:xfrm>
          <a:prstGeom prst="rect">
            <a:avLst/>
          </a:prstGeom>
        </p:spPr>
      </p:pic>
      <p:sp>
        <p:nvSpPr>
          <p:cNvPr id="6" name="Rectangle 5"/>
          <p:cNvSpPr/>
          <p:nvPr/>
        </p:nvSpPr>
        <p:spPr>
          <a:xfrm>
            <a:off x="623392" y="1340768"/>
            <a:ext cx="10801200" cy="38164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5359" y="5931277"/>
            <a:ext cx="11635161" cy="307777"/>
          </a:xfrm>
          <a:prstGeom prst="rect">
            <a:avLst/>
          </a:prstGeom>
          <a:noFill/>
        </p:spPr>
        <p:txBody>
          <a:bodyPr wrap="square" rtlCol="0">
            <a:spAutoFit/>
          </a:bodyPr>
          <a:lstStyle/>
          <a:p>
            <a:pPr lvl="0"/>
            <a:r>
              <a:rPr lang="en-US" sz="1400" dirty="0" smtClean="0"/>
              <a:t>“Understanding </a:t>
            </a:r>
            <a:r>
              <a:rPr lang="en-US" sz="1400" dirty="0" err="1" smtClean="0"/>
              <a:t>ETSI</a:t>
            </a:r>
            <a:r>
              <a:rPr lang="en-US" sz="1400" dirty="0" smtClean="0"/>
              <a:t> Standardization: Principles and Practice”, https</a:t>
            </a:r>
            <a:r>
              <a:rPr lang="en-US" sz="1400" dirty="0"/>
              <a:t>://</a:t>
            </a:r>
            <a:r>
              <a:rPr lang="en-US" sz="1400" dirty="0" err="1" smtClean="0"/>
              <a:t>www.etsi.org</a:t>
            </a:r>
            <a:r>
              <a:rPr lang="en-US" sz="1400" dirty="0" smtClean="0"/>
              <a:t>/standardization-education  </a:t>
            </a:r>
          </a:p>
        </p:txBody>
      </p:sp>
    </p:spTree>
    <p:extLst>
      <p:ext uri="{BB962C8B-B14F-4D97-AF65-F5344CB8AC3E}">
        <p14:creationId xmlns:p14="http://schemas.microsoft.com/office/powerpoint/2010/main" val="416228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7368" y="1197320"/>
            <a:ext cx="11737304" cy="4752528"/>
          </a:xfrm>
        </p:spPr>
        <p:txBody>
          <a:bodyPr>
            <a:normAutofit/>
          </a:bodyPr>
          <a:lstStyle/>
          <a:p>
            <a:r>
              <a:rPr lang="sr-Latn-RS" b="1" dirty="0" smtClean="0"/>
              <a:t>Standard Developing Organizations (SDO)</a:t>
            </a:r>
            <a:endParaRPr lang="en-US" b="1" dirty="0" smtClean="0"/>
          </a:p>
          <a:p>
            <a:pPr lvl="1"/>
            <a:r>
              <a:rPr lang="sr-Latn-RS" dirty="0" smtClean="0"/>
              <a:t>Develop and agree on technical standards to ensure global interoperability</a:t>
            </a:r>
            <a:endParaRPr lang="en-US" dirty="0" smtClean="0"/>
          </a:p>
          <a:p>
            <a:pPr lvl="1"/>
            <a:r>
              <a:rPr lang="sr-Latn-RS" dirty="0" smtClean="0"/>
              <a:t>SDOs are usually non-profit and not govermentally controlled</a:t>
            </a:r>
            <a:endParaRPr lang="en-US" dirty="0" smtClean="0"/>
          </a:p>
          <a:p>
            <a:pPr lvl="1"/>
            <a:r>
              <a:rPr lang="sr-Latn-RS" dirty="0" smtClean="0"/>
              <a:t>3GPP is global organization mandated by 7 regional and national SDOs</a:t>
            </a:r>
            <a:endParaRPr lang="en-US" dirty="0"/>
          </a:p>
          <a:p>
            <a:r>
              <a:rPr lang="sr-Latn-RS" b="1" dirty="0" smtClean="0"/>
              <a:t>Regulatory Bodies and Administrations</a:t>
            </a:r>
            <a:endParaRPr lang="en-US" b="1" dirty="0" smtClean="0"/>
          </a:p>
          <a:p>
            <a:pPr lvl="1"/>
            <a:r>
              <a:rPr lang="sr-Latn-RS" dirty="0" smtClean="0"/>
              <a:t>Government-led organizations that set regulatory and legal requirements</a:t>
            </a:r>
          </a:p>
          <a:p>
            <a:pPr lvl="1"/>
            <a:r>
              <a:rPr lang="en-US" dirty="0" smtClean="0"/>
              <a:t>Co</a:t>
            </a:r>
            <a:r>
              <a:rPr lang="sr-Latn-RS" dirty="0" smtClean="0"/>
              <a:t>ntrol RF spectrum use and set licencing conditions</a:t>
            </a:r>
            <a:endParaRPr lang="en-US" dirty="0" smtClean="0"/>
          </a:p>
          <a:p>
            <a:r>
              <a:rPr lang="sr-Latn-RS" b="1" dirty="0" smtClean="0"/>
              <a:t>Industry Forums</a:t>
            </a:r>
            <a:r>
              <a:rPr lang="en-US" b="1" dirty="0" smtClean="0"/>
              <a:t>	</a:t>
            </a:r>
          </a:p>
          <a:p>
            <a:pPr lvl="1"/>
            <a:r>
              <a:rPr lang="sr-Latn-RS" dirty="0" smtClean="0"/>
              <a:t>Industry-led groups for technology promotion and lobbying for specific technologies or other interests (e.g., GSMA)</a:t>
            </a:r>
            <a:endParaRPr lang="en-US" b="1" dirty="0" smtClean="0"/>
          </a:p>
        </p:txBody>
      </p:sp>
      <p:sp>
        <p:nvSpPr>
          <p:cNvPr id="2" name="Title 1"/>
          <p:cNvSpPr>
            <a:spLocks noGrp="1"/>
          </p:cNvSpPr>
          <p:nvPr>
            <p:ph type="title"/>
          </p:nvPr>
        </p:nvSpPr>
        <p:spPr>
          <a:xfrm>
            <a:off x="623392" y="-1"/>
            <a:ext cx="10873208" cy="980729"/>
          </a:xfrm>
        </p:spPr>
        <p:txBody>
          <a:bodyPr>
            <a:normAutofit/>
          </a:bodyPr>
          <a:lstStyle/>
          <a:p>
            <a:r>
              <a:rPr lang="en-US" sz="3600" b="1" dirty="0" smtClean="0">
                <a:latin typeface="+mn-lt"/>
              </a:rPr>
              <a:t>Standardization</a:t>
            </a:r>
            <a:r>
              <a:rPr lang="sr-Latn-RS" sz="3600" b="1" dirty="0">
                <a:latin typeface="+mn-lt"/>
              </a:rPr>
              <a:t> </a:t>
            </a:r>
            <a:r>
              <a:rPr lang="sr-Latn-RS" sz="3600" b="1" dirty="0" smtClean="0">
                <a:latin typeface="+mn-lt"/>
              </a:rPr>
              <a:t>in Mobile Cellular Communications</a:t>
            </a:r>
            <a:endParaRPr lang="en-US" sz="3600" b="1" dirty="0">
              <a:latin typeface="+mn-lt"/>
            </a:endParaRPr>
          </a:p>
        </p:txBody>
      </p:sp>
    </p:spTree>
    <p:extLst>
      <p:ext uri="{BB962C8B-B14F-4D97-AF65-F5344CB8AC3E}">
        <p14:creationId xmlns:p14="http://schemas.microsoft.com/office/powerpoint/2010/main" val="1514746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p:txBody>
          <a:bodyPr>
            <a:normAutofit/>
          </a:bodyPr>
          <a:lstStyle/>
          <a:p>
            <a:r>
              <a:rPr lang="en-US" sz="3000" dirty="0" smtClean="0"/>
              <a:t>Regulatory bodies</a:t>
            </a:r>
          </a:p>
          <a:p>
            <a:pPr lvl="1"/>
            <a:r>
              <a:rPr lang="en-US" sz="2600" dirty="0" smtClean="0"/>
              <a:t>Define requirements</a:t>
            </a:r>
          </a:p>
          <a:p>
            <a:r>
              <a:rPr lang="en-US" sz="3000" dirty="0" smtClean="0"/>
              <a:t>Standardization organizations</a:t>
            </a:r>
          </a:p>
          <a:p>
            <a:pPr lvl="1"/>
            <a:r>
              <a:rPr lang="en-US" sz="2600" dirty="0" smtClean="0"/>
              <a:t>Develop standards</a:t>
            </a:r>
          </a:p>
          <a:p>
            <a:r>
              <a:rPr lang="en-US" sz="3000" dirty="0" smtClean="0"/>
              <a:t>Product vendors</a:t>
            </a:r>
          </a:p>
          <a:p>
            <a:pPr lvl="1"/>
            <a:r>
              <a:rPr lang="en-US" sz="2600" dirty="0" smtClean="0"/>
              <a:t>Develop standard-compliant products</a:t>
            </a:r>
          </a:p>
          <a:p>
            <a:r>
              <a:rPr lang="en-US" sz="3000" dirty="0" smtClean="0"/>
              <a:t>Network operators</a:t>
            </a:r>
          </a:p>
          <a:p>
            <a:pPr lvl="1"/>
            <a:r>
              <a:rPr lang="en-US" sz="2600" dirty="0" smtClean="0"/>
              <a:t>Provide services using </a:t>
            </a:r>
            <a:br>
              <a:rPr lang="en-US" sz="2600" dirty="0" smtClean="0"/>
            </a:br>
            <a:r>
              <a:rPr lang="en-US" sz="2600" dirty="0" smtClean="0"/>
              <a:t>standard-compliant equipment</a:t>
            </a:r>
            <a:endParaRPr lang="en-US" sz="2600" dirty="0"/>
          </a:p>
        </p:txBody>
      </p:sp>
      <p:pic>
        <p:nvPicPr>
          <p:cNvPr id="7"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7994" y="1196752"/>
            <a:ext cx="6368700" cy="4464496"/>
          </a:xfrm>
        </p:spPr>
      </p:pic>
      <p:sp>
        <p:nvSpPr>
          <p:cNvPr id="8" name="Title 1"/>
          <p:cNvSpPr>
            <a:spLocks noGrp="1"/>
          </p:cNvSpPr>
          <p:nvPr>
            <p:ph type="title"/>
          </p:nvPr>
        </p:nvSpPr>
        <p:spPr>
          <a:xfrm>
            <a:off x="623392" y="-1"/>
            <a:ext cx="10873208" cy="980729"/>
          </a:xfrm>
        </p:spPr>
        <p:txBody>
          <a:bodyPr>
            <a:normAutofit/>
          </a:bodyPr>
          <a:lstStyle/>
          <a:p>
            <a:r>
              <a:rPr lang="en-US" sz="3600" b="1" dirty="0" smtClean="0">
                <a:latin typeface="+mn-lt"/>
              </a:rPr>
              <a:t>Standardization: The main actors</a:t>
            </a:r>
            <a:endParaRPr lang="en-US" sz="3600" b="1" dirty="0">
              <a:latin typeface="+mn-lt"/>
            </a:endParaRPr>
          </a:p>
        </p:txBody>
      </p:sp>
      <p:sp>
        <p:nvSpPr>
          <p:cNvPr id="2" name="TextBox 1"/>
          <p:cNvSpPr txBox="1"/>
          <p:nvPr/>
        </p:nvSpPr>
        <p:spPr>
          <a:xfrm>
            <a:off x="256155" y="5985598"/>
            <a:ext cx="11713596" cy="646331"/>
          </a:xfrm>
          <a:prstGeom prst="rect">
            <a:avLst/>
          </a:prstGeom>
          <a:noFill/>
        </p:spPr>
        <p:txBody>
          <a:bodyPr wrap="square" rtlCol="0">
            <a:spAutoFit/>
          </a:bodyPr>
          <a:lstStyle/>
          <a:p>
            <a:r>
              <a:rPr lang="en-US" dirty="0" smtClean="0"/>
              <a:t>Figure: E. </a:t>
            </a:r>
            <a:r>
              <a:rPr lang="en-US" dirty="0" err="1" smtClean="0"/>
              <a:t>Dahlman</a:t>
            </a:r>
            <a:r>
              <a:rPr lang="en-US" dirty="0" smtClean="0"/>
              <a:t>, S. </a:t>
            </a:r>
            <a:r>
              <a:rPr lang="en-US" dirty="0" err="1" smtClean="0"/>
              <a:t>Parkvall</a:t>
            </a:r>
            <a:r>
              <a:rPr lang="en-US" dirty="0" smtClean="0"/>
              <a:t>, J. </a:t>
            </a:r>
            <a:r>
              <a:rPr lang="en-US" dirty="0" err="1" smtClean="0"/>
              <a:t>Skoll</a:t>
            </a:r>
            <a:r>
              <a:rPr lang="en-US" dirty="0" smtClean="0"/>
              <a:t>: “</a:t>
            </a:r>
            <a:r>
              <a:rPr lang="en-US" dirty="0" err="1" smtClean="0"/>
              <a:t>5G</a:t>
            </a:r>
            <a:r>
              <a:rPr lang="en-US" dirty="0" smtClean="0"/>
              <a:t> NR: The Next Generation Wireless Technology,” Academic Press (Elsevier), 2018 (Figure 2.1, page 9)</a:t>
            </a:r>
            <a:endParaRPr lang="en-US" dirty="0"/>
          </a:p>
        </p:txBody>
      </p:sp>
      <p:sp>
        <p:nvSpPr>
          <p:cNvPr id="3" name="Rectangle 2"/>
          <p:cNvSpPr/>
          <p:nvPr/>
        </p:nvSpPr>
        <p:spPr>
          <a:xfrm>
            <a:off x="5601050" y="1072207"/>
            <a:ext cx="6471614" cy="46610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0620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7368" y="1197320"/>
            <a:ext cx="11737304" cy="4752528"/>
          </a:xfrm>
        </p:spPr>
        <p:txBody>
          <a:bodyPr>
            <a:normAutofit/>
          </a:bodyPr>
          <a:lstStyle/>
          <a:p>
            <a:r>
              <a:rPr lang="en-US" b="1" dirty="0" err="1" smtClean="0"/>
              <a:t>ITU</a:t>
            </a:r>
            <a:r>
              <a:rPr lang="en-US" b="1" dirty="0" smtClean="0"/>
              <a:t> is international </a:t>
            </a:r>
            <a:r>
              <a:rPr lang="sr-Latn-RS" b="1" dirty="0" smtClean="0"/>
              <a:t>Standard Developing Organization</a:t>
            </a:r>
            <a:endParaRPr lang="en-US" b="1" dirty="0" smtClean="0"/>
          </a:p>
          <a:p>
            <a:pPr lvl="1"/>
            <a:r>
              <a:rPr lang="en-US" dirty="0" err="1" smtClean="0"/>
              <a:t>ITU</a:t>
            </a:r>
            <a:r>
              <a:rPr lang="en-US" dirty="0" smtClean="0"/>
              <a:t>-R is the </a:t>
            </a:r>
            <a:r>
              <a:rPr lang="en-US" dirty="0" err="1" smtClean="0"/>
              <a:t>ITU</a:t>
            </a:r>
            <a:r>
              <a:rPr lang="en-US" dirty="0" smtClean="0"/>
              <a:t> sector for radio communications</a:t>
            </a:r>
          </a:p>
          <a:p>
            <a:pPr lvl="1"/>
            <a:r>
              <a:rPr lang="en-US" dirty="0" err="1" smtClean="0"/>
              <a:t>ITU</a:t>
            </a:r>
            <a:r>
              <a:rPr lang="en-US" dirty="0" smtClean="0"/>
              <a:t>-R responsible for ensuring efficient and economical spectrum usage  </a:t>
            </a:r>
          </a:p>
          <a:p>
            <a:pPr lvl="1"/>
            <a:r>
              <a:rPr lang="en-US" dirty="0" err="1" smtClean="0"/>
              <a:t>ITU</a:t>
            </a:r>
            <a:r>
              <a:rPr lang="en-US" dirty="0" smtClean="0"/>
              <a:t>-R implements international </a:t>
            </a:r>
            <a:r>
              <a:rPr lang="en-US" b="1" dirty="0" smtClean="0"/>
              <a:t>Radio Regulations</a:t>
            </a:r>
            <a:r>
              <a:rPr lang="en-US" dirty="0" smtClean="0"/>
              <a:t>, and international binding treaties on how </a:t>
            </a:r>
            <a:r>
              <a:rPr lang="en-US" dirty="0" err="1" smtClean="0"/>
              <a:t>RF</a:t>
            </a:r>
            <a:r>
              <a:rPr lang="en-US" dirty="0" smtClean="0"/>
              <a:t> spectrum is used</a:t>
            </a:r>
          </a:p>
          <a:p>
            <a:pPr lvl="1"/>
            <a:r>
              <a:rPr lang="en-US" dirty="0" smtClean="0"/>
              <a:t>Radio regulations are revised and updated every 3-4 years at the </a:t>
            </a:r>
            <a:r>
              <a:rPr lang="en-US" dirty="0" err="1" smtClean="0"/>
              <a:t>ITU</a:t>
            </a:r>
            <a:r>
              <a:rPr lang="en-US" dirty="0" smtClean="0"/>
              <a:t> World Radio Conference (</a:t>
            </a:r>
            <a:r>
              <a:rPr lang="en-US" dirty="0" err="1" smtClean="0"/>
              <a:t>WRC</a:t>
            </a:r>
            <a:r>
              <a:rPr lang="en-US" dirty="0" smtClean="0"/>
              <a:t>)</a:t>
            </a:r>
          </a:p>
          <a:p>
            <a:pPr lvl="2"/>
            <a:r>
              <a:rPr lang="en-US" dirty="0" smtClean="0"/>
              <a:t>The last one is held in 2019 in </a:t>
            </a:r>
            <a:r>
              <a:rPr lang="en-US" dirty="0" err="1" smtClean="0"/>
              <a:t>Sharm</a:t>
            </a:r>
            <a:r>
              <a:rPr lang="en-US" dirty="0" smtClean="0"/>
              <a:t> El-Sheikh in Egypt</a:t>
            </a:r>
          </a:p>
          <a:p>
            <a:pPr lvl="1"/>
            <a:r>
              <a:rPr lang="en-US" dirty="0" smtClean="0"/>
              <a:t>While the technical specs are developed by </a:t>
            </a:r>
            <a:r>
              <a:rPr lang="en-US" dirty="0" err="1" smtClean="0"/>
              <a:t>3GPP</a:t>
            </a:r>
            <a:r>
              <a:rPr lang="en-US" dirty="0" smtClean="0"/>
              <a:t>, </a:t>
            </a:r>
            <a:r>
              <a:rPr lang="en-US" dirty="0" err="1" smtClean="0"/>
              <a:t>ITU</a:t>
            </a:r>
            <a:r>
              <a:rPr lang="en-US" dirty="0" smtClean="0"/>
              <a:t>-R responsibility is to make them global standards</a:t>
            </a:r>
          </a:p>
          <a:p>
            <a:pPr lvl="1"/>
            <a:endParaRPr lang="en-US" b="1" dirty="0" smtClean="0"/>
          </a:p>
          <a:p>
            <a:pPr lvl="1"/>
            <a:endParaRPr lang="en-US" b="1" dirty="0"/>
          </a:p>
        </p:txBody>
      </p:sp>
      <p:sp>
        <p:nvSpPr>
          <p:cNvPr id="2" name="Title 1"/>
          <p:cNvSpPr>
            <a:spLocks noGrp="1"/>
          </p:cNvSpPr>
          <p:nvPr>
            <p:ph type="title"/>
          </p:nvPr>
        </p:nvSpPr>
        <p:spPr>
          <a:xfrm>
            <a:off x="623392" y="-1"/>
            <a:ext cx="10873208" cy="980729"/>
          </a:xfrm>
        </p:spPr>
        <p:txBody>
          <a:bodyPr>
            <a:normAutofit/>
          </a:bodyPr>
          <a:lstStyle/>
          <a:p>
            <a:r>
              <a:rPr lang="en-US" sz="3600" b="1" dirty="0" smtClean="0">
                <a:latin typeface="+mn-lt"/>
              </a:rPr>
              <a:t>International Telecommunications Union</a:t>
            </a:r>
            <a:endParaRPr lang="en-US" sz="3600" b="1" dirty="0">
              <a:latin typeface="+mn-lt"/>
            </a:endParaRPr>
          </a:p>
        </p:txBody>
      </p:sp>
    </p:spTree>
    <p:extLst>
      <p:ext uri="{BB962C8B-B14F-4D97-AF65-F5344CB8AC3E}">
        <p14:creationId xmlns:p14="http://schemas.microsoft.com/office/powerpoint/2010/main" val="673832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7368" y="1197320"/>
            <a:ext cx="11377264" cy="4752528"/>
          </a:xfrm>
        </p:spPr>
        <p:txBody>
          <a:bodyPr>
            <a:normAutofit/>
          </a:bodyPr>
          <a:lstStyle/>
          <a:p>
            <a:r>
              <a:rPr lang="en-US" dirty="0" smtClean="0"/>
              <a:t>First step: </a:t>
            </a:r>
            <a:r>
              <a:rPr lang="en-US" b="1" dirty="0" smtClean="0"/>
              <a:t>Technology Requirements</a:t>
            </a:r>
          </a:p>
          <a:p>
            <a:pPr lvl="1"/>
            <a:r>
              <a:rPr lang="en-US" dirty="0" smtClean="0"/>
              <a:t>Int’l Telecommunications Union – Radio Communications Sector (</a:t>
            </a:r>
            <a:r>
              <a:rPr lang="en-US" dirty="0" err="1" smtClean="0"/>
              <a:t>ITU</a:t>
            </a:r>
            <a:r>
              <a:rPr lang="en-US" dirty="0" smtClean="0"/>
              <a:t>-R)</a:t>
            </a:r>
          </a:p>
          <a:p>
            <a:pPr lvl="1"/>
            <a:r>
              <a:rPr lang="en-US" dirty="0" smtClean="0"/>
              <a:t>Technical requirements, evaluation guidelines and submission template</a:t>
            </a:r>
          </a:p>
          <a:p>
            <a:pPr lvl="1"/>
            <a:r>
              <a:rPr lang="en-US" dirty="0" err="1"/>
              <a:t>IMT</a:t>
            </a:r>
            <a:r>
              <a:rPr lang="en-US" dirty="0"/>
              <a:t>-2000 (</a:t>
            </a:r>
            <a:r>
              <a:rPr lang="en-US" dirty="0" err="1"/>
              <a:t>3G</a:t>
            </a:r>
            <a:r>
              <a:rPr lang="en-US" dirty="0"/>
              <a:t>), </a:t>
            </a:r>
            <a:r>
              <a:rPr lang="en-US" dirty="0" err="1"/>
              <a:t>IMT</a:t>
            </a:r>
            <a:r>
              <a:rPr lang="en-US" dirty="0"/>
              <a:t>-Advanced (</a:t>
            </a:r>
            <a:r>
              <a:rPr lang="en-US" dirty="0" err="1"/>
              <a:t>4G</a:t>
            </a:r>
            <a:r>
              <a:rPr lang="en-US" dirty="0"/>
              <a:t>), </a:t>
            </a:r>
            <a:r>
              <a:rPr lang="en-US" dirty="0" err="1"/>
              <a:t>IMT</a:t>
            </a:r>
            <a:r>
              <a:rPr lang="en-US" dirty="0"/>
              <a:t>-2020 (</a:t>
            </a:r>
            <a:r>
              <a:rPr lang="en-US" dirty="0" err="1"/>
              <a:t>5G</a:t>
            </a:r>
            <a:r>
              <a:rPr lang="en-US" dirty="0"/>
              <a:t>)</a:t>
            </a:r>
          </a:p>
          <a:p>
            <a:pPr marL="457200" lvl="1" indent="0">
              <a:buNone/>
            </a:pPr>
            <a:endParaRPr lang="en-US" sz="1000" dirty="0" smtClean="0"/>
          </a:p>
          <a:p>
            <a:r>
              <a:rPr lang="en-US" dirty="0" smtClean="0"/>
              <a:t>Second step: </a:t>
            </a:r>
            <a:r>
              <a:rPr lang="en-US" b="1" dirty="0" smtClean="0"/>
              <a:t>Technology Standardization</a:t>
            </a:r>
          </a:p>
          <a:p>
            <a:pPr lvl="1"/>
            <a:r>
              <a:rPr lang="en-US" dirty="0" smtClean="0"/>
              <a:t>3</a:t>
            </a:r>
            <a:r>
              <a:rPr lang="en-US" baseline="30000" dirty="0" smtClean="0"/>
              <a:t>rd</a:t>
            </a:r>
            <a:r>
              <a:rPr lang="en-US" dirty="0" smtClean="0"/>
              <a:t> Generation Partnership Project (</a:t>
            </a:r>
            <a:r>
              <a:rPr lang="en-US" dirty="0" err="1" smtClean="0"/>
              <a:t>3GPP</a:t>
            </a:r>
            <a:r>
              <a:rPr lang="en-US" dirty="0" smtClean="0"/>
              <a:t>): </a:t>
            </a:r>
            <a:r>
              <a:rPr lang="en-US" dirty="0" err="1" smtClean="0">
                <a:hlinkClick r:id="rId2"/>
              </a:rPr>
              <a:t>www.3gpp.org</a:t>
            </a:r>
            <a:endParaRPr lang="en-US" dirty="0" smtClean="0"/>
          </a:p>
          <a:p>
            <a:pPr lvl="1"/>
            <a:r>
              <a:rPr lang="en-US" dirty="0" smtClean="0"/>
              <a:t>Contributions from industrial, operator and academic partners</a:t>
            </a:r>
          </a:p>
          <a:p>
            <a:pPr lvl="1"/>
            <a:endParaRPr lang="en-US" sz="1000" dirty="0"/>
          </a:p>
          <a:p>
            <a:r>
              <a:rPr lang="en-US" dirty="0" smtClean="0"/>
              <a:t>Third step: </a:t>
            </a:r>
            <a:r>
              <a:rPr lang="en-US" b="1" dirty="0" smtClean="0"/>
              <a:t>Spectrum allocation	</a:t>
            </a:r>
          </a:p>
          <a:p>
            <a:pPr lvl="1"/>
            <a:r>
              <a:rPr lang="en-US" dirty="0" smtClean="0"/>
              <a:t>Organized by </a:t>
            </a:r>
            <a:r>
              <a:rPr lang="en-US" dirty="0" err="1" smtClean="0"/>
              <a:t>ITU</a:t>
            </a:r>
            <a:r>
              <a:rPr lang="en-US" dirty="0" smtClean="0"/>
              <a:t>-R during World Radio Conference (</a:t>
            </a:r>
            <a:r>
              <a:rPr lang="en-US" dirty="0" err="1" smtClean="0"/>
              <a:t>WRC</a:t>
            </a:r>
            <a:r>
              <a:rPr lang="en-US" dirty="0" smtClean="0"/>
              <a:t>)</a:t>
            </a:r>
            <a:r>
              <a:rPr lang="en-US" b="1" dirty="0" smtClean="0"/>
              <a:t> </a:t>
            </a:r>
          </a:p>
          <a:p>
            <a:pPr lvl="1"/>
            <a:endParaRPr lang="en-US" dirty="0" smtClean="0"/>
          </a:p>
        </p:txBody>
      </p:sp>
      <p:sp>
        <p:nvSpPr>
          <p:cNvPr id="2" name="Title 1"/>
          <p:cNvSpPr>
            <a:spLocks noGrp="1"/>
          </p:cNvSpPr>
          <p:nvPr>
            <p:ph type="title"/>
          </p:nvPr>
        </p:nvSpPr>
        <p:spPr>
          <a:xfrm>
            <a:off x="623392" y="-1"/>
            <a:ext cx="10873208" cy="980729"/>
          </a:xfrm>
        </p:spPr>
        <p:txBody>
          <a:bodyPr>
            <a:normAutofit/>
          </a:bodyPr>
          <a:lstStyle/>
          <a:p>
            <a:r>
              <a:rPr lang="en-US" sz="3600" b="1" dirty="0" smtClean="0">
                <a:latin typeface="+mn-lt"/>
              </a:rPr>
              <a:t>Standardization: How does it work?</a:t>
            </a:r>
            <a:endParaRPr lang="en-US" sz="3600" b="1" dirty="0">
              <a:latin typeface="+mn-lt"/>
            </a:endParaRPr>
          </a:p>
        </p:txBody>
      </p:sp>
    </p:spTree>
    <p:extLst>
      <p:ext uri="{BB962C8B-B14F-4D97-AF65-F5344CB8AC3E}">
        <p14:creationId xmlns:p14="http://schemas.microsoft.com/office/powerpoint/2010/main" val="3081170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335360" y="1196752"/>
            <a:ext cx="6408712" cy="4664299"/>
          </a:xfrm>
        </p:spPr>
        <p:txBody>
          <a:bodyPr>
            <a:normAutofit/>
          </a:bodyPr>
          <a:lstStyle/>
          <a:p>
            <a:r>
              <a:rPr lang="en-US" sz="3000" dirty="0" smtClean="0"/>
              <a:t>3 technical specification groups (TSGs) divided into 6 working groups (</a:t>
            </a:r>
            <a:r>
              <a:rPr lang="en-US" sz="3000" dirty="0" err="1" smtClean="0"/>
              <a:t>WGs</a:t>
            </a:r>
            <a:r>
              <a:rPr lang="en-US" sz="3000" dirty="0" smtClean="0"/>
              <a:t>)</a:t>
            </a:r>
          </a:p>
          <a:p>
            <a:pPr lvl="1"/>
            <a:r>
              <a:rPr lang="en-US" sz="2600" dirty="0" smtClean="0"/>
              <a:t>RAN </a:t>
            </a:r>
            <a:r>
              <a:rPr lang="en-US" sz="2600" dirty="0" err="1" smtClean="0"/>
              <a:t>WG1</a:t>
            </a:r>
            <a:r>
              <a:rPr lang="en-US" sz="2600" dirty="0" smtClean="0"/>
              <a:t> – Physical layer</a:t>
            </a:r>
          </a:p>
          <a:p>
            <a:pPr lvl="1"/>
            <a:r>
              <a:rPr lang="en-US" sz="2600" dirty="0" smtClean="0"/>
              <a:t>RAN </a:t>
            </a:r>
            <a:r>
              <a:rPr lang="en-US" sz="2600" dirty="0" err="1" smtClean="0"/>
              <a:t>WG2</a:t>
            </a:r>
            <a:r>
              <a:rPr lang="en-US" sz="2600" dirty="0" smtClean="0"/>
              <a:t> – </a:t>
            </a:r>
            <a:r>
              <a:rPr lang="en-US" sz="2600" dirty="0" err="1" smtClean="0"/>
              <a:t>L2</a:t>
            </a:r>
            <a:r>
              <a:rPr lang="en-US" sz="2600" dirty="0" smtClean="0"/>
              <a:t> and </a:t>
            </a:r>
            <a:r>
              <a:rPr lang="en-US" sz="2600" dirty="0" err="1" smtClean="0"/>
              <a:t>L3</a:t>
            </a:r>
            <a:r>
              <a:rPr lang="en-US" sz="2600" dirty="0" smtClean="0"/>
              <a:t> radio interface</a:t>
            </a:r>
          </a:p>
          <a:p>
            <a:pPr lvl="1"/>
            <a:r>
              <a:rPr lang="en-US" sz="2600" dirty="0" smtClean="0"/>
              <a:t>RAN </a:t>
            </a:r>
            <a:r>
              <a:rPr lang="en-US" sz="2600" dirty="0" err="1" smtClean="0"/>
              <a:t>WG3</a:t>
            </a:r>
            <a:r>
              <a:rPr lang="en-US" sz="2600" dirty="0" smtClean="0"/>
              <a:t> – Interface Radio Access Network (RAN) – Core Network (CN)</a:t>
            </a:r>
          </a:p>
          <a:p>
            <a:pPr lvl="1"/>
            <a:r>
              <a:rPr lang="en-US" sz="2600" dirty="0" smtClean="0"/>
              <a:t>RAN </a:t>
            </a:r>
            <a:r>
              <a:rPr lang="en-US" sz="2600" dirty="0" err="1" smtClean="0"/>
              <a:t>WG4</a:t>
            </a:r>
            <a:r>
              <a:rPr lang="en-US" sz="2600" dirty="0" smtClean="0"/>
              <a:t> – Radio Frequency (</a:t>
            </a:r>
            <a:r>
              <a:rPr lang="en-US" sz="2600" dirty="0" err="1" smtClean="0"/>
              <a:t>RF</a:t>
            </a:r>
            <a:r>
              <a:rPr lang="en-US" sz="2600" dirty="0" smtClean="0"/>
              <a:t>) and Radio Resource Management (</a:t>
            </a:r>
            <a:r>
              <a:rPr lang="en-US" sz="2600" dirty="0" err="1" smtClean="0"/>
              <a:t>RRM</a:t>
            </a:r>
            <a:r>
              <a:rPr lang="en-US" sz="2600" dirty="0" smtClean="0"/>
              <a:t>)</a:t>
            </a:r>
          </a:p>
          <a:p>
            <a:pPr lvl="1"/>
            <a:r>
              <a:rPr lang="en-US" sz="2600" dirty="0" smtClean="0"/>
              <a:t>RAN </a:t>
            </a:r>
            <a:r>
              <a:rPr lang="en-US" sz="2600" dirty="0" err="1" smtClean="0"/>
              <a:t>WG5</a:t>
            </a:r>
            <a:r>
              <a:rPr lang="en-US" sz="2600" dirty="0" smtClean="0"/>
              <a:t> – Device Conformance Tests</a:t>
            </a:r>
          </a:p>
          <a:p>
            <a:pPr lvl="1"/>
            <a:r>
              <a:rPr lang="en-US" sz="2600" dirty="0" smtClean="0"/>
              <a:t>RAN </a:t>
            </a:r>
            <a:r>
              <a:rPr lang="en-US" sz="2600" dirty="0" err="1" smtClean="0"/>
              <a:t>WG6</a:t>
            </a:r>
            <a:r>
              <a:rPr lang="en-US" sz="2600" dirty="0" smtClean="0"/>
              <a:t> – Legacy Technologies</a:t>
            </a:r>
          </a:p>
          <a:p>
            <a:pPr lvl="1"/>
            <a:endParaRPr lang="en-US" sz="2600" dirty="0"/>
          </a:p>
        </p:txBody>
      </p:sp>
      <p:sp>
        <p:nvSpPr>
          <p:cNvPr id="3" name="Title 2"/>
          <p:cNvSpPr>
            <a:spLocks noGrp="1"/>
          </p:cNvSpPr>
          <p:nvPr>
            <p:ph type="title"/>
          </p:nvPr>
        </p:nvSpPr>
        <p:spPr/>
        <p:txBody>
          <a:bodyPr>
            <a:normAutofit/>
          </a:bodyPr>
          <a:lstStyle/>
          <a:p>
            <a:r>
              <a:rPr lang="en-US" sz="3600" b="1" dirty="0" err="1">
                <a:latin typeface="+mn-lt"/>
              </a:rPr>
              <a:t>3GPP</a:t>
            </a:r>
            <a:r>
              <a:rPr lang="en-US" sz="3600" b="1" dirty="0">
                <a:latin typeface="+mn-lt"/>
              </a:rPr>
              <a:t> </a:t>
            </a:r>
            <a:r>
              <a:rPr lang="en-US" sz="3600" b="1" dirty="0" smtClean="0">
                <a:latin typeface="+mn-lt"/>
              </a:rPr>
              <a:t>Standardization Groups</a:t>
            </a:r>
            <a:endParaRPr lang="en-US" sz="3600" b="1" dirty="0">
              <a:latin typeface="+mn-lt"/>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38086" y="332656"/>
            <a:ext cx="5506585" cy="5528395"/>
          </a:xfrm>
        </p:spPr>
      </p:pic>
      <p:sp>
        <p:nvSpPr>
          <p:cNvPr id="6" name="TextBox 5"/>
          <p:cNvSpPr txBox="1"/>
          <p:nvPr/>
        </p:nvSpPr>
        <p:spPr>
          <a:xfrm>
            <a:off x="256155" y="5985598"/>
            <a:ext cx="11713596" cy="646331"/>
          </a:xfrm>
          <a:prstGeom prst="rect">
            <a:avLst/>
          </a:prstGeom>
          <a:noFill/>
        </p:spPr>
        <p:txBody>
          <a:bodyPr wrap="square" rtlCol="0">
            <a:spAutoFit/>
          </a:bodyPr>
          <a:lstStyle/>
          <a:p>
            <a:r>
              <a:rPr lang="en-US" dirty="0" smtClean="0"/>
              <a:t>Figure: E. </a:t>
            </a:r>
            <a:r>
              <a:rPr lang="en-US" dirty="0" err="1" smtClean="0"/>
              <a:t>Dahlman</a:t>
            </a:r>
            <a:r>
              <a:rPr lang="en-US" dirty="0" smtClean="0"/>
              <a:t>, S. </a:t>
            </a:r>
            <a:r>
              <a:rPr lang="en-US" dirty="0" err="1" smtClean="0"/>
              <a:t>Parkvall</a:t>
            </a:r>
            <a:r>
              <a:rPr lang="en-US" dirty="0" smtClean="0"/>
              <a:t>, J. </a:t>
            </a:r>
            <a:r>
              <a:rPr lang="en-US" dirty="0" err="1" smtClean="0"/>
              <a:t>Skoll</a:t>
            </a:r>
            <a:r>
              <a:rPr lang="en-US" dirty="0" smtClean="0"/>
              <a:t>: “</a:t>
            </a:r>
            <a:r>
              <a:rPr lang="en-US" dirty="0" err="1" smtClean="0"/>
              <a:t>5G</a:t>
            </a:r>
            <a:r>
              <a:rPr lang="en-US" dirty="0" smtClean="0"/>
              <a:t> NR: The Next Generation Wireless Technology,” Academic Press (Elsevier), 2018 (Figure 2.9, page 23)</a:t>
            </a:r>
            <a:endParaRPr lang="en-US" dirty="0"/>
          </a:p>
        </p:txBody>
      </p:sp>
      <p:sp>
        <p:nvSpPr>
          <p:cNvPr id="7" name="Rectangle 6"/>
          <p:cNvSpPr/>
          <p:nvPr/>
        </p:nvSpPr>
        <p:spPr>
          <a:xfrm>
            <a:off x="6638085" y="208109"/>
            <a:ext cx="5331665" cy="56529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934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5495" y="116632"/>
            <a:ext cx="11635161" cy="8935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latin typeface="+mn-lt"/>
              </a:rPr>
              <a:t>Course </a:t>
            </a:r>
            <a:r>
              <a:rPr lang="sr-Latn-RS" b="1" dirty="0" smtClean="0">
                <a:latin typeface="+mn-lt"/>
              </a:rPr>
              <a:t>Goal</a:t>
            </a:r>
            <a:endParaRPr lang="en-US" b="1" dirty="0">
              <a:latin typeface="+mn-lt"/>
            </a:endParaRPr>
          </a:p>
        </p:txBody>
      </p:sp>
      <p:sp>
        <p:nvSpPr>
          <p:cNvPr id="4" name="Content Placeholder 2"/>
          <p:cNvSpPr txBox="1">
            <a:spLocks/>
          </p:cNvSpPr>
          <p:nvPr/>
        </p:nvSpPr>
        <p:spPr>
          <a:xfrm>
            <a:off x="335361" y="1268761"/>
            <a:ext cx="11635161" cy="460851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Latn-RS" sz="3600" dirty="0" smtClean="0"/>
              <a:t>This course is intended to provide an overview of modern mobile cellular communication systems focusing on 4G Long Term Evolution (LTE) and 5G New Radio (NR) technology and extensions that support cellular Internet of Things (IoT) </a:t>
            </a:r>
          </a:p>
          <a:p>
            <a:pPr marL="0" indent="0">
              <a:buNone/>
            </a:pPr>
            <a:endParaRPr lang="en-US" sz="3600" dirty="0" smtClean="0"/>
          </a:p>
        </p:txBody>
      </p:sp>
    </p:spTree>
    <p:extLst>
      <p:ext uri="{BB962C8B-B14F-4D97-AF65-F5344CB8AC3E}">
        <p14:creationId xmlns:p14="http://schemas.microsoft.com/office/powerpoint/2010/main" val="453510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7368" y="1124744"/>
            <a:ext cx="11377264" cy="3167784"/>
          </a:xfrm>
        </p:spPr>
        <p:txBody>
          <a:bodyPr>
            <a:normAutofit/>
          </a:bodyPr>
          <a:lstStyle/>
          <a:p>
            <a:r>
              <a:rPr lang="en-US" b="1" dirty="0" smtClean="0"/>
              <a:t>Developing technical specifications</a:t>
            </a:r>
          </a:p>
          <a:p>
            <a:pPr lvl="1"/>
            <a:r>
              <a:rPr lang="en-US" dirty="0" smtClean="0"/>
              <a:t>Long and iterative process, consists of four phases:</a:t>
            </a:r>
          </a:p>
          <a:p>
            <a:pPr lvl="2"/>
            <a:r>
              <a:rPr lang="en-US" dirty="0" smtClean="0"/>
              <a:t>Requirements: What is designed?</a:t>
            </a:r>
          </a:p>
          <a:p>
            <a:pPr lvl="2"/>
            <a:r>
              <a:rPr lang="en-US" dirty="0" smtClean="0"/>
              <a:t>Architecture: Main building blocks.</a:t>
            </a:r>
          </a:p>
          <a:p>
            <a:pPr lvl="2"/>
            <a:r>
              <a:rPr lang="en-US" dirty="0" smtClean="0"/>
              <a:t>Detailed Specifications: Detailed description of each block.</a:t>
            </a:r>
          </a:p>
          <a:p>
            <a:pPr lvl="2"/>
            <a:r>
              <a:rPr lang="en-US" dirty="0" smtClean="0"/>
              <a:t>Testing and Verification: Testing in real-world environment.</a:t>
            </a:r>
            <a:endParaRPr lang="en-US" dirty="0"/>
          </a:p>
          <a:p>
            <a:pPr marL="457200" lvl="1" indent="0">
              <a:buNone/>
            </a:pPr>
            <a:endParaRPr lang="en-US" sz="1000" dirty="0" smtClean="0"/>
          </a:p>
        </p:txBody>
      </p:sp>
      <p:sp>
        <p:nvSpPr>
          <p:cNvPr id="2" name="Title 1"/>
          <p:cNvSpPr>
            <a:spLocks noGrp="1"/>
          </p:cNvSpPr>
          <p:nvPr>
            <p:ph type="title"/>
          </p:nvPr>
        </p:nvSpPr>
        <p:spPr>
          <a:xfrm>
            <a:off x="623392" y="-1"/>
            <a:ext cx="10873208" cy="980729"/>
          </a:xfrm>
        </p:spPr>
        <p:txBody>
          <a:bodyPr>
            <a:normAutofit/>
          </a:bodyPr>
          <a:lstStyle/>
          <a:p>
            <a:r>
              <a:rPr lang="en-US" sz="3600" b="1" dirty="0" err="1" smtClean="0">
                <a:latin typeface="+mn-lt"/>
              </a:rPr>
              <a:t>3GPP</a:t>
            </a:r>
            <a:r>
              <a:rPr lang="en-US" sz="3600" b="1" dirty="0" smtClean="0">
                <a:latin typeface="+mn-lt"/>
              </a:rPr>
              <a:t> Standardization Process</a:t>
            </a:r>
            <a:endParaRPr lang="en-US" sz="3600" b="1" dirty="0">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480" y="3643343"/>
            <a:ext cx="8545118" cy="2276793"/>
          </a:xfrm>
          <a:prstGeom prst="rect">
            <a:avLst/>
          </a:prstGeom>
        </p:spPr>
      </p:pic>
      <p:sp>
        <p:nvSpPr>
          <p:cNvPr id="6" name="TextBox 5"/>
          <p:cNvSpPr txBox="1"/>
          <p:nvPr/>
        </p:nvSpPr>
        <p:spPr>
          <a:xfrm>
            <a:off x="256155" y="5985598"/>
            <a:ext cx="11713596" cy="646331"/>
          </a:xfrm>
          <a:prstGeom prst="rect">
            <a:avLst/>
          </a:prstGeom>
          <a:noFill/>
        </p:spPr>
        <p:txBody>
          <a:bodyPr wrap="square" rtlCol="0">
            <a:spAutoFit/>
          </a:bodyPr>
          <a:lstStyle/>
          <a:p>
            <a:r>
              <a:rPr lang="en-US" dirty="0" smtClean="0"/>
              <a:t>Figure: E. </a:t>
            </a:r>
            <a:r>
              <a:rPr lang="en-US" dirty="0" err="1" smtClean="0"/>
              <a:t>Dahlman</a:t>
            </a:r>
            <a:r>
              <a:rPr lang="en-US" dirty="0" smtClean="0"/>
              <a:t>, S. </a:t>
            </a:r>
            <a:r>
              <a:rPr lang="en-US" dirty="0" err="1" smtClean="0"/>
              <a:t>Parkvall</a:t>
            </a:r>
            <a:r>
              <a:rPr lang="en-US" dirty="0" smtClean="0"/>
              <a:t>, J. </a:t>
            </a:r>
            <a:r>
              <a:rPr lang="en-US" dirty="0" err="1" smtClean="0"/>
              <a:t>Skoll</a:t>
            </a:r>
            <a:r>
              <a:rPr lang="en-US" dirty="0" smtClean="0"/>
              <a:t>: “</a:t>
            </a:r>
            <a:r>
              <a:rPr lang="en-US" dirty="0" err="1" smtClean="0"/>
              <a:t>5G</a:t>
            </a:r>
            <a:r>
              <a:rPr lang="en-US" dirty="0" smtClean="0"/>
              <a:t> NR: The Next Generation Wireless Technology,” Academic Press (Elsevier), 2018 (Figure 2.8, page 22)</a:t>
            </a:r>
            <a:endParaRPr lang="en-US" dirty="0"/>
          </a:p>
        </p:txBody>
      </p:sp>
      <p:sp>
        <p:nvSpPr>
          <p:cNvPr id="7" name="Rectangle 6"/>
          <p:cNvSpPr/>
          <p:nvPr/>
        </p:nvSpPr>
        <p:spPr>
          <a:xfrm>
            <a:off x="1271464" y="3842576"/>
            <a:ext cx="8640960" cy="20162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1165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Outline of the Lecture</a:t>
            </a:r>
            <a:endParaRPr lang="en-US" b="1" dirty="0">
              <a:latin typeface="+mn-lt"/>
            </a:endParaRPr>
          </a:p>
        </p:txBody>
      </p:sp>
      <p:sp>
        <p:nvSpPr>
          <p:cNvPr id="3" name="Content Placeholder 2"/>
          <p:cNvSpPr>
            <a:spLocks noGrp="1"/>
          </p:cNvSpPr>
          <p:nvPr>
            <p:ph idx="1"/>
          </p:nvPr>
        </p:nvSpPr>
        <p:spPr/>
        <p:txBody>
          <a:bodyPr>
            <a:normAutofit/>
          </a:bodyPr>
          <a:lstStyle/>
          <a:p>
            <a:r>
              <a:rPr lang="en-US" sz="3600" dirty="0" smtClean="0"/>
              <a:t>Overview of </a:t>
            </a:r>
            <a:r>
              <a:rPr lang="en-US" sz="3600" dirty="0" err="1" smtClean="0"/>
              <a:t>3GPP</a:t>
            </a:r>
            <a:r>
              <a:rPr lang="en-US" sz="3600" dirty="0" smtClean="0"/>
              <a:t> Standardization in Mobile Cellular Networks</a:t>
            </a:r>
          </a:p>
          <a:p>
            <a:endParaRPr lang="en-US" sz="3600" dirty="0"/>
          </a:p>
          <a:p>
            <a:r>
              <a:rPr lang="en-US" sz="3600" b="1" dirty="0"/>
              <a:t>Evolution of Mobile Cellular Standards </a:t>
            </a:r>
            <a:r>
              <a:rPr lang="sr-Latn-RS" sz="3600" b="1" dirty="0" smtClean="0"/>
              <a:t>and </a:t>
            </a:r>
            <a:r>
              <a:rPr lang="en-US" sz="3600" b="1" dirty="0" smtClean="0"/>
              <a:t>Standardization of </a:t>
            </a:r>
            <a:r>
              <a:rPr lang="en-US" sz="3600" b="1" dirty="0" err="1" smtClean="0"/>
              <a:t>4G</a:t>
            </a:r>
            <a:r>
              <a:rPr lang="en-US" sz="3600" b="1" dirty="0" smtClean="0"/>
              <a:t> and </a:t>
            </a:r>
            <a:r>
              <a:rPr lang="en-US" sz="3600" b="1" dirty="0" err="1" smtClean="0"/>
              <a:t>5G</a:t>
            </a:r>
            <a:r>
              <a:rPr lang="en-US" sz="3600" b="1" dirty="0" smtClean="0"/>
              <a:t> Technology</a:t>
            </a:r>
          </a:p>
          <a:p>
            <a:pPr marL="0" indent="0">
              <a:buNone/>
            </a:pPr>
            <a:endParaRPr lang="en-US" sz="3600" dirty="0"/>
          </a:p>
        </p:txBody>
      </p:sp>
    </p:spTree>
    <p:extLst>
      <p:ext uri="{BB962C8B-B14F-4D97-AF65-F5344CB8AC3E}">
        <p14:creationId xmlns:p14="http://schemas.microsoft.com/office/powerpoint/2010/main" val="3103097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7368" y="1124744"/>
            <a:ext cx="11377264" cy="4392488"/>
          </a:xfrm>
        </p:spPr>
        <p:txBody>
          <a:bodyPr>
            <a:normAutofit/>
          </a:bodyPr>
          <a:lstStyle/>
          <a:p>
            <a:r>
              <a:rPr lang="en-US" b="1" dirty="0" smtClean="0"/>
              <a:t>Development of new G</a:t>
            </a:r>
          </a:p>
          <a:p>
            <a:pPr lvl="1"/>
            <a:r>
              <a:rPr lang="en-US" dirty="0" smtClean="0"/>
              <a:t>Research phase starts</a:t>
            </a:r>
            <a:br>
              <a:rPr lang="en-US" dirty="0" smtClean="0"/>
            </a:br>
            <a:r>
              <a:rPr lang="en-US" dirty="0" smtClean="0"/>
              <a:t>10 years before the</a:t>
            </a:r>
            <a:br>
              <a:rPr lang="en-US" dirty="0" smtClean="0"/>
            </a:br>
            <a:r>
              <a:rPr lang="en-US" dirty="0" smtClean="0"/>
              <a:t>standard is adopted</a:t>
            </a:r>
          </a:p>
          <a:p>
            <a:pPr lvl="1"/>
            <a:r>
              <a:rPr lang="en-US" dirty="0" smtClean="0"/>
              <a:t>We are at the beginning</a:t>
            </a:r>
            <a:br>
              <a:rPr lang="en-US" dirty="0" smtClean="0"/>
            </a:br>
            <a:r>
              <a:rPr lang="en-US" dirty="0" smtClean="0"/>
              <a:t>of </a:t>
            </a:r>
            <a:r>
              <a:rPr lang="en-US" dirty="0" err="1" smtClean="0"/>
              <a:t>6G</a:t>
            </a:r>
            <a:r>
              <a:rPr lang="en-US" dirty="0" smtClean="0"/>
              <a:t> research that will</a:t>
            </a:r>
            <a:br>
              <a:rPr lang="en-US" dirty="0" smtClean="0"/>
            </a:br>
            <a:r>
              <a:rPr lang="en-US" dirty="0" smtClean="0"/>
              <a:t>be standardized in 2030</a:t>
            </a:r>
          </a:p>
          <a:p>
            <a:pPr lvl="1"/>
            <a:r>
              <a:rPr lang="en-US" dirty="0" smtClean="0"/>
              <a:t>From </a:t>
            </a:r>
            <a:r>
              <a:rPr lang="en-US" dirty="0" err="1" smtClean="0"/>
              <a:t>3G</a:t>
            </a:r>
            <a:r>
              <a:rPr lang="en-US" dirty="0" smtClean="0"/>
              <a:t> the process is</a:t>
            </a:r>
            <a:br>
              <a:rPr lang="en-US" dirty="0" smtClean="0"/>
            </a:br>
            <a:r>
              <a:rPr lang="en-US" dirty="0" smtClean="0"/>
              <a:t>defined under </a:t>
            </a:r>
            <a:br>
              <a:rPr lang="en-US" dirty="0" smtClean="0"/>
            </a:br>
            <a:r>
              <a:rPr lang="en-US" dirty="0" err="1" smtClean="0"/>
              <a:t>3GPP</a:t>
            </a:r>
            <a:r>
              <a:rPr lang="en-US" dirty="0" smtClean="0"/>
              <a:t> standardization</a:t>
            </a:r>
          </a:p>
        </p:txBody>
      </p:sp>
      <p:sp>
        <p:nvSpPr>
          <p:cNvPr id="2" name="Title 1"/>
          <p:cNvSpPr>
            <a:spLocks noGrp="1"/>
          </p:cNvSpPr>
          <p:nvPr>
            <p:ph type="title"/>
          </p:nvPr>
        </p:nvSpPr>
        <p:spPr>
          <a:xfrm>
            <a:off x="623392" y="-1"/>
            <a:ext cx="10873208" cy="980729"/>
          </a:xfrm>
        </p:spPr>
        <p:txBody>
          <a:bodyPr>
            <a:normAutofit/>
          </a:bodyPr>
          <a:lstStyle/>
          <a:p>
            <a:r>
              <a:rPr lang="en-US" sz="3600" b="1" dirty="0" smtClean="0">
                <a:latin typeface="+mn-lt"/>
              </a:rPr>
              <a:t>Evolution of Mobile Cellular Standards</a:t>
            </a:r>
            <a:endParaRPr lang="en-US" sz="3600" b="1" dirty="0">
              <a:latin typeface="+mn-lt"/>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1115" b="-11115"/>
          <a:stretch/>
        </p:blipFill>
        <p:spPr>
          <a:xfrm>
            <a:off x="5154700" y="1340768"/>
            <a:ext cx="6701940" cy="4504075"/>
          </a:xfrm>
          <a:prstGeom prst="rect">
            <a:avLst/>
          </a:prstGeom>
        </p:spPr>
      </p:pic>
      <p:sp>
        <p:nvSpPr>
          <p:cNvPr id="7" name="Rectangle 6"/>
          <p:cNvSpPr/>
          <p:nvPr/>
        </p:nvSpPr>
        <p:spPr>
          <a:xfrm>
            <a:off x="5087888" y="1196752"/>
            <a:ext cx="6768752" cy="43924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6032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GSM deployment started in 1992</a:t>
            </a:r>
          </a:p>
          <a:p>
            <a:r>
              <a:rPr lang="en-US" dirty="0" smtClean="0"/>
              <a:t>GSM is most widely deployed cellular standard in the world</a:t>
            </a:r>
          </a:p>
          <a:p>
            <a:pPr lvl="1"/>
            <a:r>
              <a:rPr lang="en-US" dirty="0" smtClean="0"/>
              <a:t>2.5 billions of subscribers today</a:t>
            </a:r>
          </a:p>
          <a:p>
            <a:r>
              <a:rPr lang="en-US" dirty="0" smtClean="0"/>
              <a:t>EDGE: Enhancement of GSM</a:t>
            </a:r>
          </a:p>
          <a:p>
            <a:pPr lvl="1"/>
            <a:r>
              <a:rPr lang="en-US" b="1" dirty="0" smtClean="0"/>
              <a:t>E</a:t>
            </a:r>
            <a:r>
              <a:rPr lang="en-US" dirty="0" smtClean="0"/>
              <a:t>nhanced </a:t>
            </a:r>
            <a:r>
              <a:rPr lang="en-US" b="1" dirty="0" smtClean="0"/>
              <a:t>D</a:t>
            </a:r>
            <a:r>
              <a:rPr lang="en-US" dirty="0" smtClean="0"/>
              <a:t>ata Rates for </a:t>
            </a:r>
            <a:r>
              <a:rPr lang="en-US" b="1" dirty="0" smtClean="0"/>
              <a:t>G</a:t>
            </a:r>
            <a:r>
              <a:rPr lang="en-US" dirty="0" smtClean="0"/>
              <a:t>SM </a:t>
            </a:r>
            <a:r>
              <a:rPr lang="en-US" b="1" dirty="0" smtClean="0"/>
              <a:t>E</a:t>
            </a:r>
            <a:r>
              <a:rPr lang="en-US" dirty="0" smtClean="0"/>
              <a:t>volution</a:t>
            </a:r>
          </a:p>
          <a:p>
            <a:r>
              <a:rPr lang="en-US" dirty="0" smtClean="0"/>
              <a:t>GSM/EDGE evolution done under </a:t>
            </a:r>
            <a:r>
              <a:rPr lang="en-US" dirty="0" err="1" smtClean="0"/>
              <a:t>3GPP</a:t>
            </a:r>
            <a:r>
              <a:rPr lang="en-US" dirty="0" smtClean="0"/>
              <a:t> releases</a:t>
            </a:r>
          </a:p>
          <a:p>
            <a:pPr lvl="1"/>
            <a:r>
              <a:rPr lang="en-US" dirty="0" smtClean="0"/>
              <a:t>GSM/EDGE Radio Access Network (</a:t>
            </a:r>
            <a:r>
              <a:rPr lang="en-US" dirty="0" err="1" smtClean="0"/>
              <a:t>GERAN</a:t>
            </a:r>
            <a:r>
              <a:rPr lang="en-US" dirty="0" smtClean="0"/>
              <a:t>)</a:t>
            </a:r>
          </a:p>
          <a:p>
            <a:r>
              <a:rPr lang="en-US" dirty="0" smtClean="0"/>
              <a:t>Some countries removed GSM from their mobile radio network</a:t>
            </a:r>
            <a:endParaRPr lang="en-US" dirty="0"/>
          </a:p>
        </p:txBody>
      </p:sp>
      <p:sp>
        <p:nvSpPr>
          <p:cNvPr id="4" name="Title 1"/>
          <p:cNvSpPr>
            <a:spLocks noGrp="1"/>
          </p:cNvSpPr>
          <p:nvPr>
            <p:ph type="title"/>
          </p:nvPr>
        </p:nvSpPr>
        <p:spPr/>
        <p:txBody>
          <a:bodyPr>
            <a:normAutofit/>
          </a:bodyPr>
          <a:lstStyle/>
          <a:p>
            <a:r>
              <a:rPr lang="en-US" sz="3600" b="1" dirty="0" smtClean="0">
                <a:latin typeface="+mn-lt"/>
              </a:rPr>
              <a:t>GSM/EDGE Networks</a:t>
            </a:r>
            <a:r>
              <a:rPr lang="sr-Latn-RS" sz="3600" b="1" dirty="0" smtClean="0">
                <a:latin typeface="+mn-lt"/>
              </a:rPr>
              <a:t> (2G)</a:t>
            </a:r>
            <a:endParaRPr lang="en-US" sz="3600" b="1" dirty="0">
              <a:latin typeface="+mn-lt"/>
            </a:endParaRPr>
          </a:p>
        </p:txBody>
      </p:sp>
    </p:spTree>
    <p:extLst>
      <p:ext uri="{BB962C8B-B14F-4D97-AF65-F5344CB8AC3E}">
        <p14:creationId xmlns:p14="http://schemas.microsoft.com/office/powerpoint/2010/main" val="173267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3600" b="1" dirty="0" err="1" smtClean="0">
                <a:latin typeface="+mn-lt"/>
              </a:rPr>
              <a:t>WCDMA</a:t>
            </a:r>
            <a:r>
              <a:rPr lang="en-US" sz="3600" b="1" dirty="0" smtClean="0">
                <a:latin typeface="+mn-lt"/>
              </a:rPr>
              <a:t>/</a:t>
            </a:r>
            <a:r>
              <a:rPr lang="en-US" sz="3600" b="1" dirty="0" err="1" smtClean="0">
                <a:latin typeface="+mn-lt"/>
              </a:rPr>
              <a:t>HSPA</a:t>
            </a:r>
            <a:r>
              <a:rPr lang="en-US" sz="3600" b="1" dirty="0" smtClean="0">
                <a:latin typeface="+mn-lt"/>
              </a:rPr>
              <a:t> Networks (</a:t>
            </a:r>
            <a:r>
              <a:rPr lang="en-US" sz="3600" b="1" dirty="0" err="1" smtClean="0">
                <a:latin typeface="+mn-lt"/>
              </a:rPr>
              <a:t>3G</a:t>
            </a:r>
            <a:r>
              <a:rPr lang="en-US" sz="3600" b="1" dirty="0" smtClean="0">
                <a:latin typeface="+mn-lt"/>
              </a:rPr>
              <a:t>)</a:t>
            </a:r>
            <a:endParaRPr lang="en-US" sz="3600" b="1" dirty="0">
              <a:latin typeface="+mn-lt"/>
            </a:endParaRPr>
          </a:p>
        </p:txBody>
      </p:sp>
      <p:sp>
        <p:nvSpPr>
          <p:cNvPr id="2" name="Content Placeholder 1"/>
          <p:cNvSpPr>
            <a:spLocks noGrp="1"/>
          </p:cNvSpPr>
          <p:nvPr>
            <p:ph idx="4294967295"/>
          </p:nvPr>
        </p:nvSpPr>
        <p:spPr>
          <a:xfrm>
            <a:off x="413196" y="1034264"/>
            <a:ext cx="11299428" cy="4608513"/>
          </a:xfrm>
        </p:spPr>
        <p:txBody>
          <a:bodyPr/>
          <a:lstStyle/>
          <a:p>
            <a:r>
              <a:rPr lang="en-US" dirty="0" smtClean="0"/>
              <a:t>Wideband CDMA (</a:t>
            </a:r>
            <a:r>
              <a:rPr lang="en-US" dirty="0" err="1" smtClean="0"/>
              <a:t>WCDMA</a:t>
            </a:r>
            <a:r>
              <a:rPr lang="en-US" dirty="0" smtClean="0"/>
              <a:t>) is dominant </a:t>
            </a:r>
            <a:r>
              <a:rPr lang="en-US" dirty="0" err="1" smtClean="0"/>
              <a:t>3G</a:t>
            </a:r>
            <a:r>
              <a:rPr lang="en-US" dirty="0" smtClean="0"/>
              <a:t> technology</a:t>
            </a:r>
          </a:p>
          <a:p>
            <a:r>
              <a:rPr lang="en-US" dirty="0" smtClean="0"/>
              <a:t>Originally developed by </a:t>
            </a:r>
            <a:r>
              <a:rPr lang="en-US" dirty="0" err="1" smtClean="0"/>
              <a:t>3GPP</a:t>
            </a:r>
            <a:r>
              <a:rPr lang="en-US" dirty="0" smtClean="0"/>
              <a:t> in Release 5 of standards</a:t>
            </a:r>
          </a:p>
          <a:p>
            <a:r>
              <a:rPr lang="en-US" dirty="0" smtClean="0"/>
              <a:t>High-Speed Packet Access (</a:t>
            </a:r>
            <a:r>
              <a:rPr lang="en-US" dirty="0" err="1" smtClean="0"/>
              <a:t>HSPA</a:t>
            </a:r>
            <a:r>
              <a:rPr lang="en-US" dirty="0" smtClean="0"/>
              <a:t>) is evolution of </a:t>
            </a:r>
            <a:r>
              <a:rPr lang="en-US" dirty="0" err="1" smtClean="0"/>
              <a:t>WCDMA</a:t>
            </a:r>
            <a:endParaRPr lang="en-US" dirty="0" smtClean="0"/>
          </a:p>
          <a:p>
            <a:r>
              <a:rPr lang="en-US" dirty="0" err="1" smtClean="0"/>
              <a:t>HSPA</a:t>
            </a:r>
            <a:r>
              <a:rPr lang="en-US" dirty="0" smtClean="0"/>
              <a:t> has been improved through </a:t>
            </a:r>
            <a:r>
              <a:rPr lang="en-US" dirty="0" err="1" smtClean="0"/>
              <a:t>3GPP</a:t>
            </a:r>
            <a:r>
              <a:rPr lang="en-US" dirty="0" smtClean="0"/>
              <a:t> Releases from Release 5 to 10</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496" y="3146442"/>
            <a:ext cx="6780623" cy="2952328"/>
          </a:xfrm>
          <a:prstGeom prst="rect">
            <a:avLst/>
          </a:prstGeom>
        </p:spPr>
      </p:pic>
      <p:sp>
        <p:nvSpPr>
          <p:cNvPr id="5" name="TextBox 4"/>
          <p:cNvSpPr txBox="1"/>
          <p:nvPr/>
        </p:nvSpPr>
        <p:spPr>
          <a:xfrm>
            <a:off x="215052" y="6167045"/>
            <a:ext cx="11713596" cy="646331"/>
          </a:xfrm>
          <a:prstGeom prst="rect">
            <a:avLst/>
          </a:prstGeom>
          <a:noFill/>
        </p:spPr>
        <p:txBody>
          <a:bodyPr wrap="square" rtlCol="0">
            <a:spAutoFit/>
          </a:bodyPr>
          <a:lstStyle/>
          <a:p>
            <a:r>
              <a:rPr lang="en-US" dirty="0" smtClean="0"/>
              <a:t>Figure: This figure is taken from E. </a:t>
            </a:r>
            <a:r>
              <a:rPr lang="en-US" dirty="0" err="1" smtClean="0"/>
              <a:t>Dahlman</a:t>
            </a:r>
            <a:r>
              <a:rPr lang="en-US" dirty="0" smtClean="0"/>
              <a:t>, S. </a:t>
            </a:r>
            <a:r>
              <a:rPr lang="en-US" dirty="0" err="1" smtClean="0"/>
              <a:t>Parkvall</a:t>
            </a:r>
            <a:r>
              <a:rPr lang="en-US" dirty="0" smtClean="0"/>
              <a:t>, J. </a:t>
            </a:r>
            <a:r>
              <a:rPr lang="en-US" dirty="0" err="1" smtClean="0"/>
              <a:t>Skoll</a:t>
            </a:r>
            <a:r>
              <a:rPr lang="en-US" dirty="0" smtClean="0"/>
              <a:t>: “</a:t>
            </a:r>
            <a:r>
              <a:rPr lang="en-US" dirty="0" err="1" smtClean="0"/>
              <a:t>4G</a:t>
            </a:r>
            <a:r>
              <a:rPr lang="en-US" dirty="0" smtClean="0"/>
              <a:t> LTE/LTE-Advanced for Mobile Broadband,” Academic Press (Elsevier), 2011 (Figure 19.1, page 390)</a:t>
            </a:r>
            <a:endParaRPr lang="en-US" dirty="0"/>
          </a:p>
        </p:txBody>
      </p:sp>
    </p:spTree>
    <p:extLst>
      <p:ext uri="{BB962C8B-B14F-4D97-AF65-F5344CB8AC3E}">
        <p14:creationId xmlns:p14="http://schemas.microsoft.com/office/powerpoint/2010/main" val="592916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3207" y="1035289"/>
            <a:ext cx="5654197" cy="2890411"/>
          </a:xfrm>
          <a:prstGeom prst="rect">
            <a:avLst/>
          </a:prstGeom>
        </p:spPr>
      </p:pic>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352" y="3861048"/>
            <a:ext cx="11809312" cy="2267266"/>
          </a:xfrm>
        </p:spPr>
      </p:pic>
      <p:sp>
        <p:nvSpPr>
          <p:cNvPr id="10" name="Title 1"/>
          <p:cNvSpPr txBox="1">
            <a:spLocks/>
          </p:cNvSpPr>
          <p:nvPr/>
        </p:nvSpPr>
        <p:spPr>
          <a:xfrm>
            <a:off x="623392" y="-1"/>
            <a:ext cx="10873208" cy="980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smtClean="0">
                <a:latin typeface="+mn-lt"/>
              </a:rPr>
              <a:t>4G</a:t>
            </a:r>
            <a:r>
              <a:rPr lang="en-US" sz="3600" b="1" dirty="0" smtClean="0">
                <a:latin typeface="+mn-lt"/>
              </a:rPr>
              <a:t> Long-Term Evolution (LTE) Standardization</a:t>
            </a:r>
            <a:endParaRPr lang="en-US" sz="3600" b="1" dirty="0">
              <a:latin typeface="+mn-lt"/>
            </a:endParaRPr>
          </a:p>
        </p:txBody>
      </p:sp>
      <p:sp>
        <p:nvSpPr>
          <p:cNvPr id="12" name="Content Placeholder 4"/>
          <p:cNvSpPr txBox="1">
            <a:spLocks/>
          </p:cNvSpPr>
          <p:nvPr/>
        </p:nvSpPr>
        <p:spPr>
          <a:xfrm>
            <a:off x="235644" y="1124744"/>
            <a:ext cx="7128792" cy="31677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dirty="0" err="1" smtClean="0"/>
              <a:t>3GPP</a:t>
            </a:r>
            <a:r>
              <a:rPr lang="en-US" dirty="0" smtClean="0"/>
              <a:t> docs divided into releases </a:t>
            </a:r>
          </a:p>
          <a:p>
            <a:r>
              <a:rPr lang="en-US" dirty="0" smtClean="0"/>
              <a:t>Rel. 8: </a:t>
            </a:r>
            <a:r>
              <a:rPr lang="en-US" dirty="0" err="1" smtClean="0"/>
              <a:t>4G</a:t>
            </a:r>
            <a:r>
              <a:rPr lang="en-US" dirty="0" smtClean="0"/>
              <a:t> LTE (2008)</a:t>
            </a:r>
          </a:p>
          <a:p>
            <a:pPr lvl="1"/>
            <a:r>
              <a:rPr lang="en-US" dirty="0" smtClean="0"/>
              <a:t>6 LTE Releases (updates) since then</a:t>
            </a:r>
          </a:p>
          <a:p>
            <a:pPr lvl="1"/>
            <a:r>
              <a:rPr lang="en-US" dirty="0" smtClean="0"/>
              <a:t>Rel. 10: LTE-Advanced (2010)</a:t>
            </a:r>
          </a:p>
          <a:p>
            <a:pPr lvl="1"/>
            <a:r>
              <a:rPr lang="en-US" dirty="0" smtClean="0"/>
              <a:t>Rel. 13: LTE-Advanced Pro (2015)</a:t>
            </a:r>
          </a:p>
          <a:p>
            <a:r>
              <a:rPr lang="en-US" dirty="0" smtClean="0"/>
              <a:t>Rel. 15: </a:t>
            </a:r>
            <a:r>
              <a:rPr lang="en-US" dirty="0" err="1" smtClean="0"/>
              <a:t>5G</a:t>
            </a:r>
            <a:r>
              <a:rPr lang="en-US" dirty="0" smtClean="0"/>
              <a:t> New Radio (NR)</a:t>
            </a:r>
          </a:p>
          <a:p>
            <a:pPr marL="457200" lvl="1" indent="0">
              <a:buFont typeface="Arial" panose="020B0604020202020204" pitchFamily="34" charset="0"/>
              <a:buNone/>
            </a:pPr>
            <a:endParaRPr lang="en-US" sz="1000" dirty="0" smtClean="0"/>
          </a:p>
        </p:txBody>
      </p:sp>
      <p:sp>
        <p:nvSpPr>
          <p:cNvPr id="6" name="TextBox 5"/>
          <p:cNvSpPr txBox="1"/>
          <p:nvPr/>
        </p:nvSpPr>
        <p:spPr>
          <a:xfrm>
            <a:off x="256155" y="6095037"/>
            <a:ext cx="11713596" cy="646331"/>
          </a:xfrm>
          <a:prstGeom prst="rect">
            <a:avLst/>
          </a:prstGeom>
          <a:noFill/>
        </p:spPr>
        <p:txBody>
          <a:bodyPr wrap="square" rtlCol="0">
            <a:spAutoFit/>
          </a:bodyPr>
          <a:lstStyle/>
          <a:p>
            <a:r>
              <a:rPr lang="en-US" dirty="0" smtClean="0"/>
              <a:t>Figure: These figures are taken from E. </a:t>
            </a:r>
            <a:r>
              <a:rPr lang="en-US" dirty="0" err="1" smtClean="0"/>
              <a:t>Dahlman</a:t>
            </a:r>
            <a:r>
              <a:rPr lang="en-US" dirty="0" smtClean="0"/>
              <a:t>, S. </a:t>
            </a:r>
            <a:r>
              <a:rPr lang="en-US" dirty="0" err="1" smtClean="0"/>
              <a:t>Parkvall</a:t>
            </a:r>
            <a:r>
              <a:rPr lang="en-US" dirty="0" smtClean="0"/>
              <a:t>, J. </a:t>
            </a:r>
            <a:r>
              <a:rPr lang="en-US" dirty="0" err="1" smtClean="0"/>
              <a:t>Skoll</a:t>
            </a:r>
            <a:r>
              <a:rPr lang="en-US" dirty="0" smtClean="0"/>
              <a:t>: “</a:t>
            </a:r>
            <a:r>
              <a:rPr lang="en-US" dirty="0" err="1" smtClean="0"/>
              <a:t>5G</a:t>
            </a:r>
            <a:r>
              <a:rPr lang="en-US" dirty="0" smtClean="0"/>
              <a:t> NR: The Next Generation Wireless Technology,” Academic Press (Elsevier), 2018 (Figures 4.1 and 4.2, pages 41/42)</a:t>
            </a:r>
            <a:endParaRPr lang="en-US" dirty="0"/>
          </a:p>
        </p:txBody>
      </p:sp>
      <p:sp>
        <p:nvSpPr>
          <p:cNvPr id="7" name="Rectangle 6"/>
          <p:cNvSpPr/>
          <p:nvPr/>
        </p:nvSpPr>
        <p:spPr>
          <a:xfrm>
            <a:off x="256155" y="4111110"/>
            <a:ext cx="11600485" cy="19894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68008" y="1052736"/>
            <a:ext cx="5688632" cy="29143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5277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23392" y="-1"/>
            <a:ext cx="10873208" cy="980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Latn-RS" sz="3600" b="1" dirty="0" err="1">
                <a:latin typeface="+mn-lt"/>
              </a:rPr>
              <a:t>5</a:t>
            </a:r>
            <a:r>
              <a:rPr lang="en-US" sz="3600" b="1" dirty="0" smtClean="0">
                <a:latin typeface="+mn-lt"/>
              </a:rPr>
              <a:t>G </a:t>
            </a:r>
            <a:r>
              <a:rPr lang="sr-Latn-RS" sz="3600" b="1" dirty="0" smtClean="0">
                <a:latin typeface="+mn-lt"/>
              </a:rPr>
              <a:t>New Radio</a:t>
            </a:r>
            <a:r>
              <a:rPr lang="en-US" sz="3600" b="1" dirty="0" smtClean="0">
                <a:latin typeface="+mn-lt"/>
              </a:rPr>
              <a:t> (</a:t>
            </a:r>
            <a:r>
              <a:rPr lang="sr-Latn-RS" sz="3600" b="1" dirty="0" smtClean="0">
                <a:latin typeface="+mn-lt"/>
              </a:rPr>
              <a:t>NR</a:t>
            </a:r>
            <a:r>
              <a:rPr lang="en-US" sz="3600" b="1" dirty="0" smtClean="0">
                <a:latin typeface="+mn-lt"/>
              </a:rPr>
              <a:t>) Standardization</a:t>
            </a:r>
            <a:endParaRPr lang="en-US" sz="3600" b="1" dirty="0">
              <a:latin typeface="+mn-lt"/>
            </a:endParaRPr>
          </a:p>
        </p:txBody>
      </p:sp>
      <p:sp>
        <p:nvSpPr>
          <p:cNvPr id="12" name="Content Placeholder 4"/>
          <p:cNvSpPr txBox="1">
            <a:spLocks/>
          </p:cNvSpPr>
          <p:nvPr/>
        </p:nvSpPr>
        <p:spPr>
          <a:xfrm>
            <a:off x="235644" y="1124744"/>
            <a:ext cx="11476980" cy="4824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sr-Latn-RS" dirty="0" smtClean="0"/>
              <a:t>5G targets delivery of three new services</a:t>
            </a:r>
            <a:r>
              <a:rPr lang="en-US" dirty="0" smtClean="0"/>
              <a:t> </a:t>
            </a:r>
          </a:p>
          <a:p>
            <a:pPr lvl="1"/>
            <a:r>
              <a:rPr lang="sr-Latn-RS" b="1" dirty="0" smtClean="0"/>
              <a:t>eMBB: </a:t>
            </a:r>
            <a:r>
              <a:rPr lang="sr-Latn-RS" dirty="0" smtClean="0"/>
              <a:t>enhanced Mobile Broadband</a:t>
            </a:r>
            <a:endParaRPr lang="en-US" dirty="0" smtClean="0"/>
          </a:p>
          <a:p>
            <a:pPr lvl="1"/>
            <a:r>
              <a:rPr lang="sr-Latn-RS" b="1" dirty="0" smtClean="0"/>
              <a:t>mMTC: </a:t>
            </a:r>
            <a:r>
              <a:rPr lang="sr-Latn-RS" dirty="0" smtClean="0"/>
              <a:t>massive Machine-Type Communications</a:t>
            </a:r>
            <a:endParaRPr lang="en-US" b="1" dirty="0" smtClean="0"/>
          </a:p>
          <a:p>
            <a:pPr lvl="1"/>
            <a:r>
              <a:rPr lang="sr-Latn-RS" b="1" dirty="0" smtClean="0"/>
              <a:t>URLLC: </a:t>
            </a:r>
            <a:r>
              <a:rPr lang="sr-Latn-RS" dirty="0" smtClean="0"/>
              <a:t>Ultra-Reliable Low-Latency Communications</a:t>
            </a:r>
            <a:endParaRPr lang="en-US" dirty="0" smtClean="0"/>
          </a:p>
          <a:p>
            <a:endParaRPr lang="sr-Latn-RS" dirty="0"/>
          </a:p>
          <a:p>
            <a:r>
              <a:rPr lang="sr-Latn-RS" dirty="0" smtClean="0"/>
              <a:t>To accommodate three different service requirements, novel and more flexible NR radio interface has been designed</a:t>
            </a:r>
          </a:p>
          <a:p>
            <a:endParaRPr lang="sr-Latn-RS" dirty="0"/>
          </a:p>
          <a:p>
            <a:endParaRPr lang="sr-Latn-RS" dirty="0" smtClean="0"/>
          </a:p>
          <a:p>
            <a:endParaRPr lang="sr-Latn-RS" dirty="0" smtClean="0"/>
          </a:p>
        </p:txBody>
      </p:sp>
    </p:spTree>
    <p:extLst>
      <p:ext uri="{BB962C8B-B14F-4D97-AF65-F5344CB8AC3E}">
        <p14:creationId xmlns:p14="http://schemas.microsoft.com/office/powerpoint/2010/main" val="1742144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3392" y="-1"/>
            <a:ext cx="10873208" cy="980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smtClean="0">
                <a:latin typeface="+mn-lt"/>
              </a:rPr>
              <a:t>IMT</a:t>
            </a:r>
            <a:r>
              <a:rPr lang="en-US" sz="3600" b="1" dirty="0" smtClean="0">
                <a:latin typeface="+mn-lt"/>
              </a:rPr>
              <a:t>-2020 Service Requirements</a:t>
            </a:r>
            <a:endParaRPr lang="en-US" sz="3600" b="1" dirty="0">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512" y="1124744"/>
            <a:ext cx="8540865" cy="5189996"/>
          </a:xfrm>
          <a:prstGeom prst="rect">
            <a:avLst/>
          </a:prstGeom>
        </p:spPr>
      </p:pic>
    </p:spTree>
    <p:extLst>
      <p:ext uri="{BB962C8B-B14F-4D97-AF65-F5344CB8AC3E}">
        <p14:creationId xmlns:p14="http://schemas.microsoft.com/office/powerpoint/2010/main" val="15234555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512" y="1124744"/>
            <a:ext cx="8540865" cy="5189996"/>
          </a:xfrm>
          <a:prstGeom prst="rect">
            <a:avLst/>
          </a:prstGeom>
        </p:spPr>
      </p:pic>
      <p:sp>
        <p:nvSpPr>
          <p:cNvPr id="4" name="Rectangle 3"/>
          <p:cNvSpPr/>
          <p:nvPr/>
        </p:nvSpPr>
        <p:spPr>
          <a:xfrm>
            <a:off x="1434968" y="3259224"/>
            <a:ext cx="9144000" cy="2927386"/>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884038" y="3193544"/>
            <a:ext cx="9180514" cy="3265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b="1" dirty="0" smtClean="0"/>
              <a:t>Future evolution of 4</a:t>
            </a:r>
            <a:r>
              <a:rPr lang="sr-Latn-RS" b="1" dirty="0" smtClean="0"/>
              <a:t>G </a:t>
            </a:r>
            <a:r>
              <a:rPr lang="en-US" b="1" dirty="0" smtClean="0"/>
              <a:t>concept</a:t>
            </a:r>
            <a:endParaRPr lang="sr-Latn-RS" b="1" dirty="0" smtClean="0"/>
          </a:p>
          <a:p>
            <a:pPr lvl="1">
              <a:buFont typeface="Wingdings" panose="05000000000000000000" pitchFamily="2" charset="2"/>
              <a:buChar char="§"/>
            </a:pPr>
            <a:r>
              <a:rPr lang="en-US" dirty="0" smtClean="0"/>
              <a:t>Increased data rates to mobile terminal</a:t>
            </a:r>
            <a:endParaRPr lang="sr-Latn-RS" dirty="0" smtClean="0"/>
          </a:p>
          <a:p>
            <a:pPr lvl="1">
              <a:buFont typeface="Wingdings" panose="05000000000000000000" pitchFamily="2" charset="2"/>
              <a:buChar char="§"/>
            </a:pPr>
            <a:r>
              <a:rPr lang="sr-Latn-RS" dirty="0" smtClean="0"/>
              <a:t>Multimedial</a:t>
            </a:r>
            <a:r>
              <a:rPr lang="en-US" dirty="0" smtClean="0"/>
              <a:t> services</a:t>
            </a:r>
            <a:r>
              <a:rPr lang="sr-Latn-RS" dirty="0" smtClean="0"/>
              <a:t> (UHD, 3D/360, VR/AR)</a:t>
            </a:r>
          </a:p>
          <a:p>
            <a:pPr lvl="1">
              <a:buFont typeface="Wingdings" panose="05000000000000000000" pitchFamily="2" charset="2"/>
              <a:buChar char="§"/>
            </a:pPr>
            <a:r>
              <a:rPr lang="en-US" dirty="0" smtClean="0"/>
              <a:t>Entertainment industry</a:t>
            </a:r>
            <a:r>
              <a:rPr lang="sr-Latn-RS" dirty="0" smtClean="0"/>
              <a:t> (TV, </a:t>
            </a:r>
            <a:r>
              <a:rPr lang="en-US" dirty="0" smtClean="0"/>
              <a:t>movies,</a:t>
            </a:r>
            <a:r>
              <a:rPr lang="sr-Latn-RS" dirty="0" smtClean="0"/>
              <a:t> mu</a:t>
            </a:r>
            <a:r>
              <a:rPr lang="en-US" dirty="0" smtClean="0"/>
              <a:t>s</a:t>
            </a:r>
            <a:r>
              <a:rPr lang="sr-Latn-RS" dirty="0" smtClean="0"/>
              <a:t>i</a:t>
            </a:r>
            <a:r>
              <a:rPr lang="en-US" dirty="0" smtClean="0"/>
              <a:t>c</a:t>
            </a:r>
            <a:r>
              <a:rPr lang="sr-Latn-RS" dirty="0" smtClean="0"/>
              <a:t>) </a:t>
            </a:r>
            <a:r>
              <a:rPr lang="en-US" dirty="0" smtClean="0"/>
              <a:t>and gaming</a:t>
            </a:r>
          </a:p>
          <a:p>
            <a:pPr>
              <a:buFont typeface="Wingdings" panose="05000000000000000000" pitchFamily="2" charset="2"/>
              <a:buChar char="§"/>
            </a:pPr>
            <a:r>
              <a:rPr lang="en-US" b="1" dirty="0" smtClean="0"/>
              <a:t>Technical requirements</a:t>
            </a:r>
          </a:p>
          <a:p>
            <a:pPr lvl="1">
              <a:buFont typeface="Wingdings" panose="05000000000000000000" pitchFamily="2" charset="2"/>
              <a:buChar char="§"/>
            </a:pPr>
            <a:r>
              <a:rPr lang="en-US" dirty="0" smtClean="0"/>
              <a:t>Downlink</a:t>
            </a:r>
            <a:r>
              <a:rPr lang="sr-Latn-RS" dirty="0" smtClean="0"/>
              <a:t> </a:t>
            </a:r>
            <a:r>
              <a:rPr lang="en-US" dirty="0" smtClean="0"/>
              <a:t>&gt; 20 Gb/s; Uplink &gt; 10 Gb/s</a:t>
            </a:r>
          </a:p>
          <a:p>
            <a:pPr lvl="1">
              <a:buFont typeface="Wingdings" panose="05000000000000000000" pitchFamily="2" charset="2"/>
              <a:buChar char="§"/>
            </a:pPr>
            <a:r>
              <a:rPr lang="en-US" dirty="0" smtClean="0"/>
              <a:t>100 Mb/s everywhere (&gt; 95% </a:t>
            </a:r>
            <a:r>
              <a:rPr lang="sr-Latn-RS" dirty="0" smtClean="0"/>
              <a:t>ćelije</a:t>
            </a:r>
            <a:r>
              <a:rPr lang="en-US" dirty="0" smtClean="0"/>
              <a:t>); 10.000 x more traffic volume</a:t>
            </a:r>
            <a:endParaRPr lang="sr-Latn-RS" dirty="0" smtClean="0"/>
          </a:p>
          <a:p>
            <a:pPr>
              <a:buFont typeface="Wingdings" panose="05000000000000000000" pitchFamily="2" charset="2"/>
              <a:buChar char="§"/>
            </a:pPr>
            <a:endParaRPr lang="sr-Latn-RS" sz="3200" dirty="0" smtClean="0"/>
          </a:p>
          <a:p>
            <a:pPr>
              <a:buFont typeface="Wingdings" panose="05000000000000000000" pitchFamily="2" charset="2"/>
              <a:buChar char="§"/>
            </a:pPr>
            <a:endParaRPr lang="sr-Latn-RS" sz="3200" dirty="0"/>
          </a:p>
          <a:p>
            <a:pPr>
              <a:buFont typeface="Wingdings" panose="05000000000000000000" pitchFamily="2" charset="2"/>
              <a:buChar char="§"/>
            </a:pPr>
            <a:endParaRPr lang="sr-Latn-RS" sz="3200" dirty="0" smtClean="0"/>
          </a:p>
          <a:p>
            <a:pPr marL="0" indent="0">
              <a:buNone/>
            </a:pPr>
            <a:endParaRPr lang="sr-Latn-RS" sz="3200" dirty="0" smtClean="0"/>
          </a:p>
        </p:txBody>
      </p:sp>
      <p:sp>
        <p:nvSpPr>
          <p:cNvPr id="7" name="Title 1"/>
          <p:cNvSpPr txBox="1">
            <a:spLocks/>
          </p:cNvSpPr>
          <p:nvPr/>
        </p:nvSpPr>
        <p:spPr>
          <a:xfrm>
            <a:off x="623392" y="-1"/>
            <a:ext cx="10873208" cy="980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smtClean="0">
                <a:latin typeface="+mn-lt"/>
              </a:rPr>
              <a:t>eMBB</a:t>
            </a:r>
            <a:r>
              <a:rPr lang="en-US" sz="3600" b="1" dirty="0" smtClean="0">
                <a:latin typeface="+mn-lt"/>
              </a:rPr>
              <a:t>: Enhanced Mobile Broadband</a:t>
            </a:r>
            <a:endParaRPr lang="en-US" sz="3600" b="1" dirty="0">
              <a:latin typeface="+mn-lt"/>
            </a:endParaRPr>
          </a:p>
        </p:txBody>
      </p:sp>
    </p:spTree>
    <p:extLst>
      <p:ext uri="{BB962C8B-B14F-4D97-AF65-F5344CB8AC3E}">
        <p14:creationId xmlns:p14="http://schemas.microsoft.com/office/powerpoint/2010/main" val="162528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23392" y="-1"/>
            <a:ext cx="10873208" cy="980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smtClean="0">
                <a:latin typeface="+mn-lt"/>
              </a:rPr>
              <a:t>eMBB</a:t>
            </a:r>
            <a:r>
              <a:rPr lang="en-US" sz="3600" b="1" dirty="0" smtClean="0">
                <a:latin typeface="+mn-lt"/>
              </a:rPr>
              <a:t>: Enhanced Mobile Broadband</a:t>
            </a:r>
            <a:endParaRPr lang="en-US" sz="3600" b="1" dirty="0">
              <a:latin typeface="+mn-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988" y="764704"/>
            <a:ext cx="7897347" cy="22364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48" y="3094617"/>
            <a:ext cx="8280920" cy="3574743"/>
          </a:xfrm>
          <a:prstGeom prst="rect">
            <a:avLst/>
          </a:prstGeom>
        </p:spPr>
      </p:pic>
      <p:sp>
        <p:nvSpPr>
          <p:cNvPr id="6" name="Rectangle 5"/>
          <p:cNvSpPr/>
          <p:nvPr/>
        </p:nvSpPr>
        <p:spPr>
          <a:xfrm>
            <a:off x="8256240" y="6523907"/>
            <a:ext cx="2077043" cy="307777"/>
          </a:xfrm>
          <a:prstGeom prst="rect">
            <a:avLst/>
          </a:prstGeom>
        </p:spPr>
        <p:txBody>
          <a:bodyPr wrap="none">
            <a:spAutoFit/>
          </a:bodyPr>
          <a:lstStyle/>
          <a:p>
            <a:r>
              <a:rPr lang="en-US" sz="1400" dirty="0" smtClean="0"/>
              <a:t>https://</a:t>
            </a:r>
            <a:r>
              <a:rPr lang="en-US" sz="1400" dirty="0" err="1" smtClean="0"/>
              <a:t>www.accton.com</a:t>
            </a:r>
            <a:r>
              <a:rPr lang="en-US" sz="1400" dirty="0" smtClean="0"/>
              <a:t>/</a:t>
            </a:r>
            <a:endParaRPr lang="en-US" sz="1400" dirty="0"/>
          </a:p>
        </p:txBody>
      </p:sp>
    </p:spTree>
    <p:extLst>
      <p:ext uri="{BB962C8B-B14F-4D97-AF65-F5344CB8AC3E}">
        <p14:creationId xmlns:p14="http://schemas.microsoft.com/office/powerpoint/2010/main" val="4105196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65495" y="116632"/>
            <a:ext cx="11635161" cy="8935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latin typeface="+mn-lt"/>
              </a:rPr>
              <a:t>Course Literature</a:t>
            </a:r>
            <a:endParaRPr lang="en-US" b="1" dirty="0">
              <a:latin typeface="+mn-lt"/>
            </a:endParaRPr>
          </a:p>
        </p:txBody>
      </p:sp>
      <p:sp>
        <p:nvSpPr>
          <p:cNvPr id="5" name="Content Placeholder 4"/>
          <p:cNvSpPr>
            <a:spLocks noGrp="1"/>
          </p:cNvSpPr>
          <p:nvPr>
            <p:ph idx="1"/>
          </p:nvPr>
        </p:nvSpPr>
        <p:spPr/>
        <p:txBody>
          <a:bodyPr>
            <a:normAutofit lnSpcReduction="10000"/>
          </a:bodyPr>
          <a:lstStyle/>
          <a:p>
            <a:r>
              <a:rPr lang="en-US" dirty="0" err="1" smtClean="0"/>
              <a:t>Dahlman</a:t>
            </a:r>
            <a:r>
              <a:rPr lang="en-US" dirty="0"/>
              <a:t>, E., </a:t>
            </a:r>
            <a:r>
              <a:rPr lang="en-US" dirty="0" err="1"/>
              <a:t>Parkvall</a:t>
            </a:r>
            <a:r>
              <a:rPr lang="en-US" dirty="0"/>
              <a:t>, S. and </a:t>
            </a:r>
            <a:r>
              <a:rPr lang="en-US" dirty="0" err="1"/>
              <a:t>Skold</a:t>
            </a:r>
            <a:r>
              <a:rPr lang="en-US" dirty="0"/>
              <a:t>, J., 2013. </a:t>
            </a:r>
            <a:r>
              <a:rPr lang="en-US" b="1" i="1" dirty="0" err="1"/>
              <a:t>4G</a:t>
            </a:r>
            <a:r>
              <a:rPr lang="en-US" b="1" i="1" dirty="0"/>
              <a:t>: LTE/LTE-advanced for mobile broadband</a:t>
            </a:r>
            <a:r>
              <a:rPr lang="en-US" dirty="0"/>
              <a:t>. Academic press</a:t>
            </a:r>
            <a:r>
              <a:rPr lang="en-US" dirty="0" smtClean="0"/>
              <a:t>.</a:t>
            </a:r>
            <a:r>
              <a:rPr lang="sr-Latn-RS" dirty="0" smtClean="0"/>
              <a:t> </a:t>
            </a:r>
            <a:r>
              <a:rPr lang="sr-Latn-RS" b="1" dirty="0" smtClean="0"/>
              <a:t>(4G Book)</a:t>
            </a:r>
            <a:endParaRPr lang="en-US" b="1" dirty="0"/>
          </a:p>
          <a:p>
            <a:r>
              <a:rPr lang="en-US" dirty="0" err="1" smtClean="0"/>
              <a:t>Dahlman</a:t>
            </a:r>
            <a:r>
              <a:rPr lang="en-US" dirty="0"/>
              <a:t>, E., </a:t>
            </a:r>
            <a:r>
              <a:rPr lang="en-US" dirty="0" err="1"/>
              <a:t>Parkvall</a:t>
            </a:r>
            <a:r>
              <a:rPr lang="en-US" dirty="0"/>
              <a:t>, S. and </a:t>
            </a:r>
            <a:r>
              <a:rPr lang="en-US" dirty="0" err="1"/>
              <a:t>Skold</a:t>
            </a:r>
            <a:r>
              <a:rPr lang="en-US" dirty="0"/>
              <a:t>, J., 2020. </a:t>
            </a:r>
            <a:r>
              <a:rPr lang="en-US" b="1" i="1" dirty="0" err="1"/>
              <a:t>5G</a:t>
            </a:r>
            <a:r>
              <a:rPr lang="en-US" b="1" i="1" dirty="0"/>
              <a:t> NR: The next generation wireless access technology</a:t>
            </a:r>
            <a:r>
              <a:rPr lang="en-US" b="1" dirty="0"/>
              <a:t>. </a:t>
            </a:r>
            <a:r>
              <a:rPr lang="en-US" dirty="0"/>
              <a:t>Academic Press</a:t>
            </a:r>
            <a:r>
              <a:rPr lang="en-US" dirty="0" smtClean="0"/>
              <a:t>.</a:t>
            </a:r>
            <a:r>
              <a:rPr lang="sr-Latn-RS" dirty="0" smtClean="0"/>
              <a:t> </a:t>
            </a:r>
            <a:r>
              <a:rPr lang="sr-Latn-RS" b="1" dirty="0" smtClean="0"/>
              <a:t>(5G Book)</a:t>
            </a:r>
            <a:endParaRPr lang="en-US" b="1" dirty="0"/>
          </a:p>
          <a:p>
            <a:r>
              <a:rPr lang="en-US" dirty="0" err="1" smtClean="0"/>
              <a:t>Zarrinkoub</a:t>
            </a:r>
            <a:r>
              <a:rPr lang="en-US" dirty="0"/>
              <a:t>, H., 2014. </a:t>
            </a:r>
            <a:r>
              <a:rPr lang="en-US" b="1" i="1" dirty="0"/>
              <a:t>Understanding LTE with </a:t>
            </a:r>
            <a:r>
              <a:rPr lang="en-US" b="1" i="1" dirty="0" err="1"/>
              <a:t>MATLAB</a:t>
            </a:r>
            <a:r>
              <a:rPr lang="en-US" b="1" i="1" dirty="0"/>
              <a:t>: from mathematical modeling to simulation and prototyping</a:t>
            </a:r>
            <a:r>
              <a:rPr lang="en-US" b="1" dirty="0"/>
              <a:t>. </a:t>
            </a:r>
            <a:r>
              <a:rPr lang="en-US" dirty="0"/>
              <a:t>John Wiley &amp; Sons</a:t>
            </a:r>
            <a:r>
              <a:rPr lang="en-US" dirty="0" smtClean="0"/>
              <a:t>.</a:t>
            </a:r>
            <a:r>
              <a:rPr lang="sr-Latn-RS" dirty="0" smtClean="0"/>
              <a:t> </a:t>
            </a:r>
            <a:r>
              <a:rPr lang="sr-Latn-RS" b="1" dirty="0" smtClean="0"/>
              <a:t>(4G MATLAB Book)</a:t>
            </a:r>
            <a:endParaRPr lang="en-US" b="1" dirty="0"/>
          </a:p>
          <a:p>
            <a:r>
              <a:rPr lang="en-US" dirty="0" err="1" smtClean="0"/>
              <a:t>Liberg</a:t>
            </a:r>
            <a:r>
              <a:rPr lang="en-US" dirty="0"/>
              <a:t>, O., </a:t>
            </a:r>
            <a:r>
              <a:rPr lang="en-US" dirty="0" err="1"/>
              <a:t>Sundberg</a:t>
            </a:r>
            <a:r>
              <a:rPr lang="en-US" dirty="0"/>
              <a:t>, M., Wang, E., Bergman, J. and Sachs, J., 2017. </a:t>
            </a:r>
            <a:r>
              <a:rPr lang="en-US" b="1" i="1" dirty="0"/>
              <a:t>Cellular Internet of things: technologies, standards, and performance</a:t>
            </a:r>
            <a:r>
              <a:rPr lang="en-US" b="1" dirty="0"/>
              <a:t>.</a:t>
            </a:r>
            <a:r>
              <a:rPr lang="en-US" dirty="0"/>
              <a:t> Academic Press</a:t>
            </a:r>
            <a:r>
              <a:rPr lang="en-US" dirty="0" smtClean="0"/>
              <a:t>.</a:t>
            </a:r>
            <a:r>
              <a:rPr lang="sr-Latn-RS" dirty="0" smtClean="0"/>
              <a:t> </a:t>
            </a:r>
            <a:r>
              <a:rPr lang="sr-Latn-RS" b="1" dirty="0" smtClean="0"/>
              <a:t>(NB-IoT Book)</a:t>
            </a:r>
            <a:endParaRPr lang="en-US" b="1" dirty="0"/>
          </a:p>
        </p:txBody>
      </p:sp>
    </p:spTree>
    <p:extLst>
      <p:ext uri="{BB962C8B-B14F-4D97-AF65-F5344CB8AC3E}">
        <p14:creationId xmlns:p14="http://schemas.microsoft.com/office/powerpoint/2010/main" val="596938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512" y="1124744"/>
            <a:ext cx="8540865" cy="5189996"/>
          </a:xfrm>
          <a:prstGeom prst="rect">
            <a:avLst/>
          </a:prstGeom>
        </p:spPr>
      </p:pic>
      <p:sp>
        <p:nvSpPr>
          <p:cNvPr id="7" name="Title 1"/>
          <p:cNvSpPr txBox="1">
            <a:spLocks/>
          </p:cNvSpPr>
          <p:nvPr/>
        </p:nvSpPr>
        <p:spPr>
          <a:xfrm>
            <a:off x="623392" y="-1"/>
            <a:ext cx="10873208" cy="980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smtClean="0">
                <a:latin typeface="+mn-lt"/>
              </a:rPr>
              <a:t>URLLC</a:t>
            </a:r>
            <a:r>
              <a:rPr lang="en-US" sz="3600" b="1" dirty="0" smtClean="0">
                <a:latin typeface="+mn-lt"/>
              </a:rPr>
              <a:t>: Ultra Reliable and Low Latency Communications</a:t>
            </a:r>
            <a:endParaRPr lang="en-US" sz="3600" b="1" dirty="0">
              <a:latin typeface="+mn-lt"/>
            </a:endParaRPr>
          </a:p>
        </p:txBody>
      </p:sp>
      <p:sp>
        <p:nvSpPr>
          <p:cNvPr id="10" name="Rectangle 9"/>
          <p:cNvSpPr/>
          <p:nvPr/>
        </p:nvSpPr>
        <p:spPr>
          <a:xfrm>
            <a:off x="0" y="1005670"/>
            <a:ext cx="9144000" cy="2207306"/>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406777" y="1196752"/>
            <a:ext cx="8229600" cy="2304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b="1" dirty="0" smtClean="0"/>
              <a:t>Ultra-reliability and low latency</a:t>
            </a:r>
            <a:endParaRPr lang="sr-Latn-RS" b="1" dirty="0" smtClean="0"/>
          </a:p>
          <a:p>
            <a:pPr lvl="1">
              <a:buFont typeface="Wingdings" panose="05000000000000000000" pitchFamily="2" charset="2"/>
              <a:buChar char="§"/>
            </a:pPr>
            <a:r>
              <a:rPr lang="en-US" dirty="0" err="1" smtClean="0"/>
              <a:t>5G</a:t>
            </a:r>
            <a:r>
              <a:rPr lang="en-US" dirty="0" smtClean="0"/>
              <a:t> for industrial applications (robot control)</a:t>
            </a:r>
            <a:endParaRPr lang="sr-Latn-RS" dirty="0" smtClean="0"/>
          </a:p>
          <a:p>
            <a:pPr lvl="1">
              <a:buFont typeface="Wingdings" panose="05000000000000000000" pitchFamily="2" charset="2"/>
              <a:buChar char="§"/>
            </a:pPr>
            <a:r>
              <a:rPr lang="en-US" dirty="0" err="1" smtClean="0"/>
              <a:t>5G</a:t>
            </a:r>
            <a:r>
              <a:rPr lang="en-US" dirty="0" smtClean="0"/>
              <a:t> for medical applications</a:t>
            </a:r>
            <a:r>
              <a:rPr lang="sr-Latn-RS" dirty="0" smtClean="0"/>
              <a:t> (</a:t>
            </a:r>
            <a:r>
              <a:rPr lang="en-US" dirty="0" smtClean="0"/>
              <a:t>tele-surgery</a:t>
            </a:r>
            <a:r>
              <a:rPr lang="sr-Latn-RS" dirty="0" smtClean="0"/>
              <a:t>)</a:t>
            </a:r>
          </a:p>
          <a:p>
            <a:pPr lvl="1">
              <a:buFont typeface="Wingdings" panose="05000000000000000000" pitchFamily="2" charset="2"/>
              <a:buChar char="§"/>
            </a:pPr>
            <a:r>
              <a:rPr lang="en-US" dirty="0" err="1" smtClean="0"/>
              <a:t>5G</a:t>
            </a:r>
            <a:r>
              <a:rPr lang="en-US" dirty="0" smtClean="0"/>
              <a:t> for autonomous vehicles (vehicular control)</a:t>
            </a:r>
            <a:endParaRPr lang="sr-Latn-RS" dirty="0" smtClean="0"/>
          </a:p>
          <a:p>
            <a:pPr>
              <a:buFont typeface="Wingdings" panose="05000000000000000000" pitchFamily="2" charset="2"/>
              <a:buChar char="§"/>
            </a:pPr>
            <a:endParaRPr lang="sr-Latn-RS" sz="3200" dirty="0" smtClean="0"/>
          </a:p>
          <a:p>
            <a:pPr>
              <a:buFont typeface="Wingdings" panose="05000000000000000000" pitchFamily="2" charset="2"/>
              <a:buChar char="§"/>
            </a:pPr>
            <a:endParaRPr lang="sr-Latn-RS" sz="3200" dirty="0"/>
          </a:p>
          <a:p>
            <a:pPr>
              <a:buFont typeface="Wingdings" panose="05000000000000000000" pitchFamily="2" charset="2"/>
              <a:buChar char="§"/>
            </a:pPr>
            <a:endParaRPr lang="sr-Latn-RS" sz="3200" dirty="0" smtClean="0"/>
          </a:p>
          <a:p>
            <a:pPr marL="0" indent="0">
              <a:buNone/>
            </a:pPr>
            <a:endParaRPr lang="sr-Latn-RS" sz="3200" dirty="0" smtClean="0"/>
          </a:p>
        </p:txBody>
      </p:sp>
      <p:sp>
        <p:nvSpPr>
          <p:cNvPr id="12" name="Rectangle 11"/>
          <p:cNvSpPr/>
          <p:nvPr/>
        </p:nvSpPr>
        <p:spPr>
          <a:xfrm>
            <a:off x="152400" y="3212976"/>
            <a:ext cx="4059560" cy="276813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406777" y="3356992"/>
            <a:ext cx="8229600" cy="2304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b="1" dirty="0" smtClean="0"/>
              <a:t>Requirements</a:t>
            </a:r>
            <a:endParaRPr lang="sr-Latn-RS" b="1" dirty="0" smtClean="0"/>
          </a:p>
          <a:p>
            <a:pPr lvl="1">
              <a:buFont typeface="Wingdings" panose="05000000000000000000" pitchFamily="2" charset="2"/>
              <a:buChar char="§"/>
            </a:pPr>
            <a:r>
              <a:rPr lang="en-US" dirty="0" smtClean="0"/>
              <a:t>Latency</a:t>
            </a:r>
            <a:r>
              <a:rPr lang="sr-Latn-RS" dirty="0" smtClean="0"/>
              <a:t>: </a:t>
            </a:r>
            <a:r>
              <a:rPr lang="en-US" dirty="0" smtClean="0"/>
              <a:t>~ 1 </a:t>
            </a:r>
            <a:r>
              <a:rPr lang="en-US" dirty="0" err="1" smtClean="0"/>
              <a:t>ms</a:t>
            </a:r>
            <a:r>
              <a:rPr lang="en-US" dirty="0" smtClean="0"/>
              <a:t> </a:t>
            </a:r>
            <a:endParaRPr lang="sr-Latn-RS" dirty="0" smtClean="0"/>
          </a:p>
          <a:p>
            <a:pPr lvl="1">
              <a:buFont typeface="Wingdings" panose="05000000000000000000" pitchFamily="2" charset="2"/>
              <a:buChar char="§"/>
            </a:pPr>
            <a:r>
              <a:rPr lang="sr-Latn-RS" dirty="0" smtClean="0"/>
              <a:t>PLR </a:t>
            </a:r>
            <a:r>
              <a:rPr lang="en-US" dirty="0" smtClean="0"/>
              <a:t>&lt; 10</a:t>
            </a:r>
            <a:r>
              <a:rPr lang="en-US" baseline="30000" dirty="0" smtClean="0"/>
              <a:t>-5</a:t>
            </a:r>
            <a:endParaRPr lang="sr-Latn-RS" baseline="30000" dirty="0" smtClean="0"/>
          </a:p>
          <a:p>
            <a:pPr lvl="1">
              <a:buFont typeface="Wingdings" panose="05000000000000000000" pitchFamily="2" charset="2"/>
              <a:buChar char="§"/>
            </a:pPr>
            <a:r>
              <a:rPr lang="en-US" b="1" dirty="0" smtClean="0">
                <a:solidFill>
                  <a:srgbClr val="FF0000"/>
                </a:solidFill>
              </a:rPr>
              <a:t>Greatest challenge</a:t>
            </a:r>
            <a:r>
              <a:rPr lang="en-US" b="1" dirty="0">
                <a:solidFill>
                  <a:srgbClr val="FF0000"/>
                </a:solidFill>
              </a:rPr>
              <a:t> </a:t>
            </a:r>
            <a:r>
              <a:rPr lang="en-US" b="1" dirty="0" smtClean="0">
                <a:solidFill>
                  <a:srgbClr val="FF0000"/>
                </a:solidFill>
              </a:rPr>
              <a:t>for</a:t>
            </a:r>
            <a:br>
              <a:rPr lang="en-US" b="1" dirty="0" smtClean="0">
                <a:solidFill>
                  <a:srgbClr val="FF0000"/>
                </a:solidFill>
              </a:rPr>
            </a:br>
            <a:r>
              <a:rPr lang="en-US" b="1" dirty="0" smtClean="0">
                <a:solidFill>
                  <a:srgbClr val="FF0000"/>
                </a:solidFill>
              </a:rPr>
              <a:t>wireless</a:t>
            </a:r>
            <a:r>
              <a:rPr lang="sr-Latn-RS" b="1" dirty="0" smtClean="0">
                <a:solidFill>
                  <a:srgbClr val="FF0000"/>
                </a:solidFill>
              </a:rPr>
              <a:t> tehnolog</a:t>
            </a:r>
            <a:r>
              <a:rPr lang="en-US" b="1" dirty="0" smtClean="0">
                <a:solidFill>
                  <a:srgbClr val="FF0000"/>
                </a:solidFill>
              </a:rPr>
              <a:t>y</a:t>
            </a:r>
            <a:endParaRPr lang="sr-Latn-RS" b="1" dirty="0" smtClean="0">
              <a:solidFill>
                <a:srgbClr val="FF0000"/>
              </a:solidFill>
            </a:endParaRPr>
          </a:p>
          <a:p>
            <a:pPr lvl="1">
              <a:buFont typeface="Wingdings" panose="05000000000000000000" pitchFamily="2" charset="2"/>
              <a:buChar char="§"/>
            </a:pPr>
            <a:endParaRPr lang="sr-Latn-RS" dirty="0" smtClean="0"/>
          </a:p>
          <a:p>
            <a:pPr>
              <a:buFont typeface="Wingdings" panose="05000000000000000000" pitchFamily="2" charset="2"/>
              <a:buChar char="§"/>
            </a:pPr>
            <a:endParaRPr lang="sr-Latn-RS" sz="3200" dirty="0" smtClean="0"/>
          </a:p>
          <a:p>
            <a:pPr>
              <a:buFont typeface="Wingdings" panose="05000000000000000000" pitchFamily="2" charset="2"/>
              <a:buChar char="§"/>
            </a:pPr>
            <a:endParaRPr lang="sr-Latn-RS" sz="3200" dirty="0"/>
          </a:p>
          <a:p>
            <a:pPr>
              <a:buFont typeface="Wingdings" panose="05000000000000000000" pitchFamily="2" charset="2"/>
              <a:buChar char="§"/>
            </a:pPr>
            <a:endParaRPr lang="sr-Latn-RS" sz="3200" dirty="0" smtClean="0"/>
          </a:p>
          <a:p>
            <a:pPr marL="0" indent="0">
              <a:buNone/>
            </a:pPr>
            <a:endParaRPr lang="sr-Latn-RS" sz="3200" dirty="0" smtClean="0"/>
          </a:p>
        </p:txBody>
      </p:sp>
    </p:spTree>
    <p:extLst>
      <p:ext uri="{BB962C8B-B14F-4D97-AF65-F5344CB8AC3E}">
        <p14:creationId xmlns:p14="http://schemas.microsoft.com/office/powerpoint/2010/main" val="165391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152" y="876570"/>
            <a:ext cx="8217296" cy="5943094"/>
          </a:xfrm>
          <a:prstGeom prst="rect">
            <a:avLst/>
          </a:prstGeom>
        </p:spPr>
      </p:pic>
      <p:sp>
        <p:nvSpPr>
          <p:cNvPr id="4" name="Rectangle 3"/>
          <p:cNvSpPr/>
          <p:nvPr/>
        </p:nvSpPr>
        <p:spPr>
          <a:xfrm>
            <a:off x="7991441" y="922291"/>
            <a:ext cx="2207977" cy="307777"/>
          </a:xfrm>
          <a:prstGeom prst="rect">
            <a:avLst/>
          </a:prstGeom>
        </p:spPr>
        <p:txBody>
          <a:bodyPr wrap="none">
            <a:spAutoFit/>
          </a:bodyPr>
          <a:lstStyle/>
          <a:p>
            <a:r>
              <a:rPr lang="en-US" sz="1400" dirty="0"/>
              <a:t>https://</a:t>
            </a:r>
            <a:r>
              <a:rPr lang="en-US" sz="1400" dirty="0" err="1"/>
              <a:t>www.t-mobile.com</a:t>
            </a:r>
            <a:r>
              <a:rPr lang="en-US" sz="1400" dirty="0"/>
              <a:t>/</a:t>
            </a:r>
          </a:p>
        </p:txBody>
      </p:sp>
      <p:sp>
        <p:nvSpPr>
          <p:cNvPr id="5" name="Rectangle 4"/>
          <p:cNvSpPr/>
          <p:nvPr/>
        </p:nvSpPr>
        <p:spPr>
          <a:xfrm>
            <a:off x="7232888" y="2261632"/>
            <a:ext cx="1440160" cy="7200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623392" y="-1"/>
            <a:ext cx="10873208" cy="980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smtClean="0">
                <a:latin typeface="+mn-lt"/>
              </a:rPr>
              <a:t>URLLC</a:t>
            </a:r>
            <a:r>
              <a:rPr lang="en-US" sz="3600" b="1" dirty="0" smtClean="0">
                <a:latin typeface="+mn-lt"/>
              </a:rPr>
              <a:t>: Ultra Reliable and Low Latency Communications</a:t>
            </a:r>
            <a:endParaRPr lang="en-US" sz="3600" b="1" dirty="0">
              <a:latin typeface="+mn-lt"/>
            </a:endParaRPr>
          </a:p>
        </p:txBody>
      </p:sp>
    </p:spTree>
    <p:extLst>
      <p:ext uri="{BB962C8B-B14F-4D97-AF65-F5344CB8AC3E}">
        <p14:creationId xmlns:p14="http://schemas.microsoft.com/office/powerpoint/2010/main" val="3457085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23392" y="-1"/>
            <a:ext cx="10873208" cy="980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smtClean="0">
                <a:latin typeface="+mn-lt"/>
              </a:rPr>
              <a:t>URLLC</a:t>
            </a:r>
            <a:r>
              <a:rPr lang="en-US" sz="3600" b="1" dirty="0" smtClean="0">
                <a:latin typeface="+mn-lt"/>
              </a:rPr>
              <a:t>: Ultra Reliable and Low Latency Communications</a:t>
            </a:r>
            <a:endParaRPr lang="en-US" sz="3600" b="1" dirty="0">
              <a:latin typeface="+mn-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6682"/>
            <a:ext cx="12192000" cy="4850674"/>
          </a:xfrm>
          <a:prstGeom prst="rect">
            <a:avLst/>
          </a:prstGeom>
        </p:spPr>
      </p:pic>
      <p:sp>
        <p:nvSpPr>
          <p:cNvPr id="8" name="Rectangle 7"/>
          <p:cNvSpPr/>
          <p:nvPr/>
        </p:nvSpPr>
        <p:spPr>
          <a:xfrm>
            <a:off x="7809563" y="5805264"/>
            <a:ext cx="4368824" cy="307777"/>
          </a:xfrm>
          <a:prstGeom prst="rect">
            <a:avLst/>
          </a:prstGeom>
        </p:spPr>
        <p:txBody>
          <a:bodyPr wrap="square">
            <a:spAutoFit/>
          </a:bodyPr>
          <a:lstStyle/>
          <a:p>
            <a:r>
              <a:rPr lang="en-US" sz="1400" dirty="0"/>
              <a:t>https://</a:t>
            </a:r>
            <a:r>
              <a:rPr lang="en-US" sz="1400" dirty="0" err="1"/>
              <a:t>www.qualcomm.com</a:t>
            </a:r>
            <a:r>
              <a:rPr lang="en-US" sz="1400" dirty="0"/>
              <a:t>/invention/</a:t>
            </a:r>
            <a:r>
              <a:rPr lang="en-US" sz="1400" dirty="0" err="1"/>
              <a:t>5g</a:t>
            </a:r>
            <a:r>
              <a:rPr lang="en-US" sz="1400" dirty="0"/>
              <a:t>/cellular-</a:t>
            </a:r>
            <a:r>
              <a:rPr lang="en-US" sz="1400" dirty="0" err="1"/>
              <a:t>v2x</a:t>
            </a:r>
            <a:endParaRPr lang="en-US" sz="1400" dirty="0"/>
          </a:p>
        </p:txBody>
      </p:sp>
    </p:spTree>
    <p:extLst>
      <p:ext uri="{BB962C8B-B14F-4D97-AF65-F5344CB8AC3E}">
        <p14:creationId xmlns:p14="http://schemas.microsoft.com/office/powerpoint/2010/main" val="35350516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512" y="1124744"/>
            <a:ext cx="8540865" cy="5189996"/>
          </a:xfrm>
          <a:prstGeom prst="rect">
            <a:avLst/>
          </a:prstGeom>
        </p:spPr>
      </p:pic>
      <p:sp>
        <p:nvSpPr>
          <p:cNvPr id="4" name="Title 1"/>
          <p:cNvSpPr txBox="1">
            <a:spLocks/>
          </p:cNvSpPr>
          <p:nvPr/>
        </p:nvSpPr>
        <p:spPr>
          <a:xfrm>
            <a:off x="623392" y="-1"/>
            <a:ext cx="10873208" cy="980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smtClean="0">
                <a:latin typeface="+mn-lt"/>
              </a:rPr>
              <a:t>mMTC</a:t>
            </a:r>
            <a:r>
              <a:rPr lang="en-US" sz="3600" b="1" dirty="0" smtClean="0">
                <a:latin typeface="+mn-lt"/>
              </a:rPr>
              <a:t>: massive Machine-Type Communications</a:t>
            </a:r>
            <a:endParaRPr lang="en-US" sz="3600" b="1" dirty="0">
              <a:latin typeface="+mn-lt"/>
            </a:endParaRPr>
          </a:p>
        </p:txBody>
      </p:sp>
      <p:sp>
        <p:nvSpPr>
          <p:cNvPr id="5" name="Rectangle 4"/>
          <p:cNvSpPr/>
          <p:nvPr/>
        </p:nvSpPr>
        <p:spPr>
          <a:xfrm>
            <a:off x="0" y="1005670"/>
            <a:ext cx="9144000" cy="2207306"/>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406777" y="1196752"/>
            <a:ext cx="8229600" cy="2304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sr-Latn-RS" b="1" dirty="0" smtClean="0"/>
              <a:t>Massive connectivity for billions of devices</a:t>
            </a:r>
          </a:p>
          <a:p>
            <a:pPr lvl="1">
              <a:buFont typeface="Wingdings" panose="05000000000000000000" pitchFamily="2" charset="2"/>
              <a:buChar char="§"/>
            </a:pPr>
            <a:r>
              <a:rPr lang="en-US" dirty="0" err="1" smtClean="0"/>
              <a:t>5G</a:t>
            </a:r>
            <a:r>
              <a:rPr lang="en-US" dirty="0" smtClean="0"/>
              <a:t> </a:t>
            </a:r>
            <a:r>
              <a:rPr lang="sr-Latn-RS" dirty="0" smtClean="0"/>
              <a:t>for</a:t>
            </a:r>
            <a:r>
              <a:rPr lang="en-US" dirty="0" smtClean="0"/>
              <a:t> </a:t>
            </a:r>
            <a:r>
              <a:rPr lang="sr-Latn-RS" dirty="0" smtClean="0"/>
              <a:t>Smart City</a:t>
            </a:r>
          </a:p>
          <a:p>
            <a:pPr lvl="1">
              <a:buFont typeface="Wingdings" panose="05000000000000000000" pitchFamily="2" charset="2"/>
              <a:buChar char="§"/>
            </a:pPr>
            <a:r>
              <a:rPr lang="en-US" dirty="0" err="1" smtClean="0"/>
              <a:t>5G</a:t>
            </a:r>
            <a:r>
              <a:rPr lang="en-US" dirty="0" smtClean="0"/>
              <a:t> </a:t>
            </a:r>
            <a:r>
              <a:rPr lang="sr-Latn-RS" dirty="0" smtClean="0"/>
              <a:t>for</a:t>
            </a:r>
            <a:r>
              <a:rPr lang="en-US" dirty="0" smtClean="0"/>
              <a:t> </a:t>
            </a:r>
            <a:r>
              <a:rPr lang="sr-Latn-RS" dirty="0" smtClean="0"/>
              <a:t>Smart Agriculture</a:t>
            </a:r>
          </a:p>
          <a:p>
            <a:pPr lvl="1">
              <a:buFont typeface="Wingdings" panose="05000000000000000000" pitchFamily="2" charset="2"/>
              <a:buChar char="§"/>
            </a:pPr>
            <a:r>
              <a:rPr lang="en-US" dirty="0" err="1" smtClean="0"/>
              <a:t>5G</a:t>
            </a:r>
            <a:r>
              <a:rPr lang="en-US" dirty="0" smtClean="0"/>
              <a:t> </a:t>
            </a:r>
            <a:r>
              <a:rPr lang="sr-Latn-RS" dirty="0" smtClean="0"/>
              <a:t>for Smart Energy</a:t>
            </a:r>
          </a:p>
          <a:p>
            <a:pPr>
              <a:buFont typeface="Wingdings" panose="05000000000000000000" pitchFamily="2" charset="2"/>
              <a:buChar char="§"/>
            </a:pPr>
            <a:endParaRPr lang="sr-Latn-RS" sz="3200" dirty="0" smtClean="0"/>
          </a:p>
          <a:p>
            <a:pPr>
              <a:buFont typeface="Wingdings" panose="05000000000000000000" pitchFamily="2" charset="2"/>
              <a:buChar char="§"/>
            </a:pPr>
            <a:endParaRPr lang="sr-Latn-RS" sz="3200" dirty="0"/>
          </a:p>
          <a:p>
            <a:pPr>
              <a:buFont typeface="Wingdings" panose="05000000000000000000" pitchFamily="2" charset="2"/>
              <a:buChar char="§"/>
            </a:pPr>
            <a:endParaRPr lang="sr-Latn-RS" sz="3200" dirty="0" smtClean="0"/>
          </a:p>
          <a:p>
            <a:pPr marL="0" indent="0">
              <a:buNone/>
            </a:pPr>
            <a:endParaRPr lang="sr-Latn-RS" sz="3200" dirty="0" smtClean="0"/>
          </a:p>
        </p:txBody>
      </p:sp>
      <p:sp>
        <p:nvSpPr>
          <p:cNvPr id="7" name="Rectangle 6"/>
          <p:cNvSpPr/>
          <p:nvPr/>
        </p:nvSpPr>
        <p:spPr>
          <a:xfrm>
            <a:off x="4924247" y="3212976"/>
            <a:ext cx="5172272" cy="296203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5428303" y="3550892"/>
            <a:ext cx="4772153" cy="28304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sr-Latn-RS" dirty="0" smtClean="0"/>
              <a:t>Requirements</a:t>
            </a:r>
          </a:p>
          <a:p>
            <a:pPr lvl="1">
              <a:buFont typeface="Wingdings" panose="05000000000000000000" pitchFamily="2" charset="2"/>
              <a:buChar char="§"/>
            </a:pPr>
            <a:r>
              <a:rPr lang="sr-Latn-RS" dirty="0" smtClean="0"/>
              <a:t>No of devices: </a:t>
            </a:r>
            <a:r>
              <a:rPr lang="en-US" dirty="0" smtClean="0"/>
              <a:t>&gt; 10</a:t>
            </a:r>
            <a:r>
              <a:rPr lang="en-US" baseline="30000" dirty="0" smtClean="0"/>
              <a:t>6</a:t>
            </a:r>
            <a:r>
              <a:rPr lang="en-US" dirty="0" smtClean="0"/>
              <a:t> / </a:t>
            </a:r>
            <a:r>
              <a:rPr lang="en-US" dirty="0" err="1" smtClean="0"/>
              <a:t>km</a:t>
            </a:r>
            <a:r>
              <a:rPr lang="en-US" baseline="30000" dirty="0" err="1" smtClean="0"/>
              <a:t>2</a:t>
            </a:r>
            <a:endParaRPr lang="sr-Latn-RS" baseline="30000" dirty="0" smtClean="0"/>
          </a:p>
          <a:p>
            <a:pPr lvl="1">
              <a:buFont typeface="Wingdings" panose="05000000000000000000" pitchFamily="2" charset="2"/>
              <a:buChar char="§"/>
            </a:pPr>
            <a:r>
              <a:rPr lang="sr-Latn-RS" b="1" dirty="0" smtClean="0">
                <a:solidFill>
                  <a:srgbClr val="FF0000"/>
                </a:solidFill>
              </a:rPr>
              <a:t>It is much easier to provide 1 Gb/s to a single user than 1 Mb/s to 1000 users!</a:t>
            </a:r>
          </a:p>
          <a:p>
            <a:pPr lvl="1">
              <a:buFont typeface="Wingdings" panose="05000000000000000000" pitchFamily="2" charset="2"/>
              <a:buChar char="§"/>
            </a:pPr>
            <a:r>
              <a:rPr lang="sr-Latn-RS" dirty="0" smtClean="0"/>
              <a:t>First and important steps in 4G:</a:t>
            </a:r>
            <a:br>
              <a:rPr lang="sr-Latn-RS" dirty="0" smtClean="0"/>
            </a:br>
            <a:r>
              <a:rPr lang="sr-Latn-RS" b="1" dirty="0" smtClean="0"/>
              <a:t>NarrowBand IoT (NB-IoT)</a:t>
            </a:r>
          </a:p>
          <a:p>
            <a:pPr>
              <a:buFont typeface="Wingdings" panose="05000000000000000000" pitchFamily="2" charset="2"/>
              <a:buChar char="§"/>
            </a:pPr>
            <a:endParaRPr lang="sr-Latn-RS" sz="3200" dirty="0" smtClean="0"/>
          </a:p>
          <a:p>
            <a:pPr>
              <a:buFont typeface="Wingdings" panose="05000000000000000000" pitchFamily="2" charset="2"/>
              <a:buChar char="§"/>
            </a:pPr>
            <a:endParaRPr lang="sr-Latn-RS" sz="3200" dirty="0"/>
          </a:p>
          <a:p>
            <a:pPr>
              <a:buFont typeface="Wingdings" panose="05000000000000000000" pitchFamily="2" charset="2"/>
              <a:buChar char="§"/>
            </a:pPr>
            <a:endParaRPr lang="sr-Latn-RS" sz="3200" dirty="0" smtClean="0"/>
          </a:p>
          <a:p>
            <a:pPr marL="0" indent="0">
              <a:buNone/>
            </a:pPr>
            <a:endParaRPr lang="sr-Latn-RS" sz="3200" dirty="0" smtClean="0"/>
          </a:p>
        </p:txBody>
      </p:sp>
    </p:spTree>
    <p:extLst>
      <p:ext uri="{BB962C8B-B14F-4D97-AF65-F5344CB8AC3E}">
        <p14:creationId xmlns:p14="http://schemas.microsoft.com/office/powerpoint/2010/main" val="335590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3392" y="-1"/>
            <a:ext cx="10873208" cy="980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Latn-RS" sz="3600" b="1" dirty="0" smtClean="0">
                <a:latin typeface="+mn-lt"/>
              </a:rPr>
              <a:t>Key Capabilities of IMT-2020</a:t>
            </a:r>
            <a:endParaRPr lang="en-US" sz="3600" b="1" dirty="0">
              <a:latin typeface="+mn-lt"/>
            </a:endParaRPr>
          </a:p>
        </p:txBody>
      </p:sp>
      <p:sp>
        <p:nvSpPr>
          <p:cNvPr id="6" name="TextBox 5"/>
          <p:cNvSpPr txBox="1"/>
          <p:nvPr/>
        </p:nvSpPr>
        <p:spPr>
          <a:xfrm>
            <a:off x="256155" y="5985598"/>
            <a:ext cx="11713596" cy="646331"/>
          </a:xfrm>
          <a:prstGeom prst="rect">
            <a:avLst/>
          </a:prstGeom>
          <a:noFill/>
        </p:spPr>
        <p:txBody>
          <a:bodyPr wrap="square" rtlCol="0">
            <a:spAutoFit/>
          </a:bodyPr>
          <a:lstStyle/>
          <a:p>
            <a:r>
              <a:rPr lang="en-US" dirty="0" smtClean="0"/>
              <a:t>Figure: E. </a:t>
            </a:r>
            <a:r>
              <a:rPr lang="en-US" dirty="0" err="1" smtClean="0"/>
              <a:t>Dahlman</a:t>
            </a:r>
            <a:r>
              <a:rPr lang="en-US" dirty="0" smtClean="0"/>
              <a:t>, S. </a:t>
            </a:r>
            <a:r>
              <a:rPr lang="en-US" dirty="0" err="1" smtClean="0"/>
              <a:t>Parkvall</a:t>
            </a:r>
            <a:r>
              <a:rPr lang="en-US" dirty="0" smtClean="0"/>
              <a:t>, J. </a:t>
            </a:r>
            <a:r>
              <a:rPr lang="en-US" dirty="0" err="1" smtClean="0"/>
              <a:t>Skoll</a:t>
            </a:r>
            <a:r>
              <a:rPr lang="en-US" dirty="0" smtClean="0"/>
              <a:t>: “</a:t>
            </a:r>
            <a:r>
              <a:rPr lang="en-US" dirty="0" err="1" smtClean="0"/>
              <a:t>5G</a:t>
            </a:r>
            <a:r>
              <a:rPr lang="en-US" dirty="0" smtClean="0"/>
              <a:t> NR: The Next Generation Wireless Technology,” Academic Press (Elsevier), 2018 (Figure 2.</a:t>
            </a:r>
            <a:r>
              <a:rPr lang="sr-Latn-RS" dirty="0" smtClean="0"/>
              <a:t>6</a:t>
            </a:r>
            <a:r>
              <a:rPr lang="en-US" dirty="0" smtClean="0"/>
              <a:t>, page 1</a:t>
            </a:r>
            <a:r>
              <a:rPr lang="sr-Latn-RS" dirty="0" smtClean="0"/>
              <a:t>6</a:t>
            </a:r>
            <a:r>
              <a:rPr lang="en-US" dirty="0" smtClean="0"/>
              <a:t>)</a:t>
            </a:r>
            <a:endParaRPr lang="en-US" dirty="0"/>
          </a:p>
        </p:txBody>
      </p:sp>
      <p:sp>
        <p:nvSpPr>
          <p:cNvPr id="7" name="Rectangle 6"/>
          <p:cNvSpPr/>
          <p:nvPr/>
        </p:nvSpPr>
        <p:spPr>
          <a:xfrm>
            <a:off x="2711624" y="1124744"/>
            <a:ext cx="6552728" cy="46085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1528" y="1225437"/>
            <a:ext cx="5708943" cy="4407126"/>
          </a:xfrm>
          <a:prstGeom prst="rect">
            <a:avLst/>
          </a:prstGeom>
        </p:spPr>
      </p:pic>
    </p:spTree>
    <p:extLst>
      <p:ext uri="{BB962C8B-B14F-4D97-AF65-F5344CB8AC3E}">
        <p14:creationId xmlns:p14="http://schemas.microsoft.com/office/powerpoint/2010/main" val="1381397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3392" y="-1"/>
            <a:ext cx="10873208" cy="980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r-Latn-RS" sz="3600" b="1" dirty="0" smtClean="0">
                <a:latin typeface="+mn-lt"/>
              </a:rPr>
              <a:t>Capabilities of IMT-2020 per Service Categories</a:t>
            </a:r>
            <a:endParaRPr lang="en-US" sz="3600" b="1" dirty="0">
              <a:latin typeface="+mn-lt"/>
            </a:endParaRPr>
          </a:p>
        </p:txBody>
      </p:sp>
      <p:sp>
        <p:nvSpPr>
          <p:cNvPr id="6" name="TextBox 5"/>
          <p:cNvSpPr txBox="1"/>
          <p:nvPr/>
        </p:nvSpPr>
        <p:spPr>
          <a:xfrm>
            <a:off x="256155" y="5985598"/>
            <a:ext cx="11713596" cy="646331"/>
          </a:xfrm>
          <a:prstGeom prst="rect">
            <a:avLst/>
          </a:prstGeom>
          <a:noFill/>
        </p:spPr>
        <p:txBody>
          <a:bodyPr wrap="square" rtlCol="0">
            <a:spAutoFit/>
          </a:bodyPr>
          <a:lstStyle/>
          <a:p>
            <a:r>
              <a:rPr lang="en-US" dirty="0" smtClean="0"/>
              <a:t>Figure: E. </a:t>
            </a:r>
            <a:r>
              <a:rPr lang="en-US" dirty="0" err="1" smtClean="0"/>
              <a:t>Dahlman</a:t>
            </a:r>
            <a:r>
              <a:rPr lang="en-US" dirty="0" smtClean="0"/>
              <a:t>, S. </a:t>
            </a:r>
            <a:r>
              <a:rPr lang="en-US" dirty="0" err="1" smtClean="0"/>
              <a:t>Parkvall</a:t>
            </a:r>
            <a:r>
              <a:rPr lang="en-US" dirty="0" smtClean="0"/>
              <a:t>, J. </a:t>
            </a:r>
            <a:r>
              <a:rPr lang="en-US" dirty="0" err="1" smtClean="0"/>
              <a:t>Skoll</a:t>
            </a:r>
            <a:r>
              <a:rPr lang="en-US" dirty="0" smtClean="0"/>
              <a:t>: “</a:t>
            </a:r>
            <a:r>
              <a:rPr lang="en-US" dirty="0" err="1" smtClean="0"/>
              <a:t>5G</a:t>
            </a:r>
            <a:r>
              <a:rPr lang="en-US" dirty="0" smtClean="0"/>
              <a:t> NR: The Next Generation Wireless Technology,” Academic Press (Elsevier), 2018 (Figure 2.</a:t>
            </a:r>
            <a:r>
              <a:rPr lang="sr-Latn-RS" dirty="0"/>
              <a:t>7</a:t>
            </a:r>
            <a:r>
              <a:rPr lang="en-US" dirty="0" smtClean="0"/>
              <a:t>, page 1</a:t>
            </a:r>
            <a:r>
              <a:rPr lang="sr-Latn-RS" dirty="0"/>
              <a:t>7</a:t>
            </a:r>
            <a:r>
              <a:rPr lang="en-US" dirty="0" smtClean="0"/>
              <a:t>)</a:t>
            </a:r>
            <a:endParaRPr lang="en-US" dirty="0"/>
          </a:p>
        </p:txBody>
      </p:sp>
      <p:sp>
        <p:nvSpPr>
          <p:cNvPr id="7" name="Rectangle 6"/>
          <p:cNvSpPr/>
          <p:nvPr/>
        </p:nvSpPr>
        <p:spPr>
          <a:xfrm>
            <a:off x="2711624" y="1340768"/>
            <a:ext cx="6552728" cy="410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632" y="1628800"/>
            <a:ext cx="6309829" cy="3456384"/>
          </a:xfrm>
          <a:prstGeom prst="rect">
            <a:avLst/>
          </a:prstGeom>
        </p:spPr>
      </p:pic>
    </p:spTree>
    <p:extLst>
      <p:ext uri="{BB962C8B-B14F-4D97-AF65-F5344CB8AC3E}">
        <p14:creationId xmlns:p14="http://schemas.microsoft.com/office/powerpoint/2010/main" val="36994893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Takeaway Message</a:t>
            </a:r>
            <a:endParaRPr lang="en-US" b="1" dirty="0">
              <a:latin typeface="+mn-lt"/>
            </a:endParaRPr>
          </a:p>
        </p:txBody>
      </p:sp>
      <p:sp>
        <p:nvSpPr>
          <p:cNvPr id="3" name="Content Placeholder 2"/>
          <p:cNvSpPr>
            <a:spLocks noGrp="1"/>
          </p:cNvSpPr>
          <p:nvPr>
            <p:ph idx="1"/>
          </p:nvPr>
        </p:nvSpPr>
        <p:spPr/>
        <p:txBody>
          <a:bodyPr>
            <a:normAutofit/>
          </a:bodyPr>
          <a:lstStyle/>
          <a:p>
            <a:r>
              <a:rPr lang="en-US" sz="3600" dirty="0" smtClean="0"/>
              <a:t>We explained the basics of </a:t>
            </a:r>
            <a:r>
              <a:rPr lang="en-US" sz="3600" dirty="0" err="1" smtClean="0"/>
              <a:t>3GPP</a:t>
            </a:r>
            <a:r>
              <a:rPr lang="en-US" sz="3600" dirty="0" smtClean="0"/>
              <a:t> standardization process in charge of development of mobile cellular technologies</a:t>
            </a:r>
          </a:p>
          <a:p>
            <a:endParaRPr lang="en-US" sz="3600" dirty="0"/>
          </a:p>
          <a:p>
            <a:r>
              <a:rPr lang="en-US" sz="3600" dirty="0" smtClean="0"/>
              <a:t>We explained the current state of </a:t>
            </a:r>
            <a:r>
              <a:rPr lang="en-US" sz="3600" dirty="0" err="1" smtClean="0"/>
              <a:t>3GPP</a:t>
            </a:r>
            <a:r>
              <a:rPr lang="en-US" sz="3600" dirty="0" smtClean="0"/>
              <a:t> </a:t>
            </a:r>
            <a:r>
              <a:rPr lang="en-US" sz="3600" dirty="0" err="1" smtClean="0"/>
              <a:t>4G</a:t>
            </a:r>
            <a:r>
              <a:rPr lang="en-US" sz="3600" dirty="0" smtClean="0"/>
              <a:t> and </a:t>
            </a:r>
            <a:r>
              <a:rPr lang="en-US" sz="3600" dirty="0" err="1" smtClean="0"/>
              <a:t>5G</a:t>
            </a:r>
            <a:r>
              <a:rPr lang="en-US" sz="3600" dirty="0" smtClean="0"/>
              <a:t> technology standardization and recalled of evolution of previous mobile cellular standards</a:t>
            </a:r>
          </a:p>
        </p:txBody>
      </p:sp>
    </p:spTree>
    <p:extLst>
      <p:ext uri="{BB962C8B-B14F-4D97-AF65-F5344CB8AC3E}">
        <p14:creationId xmlns:p14="http://schemas.microsoft.com/office/powerpoint/2010/main" val="13175391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sr-Latn-RS" dirty="0" smtClean="0"/>
              <a:t>5G Book, Chapter 1 and 2</a:t>
            </a:r>
            <a:endParaRPr lang="en-US" dirty="0"/>
          </a:p>
        </p:txBody>
      </p:sp>
      <p:sp>
        <p:nvSpPr>
          <p:cNvPr id="5" name="Title 1"/>
          <p:cNvSpPr>
            <a:spLocks noGrp="1"/>
          </p:cNvSpPr>
          <p:nvPr>
            <p:ph type="title"/>
          </p:nvPr>
        </p:nvSpPr>
        <p:spPr>
          <a:xfrm>
            <a:off x="335360" y="87214"/>
            <a:ext cx="11635161" cy="893514"/>
          </a:xfrm>
        </p:spPr>
        <p:txBody>
          <a:bodyPr/>
          <a:lstStyle/>
          <a:p>
            <a:r>
              <a:rPr lang="sr-Latn-RS" b="1" dirty="0" smtClean="0">
                <a:latin typeface="+mn-lt"/>
              </a:rPr>
              <a:t>Further Reading</a:t>
            </a:r>
            <a:endParaRPr lang="en-US" b="1" dirty="0">
              <a:latin typeface="+mn-lt"/>
            </a:endParaRPr>
          </a:p>
        </p:txBody>
      </p:sp>
    </p:spTree>
    <p:extLst>
      <p:ext uri="{BB962C8B-B14F-4D97-AF65-F5344CB8AC3E}">
        <p14:creationId xmlns:p14="http://schemas.microsoft.com/office/powerpoint/2010/main" val="5757059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32" y="1412776"/>
            <a:ext cx="9937104" cy="1860550"/>
          </a:xfrm>
          <a:prstGeom prst="rect">
            <a:avLst/>
          </a:prstGeom>
        </p:spPr>
        <p:txBody>
          <a:bodyPr>
            <a:normAutofit fontScale="90000"/>
          </a:bodyPr>
          <a:lstStyle/>
          <a:p>
            <a:pPr algn="ctr"/>
            <a:r>
              <a:rPr lang="en-US" sz="4900" b="1" dirty="0" smtClean="0">
                <a:latin typeface="+mn-lt"/>
              </a:rPr>
              <a:t>Introduction to </a:t>
            </a:r>
            <a:r>
              <a:rPr lang="en-US" sz="4900" b="1" dirty="0" smtClean="0">
                <a:latin typeface="+mn-lt"/>
              </a:rPr>
              <a:t>Modern Cellular Networks</a:t>
            </a:r>
            <a:r>
              <a:rPr lang="en-US" sz="4900" dirty="0" smtClean="0">
                <a:latin typeface="+mn-lt"/>
              </a:rPr>
              <a:t> </a:t>
            </a:r>
            <a:r>
              <a:rPr lang="en-US" sz="4900" dirty="0"/>
              <a:t/>
            </a:r>
            <a:br>
              <a:rPr lang="en-US" sz="4900" dirty="0"/>
            </a:br>
            <a:r>
              <a:rPr lang="en-US" sz="3600" dirty="0" smtClean="0"/>
              <a:t/>
            </a:r>
            <a:br>
              <a:rPr lang="en-US" sz="3600" dirty="0" smtClean="0"/>
            </a:br>
            <a:r>
              <a:rPr lang="en-US" sz="4000" dirty="0"/>
              <a:t>Part </a:t>
            </a:r>
            <a:r>
              <a:rPr lang="sr-Latn-RS" sz="4000" dirty="0" smtClean="0"/>
              <a:t>1</a:t>
            </a:r>
            <a:r>
              <a:rPr lang="en-US" sz="4000" dirty="0" smtClean="0"/>
              <a:t>: </a:t>
            </a:r>
            <a:r>
              <a:rPr lang="en-US" sz="3600" dirty="0" err="1"/>
              <a:t>3GPP</a:t>
            </a:r>
            <a:r>
              <a:rPr lang="en-US" sz="3600" dirty="0"/>
              <a:t> Standardization and Evolution of Mobile Cellular Standards</a:t>
            </a:r>
            <a:endParaRPr lang="en-US" sz="3200" dirty="0"/>
          </a:p>
        </p:txBody>
      </p:sp>
      <p:sp>
        <p:nvSpPr>
          <p:cNvPr id="3" name="Subtitle 2"/>
          <p:cNvSpPr>
            <a:spLocks noGrp="1"/>
          </p:cNvSpPr>
          <p:nvPr>
            <p:ph type="subTitle" idx="4294967295"/>
          </p:nvPr>
        </p:nvSpPr>
        <p:spPr>
          <a:xfrm>
            <a:off x="2567608" y="3861048"/>
            <a:ext cx="6858000" cy="504056"/>
          </a:xfrm>
          <a:prstGeom prst="rect">
            <a:avLst/>
          </a:prstGeom>
        </p:spPr>
        <p:txBody>
          <a:bodyPr>
            <a:noAutofit/>
          </a:bodyPr>
          <a:lstStyle/>
          <a:p>
            <a:pPr marL="0" indent="0" algn="ctr">
              <a:lnSpc>
                <a:spcPct val="100000"/>
              </a:lnSpc>
              <a:spcBef>
                <a:spcPts val="0"/>
              </a:spcBef>
              <a:buNone/>
            </a:pPr>
            <a:r>
              <a:rPr lang="en-US" sz="2400" b="1" dirty="0" err="1"/>
              <a:t>Dejan</a:t>
            </a:r>
            <a:r>
              <a:rPr lang="en-US" sz="2400" b="1" dirty="0"/>
              <a:t> </a:t>
            </a:r>
            <a:r>
              <a:rPr lang="en-US" sz="2400" b="1" dirty="0" err="1"/>
              <a:t>Vukobratovic</a:t>
            </a:r>
            <a:r>
              <a:rPr lang="en-US" sz="2400" dirty="0">
                <a:latin typeface="+mj-lt"/>
              </a:rPr>
              <a:t>, </a:t>
            </a:r>
            <a:r>
              <a:rPr lang="en-US" sz="2400" dirty="0" smtClean="0">
                <a:latin typeface="+mj-lt"/>
              </a:rPr>
              <a:t>Professor</a:t>
            </a:r>
            <a:endParaRPr lang="en-US" sz="2400" dirty="0">
              <a:latin typeface="+mj-lt"/>
            </a:endParaRPr>
          </a:p>
        </p:txBody>
      </p:sp>
    </p:spTree>
    <p:extLst>
      <p:ext uri="{BB962C8B-B14F-4D97-AF65-F5344CB8AC3E}">
        <p14:creationId xmlns:p14="http://schemas.microsoft.com/office/powerpoint/2010/main" val="543107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32" y="1412776"/>
            <a:ext cx="9937104" cy="1860550"/>
          </a:xfrm>
          <a:prstGeom prst="rect">
            <a:avLst/>
          </a:prstGeom>
        </p:spPr>
        <p:txBody>
          <a:bodyPr>
            <a:normAutofit fontScale="90000"/>
          </a:bodyPr>
          <a:lstStyle/>
          <a:p>
            <a:pPr algn="ctr"/>
            <a:r>
              <a:rPr lang="en-US" sz="4900" b="1" dirty="0" smtClean="0">
                <a:latin typeface="+mn-lt"/>
              </a:rPr>
              <a:t>Introduction to </a:t>
            </a:r>
            <a:r>
              <a:rPr lang="en-US" sz="4900" b="1" dirty="0" smtClean="0">
                <a:latin typeface="+mn-lt"/>
              </a:rPr>
              <a:t>Modern Cellular Networks</a:t>
            </a:r>
            <a:r>
              <a:rPr lang="en-US" sz="4900" dirty="0" smtClean="0">
                <a:latin typeface="+mn-lt"/>
              </a:rPr>
              <a:t> </a:t>
            </a:r>
            <a:r>
              <a:rPr lang="en-US" sz="4900" dirty="0"/>
              <a:t/>
            </a:r>
            <a:br>
              <a:rPr lang="en-US" sz="4900" dirty="0"/>
            </a:br>
            <a:r>
              <a:rPr lang="en-US" sz="3600" dirty="0" smtClean="0"/>
              <a:t/>
            </a:r>
            <a:br>
              <a:rPr lang="en-US" sz="3600" dirty="0" smtClean="0"/>
            </a:br>
            <a:r>
              <a:rPr lang="en-US" sz="4000" dirty="0"/>
              <a:t>Part </a:t>
            </a:r>
            <a:r>
              <a:rPr lang="sr-Latn-RS" sz="4000" dirty="0" smtClean="0"/>
              <a:t>1</a:t>
            </a:r>
            <a:r>
              <a:rPr lang="en-US" sz="4000" dirty="0" smtClean="0"/>
              <a:t>: </a:t>
            </a:r>
            <a:r>
              <a:rPr lang="en-US" sz="3600" dirty="0" err="1"/>
              <a:t>3GPP</a:t>
            </a:r>
            <a:r>
              <a:rPr lang="en-US" sz="3600" dirty="0"/>
              <a:t> Standardization and Evolution of Mobile Cellular Standards</a:t>
            </a:r>
            <a:endParaRPr lang="en-US" sz="3200" dirty="0"/>
          </a:p>
        </p:txBody>
      </p:sp>
      <p:sp>
        <p:nvSpPr>
          <p:cNvPr id="3" name="Subtitle 2"/>
          <p:cNvSpPr>
            <a:spLocks noGrp="1"/>
          </p:cNvSpPr>
          <p:nvPr>
            <p:ph type="subTitle" idx="4294967295"/>
          </p:nvPr>
        </p:nvSpPr>
        <p:spPr>
          <a:xfrm>
            <a:off x="2567608" y="3861048"/>
            <a:ext cx="6858000" cy="504056"/>
          </a:xfrm>
          <a:prstGeom prst="rect">
            <a:avLst/>
          </a:prstGeom>
        </p:spPr>
        <p:txBody>
          <a:bodyPr>
            <a:noAutofit/>
          </a:bodyPr>
          <a:lstStyle/>
          <a:p>
            <a:pPr marL="0" indent="0" algn="ctr">
              <a:lnSpc>
                <a:spcPct val="100000"/>
              </a:lnSpc>
              <a:spcBef>
                <a:spcPts val="0"/>
              </a:spcBef>
              <a:buNone/>
            </a:pPr>
            <a:r>
              <a:rPr lang="en-US" sz="2400" b="1" dirty="0" err="1"/>
              <a:t>Dejan</a:t>
            </a:r>
            <a:r>
              <a:rPr lang="en-US" sz="2400" b="1" dirty="0"/>
              <a:t> </a:t>
            </a:r>
            <a:r>
              <a:rPr lang="en-US" sz="2400" b="1" dirty="0" err="1"/>
              <a:t>Vukobratovic</a:t>
            </a:r>
            <a:r>
              <a:rPr lang="en-US" sz="2400" dirty="0">
                <a:latin typeface="+mj-lt"/>
              </a:rPr>
              <a:t>, </a:t>
            </a:r>
            <a:r>
              <a:rPr lang="en-US" sz="2400" dirty="0" smtClean="0">
                <a:latin typeface="+mj-lt"/>
              </a:rPr>
              <a:t>Professor</a:t>
            </a:r>
            <a:endParaRPr lang="en-US" sz="2400" dirty="0">
              <a:latin typeface="+mj-lt"/>
            </a:endParaRPr>
          </a:p>
        </p:txBody>
      </p:sp>
    </p:spTree>
    <p:extLst>
      <p:ext uri="{BB962C8B-B14F-4D97-AF65-F5344CB8AC3E}">
        <p14:creationId xmlns:p14="http://schemas.microsoft.com/office/powerpoint/2010/main" val="2421969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Outline of the Lecture</a:t>
            </a:r>
            <a:endParaRPr lang="en-US" b="1" dirty="0">
              <a:latin typeface="+mn-lt"/>
            </a:endParaRPr>
          </a:p>
        </p:txBody>
      </p:sp>
      <p:sp>
        <p:nvSpPr>
          <p:cNvPr id="3" name="Content Placeholder 2"/>
          <p:cNvSpPr>
            <a:spLocks noGrp="1"/>
          </p:cNvSpPr>
          <p:nvPr>
            <p:ph idx="1"/>
          </p:nvPr>
        </p:nvSpPr>
        <p:spPr/>
        <p:txBody>
          <a:bodyPr>
            <a:normAutofit/>
          </a:bodyPr>
          <a:lstStyle/>
          <a:p>
            <a:r>
              <a:rPr lang="en-US" sz="3600" b="1" dirty="0" smtClean="0"/>
              <a:t>Overview of </a:t>
            </a:r>
            <a:r>
              <a:rPr lang="en-US" sz="3600" b="1" dirty="0" err="1" smtClean="0"/>
              <a:t>3GPP</a:t>
            </a:r>
            <a:r>
              <a:rPr lang="en-US" sz="3600" b="1" dirty="0" smtClean="0"/>
              <a:t> Standardization in Mobile Cellular Networks</a:t>
            </a:r>
          </a:p>
          <a:p>
            <a:endParaRPr lang="en-US" sz="3600" dirty="0"/>
          </a:p>
          <a:p>
            <a:r>
              <a:rPr lang="en-US" sz="3600" dirty="0"/>
              <a:t>Evolution of Mobile Cellular Standards </a:t>
            </a:r>
            <a:r>
              <a:rPr lang="sr-Latn-RS" sz="3600" dirty="0" smtClean="0"/>
              <a:t>and </a:t>
            </a:r>
            <a:r>
              <a:rPr lang="en-US" sz="3600" dirty="0" smtClean="0"/>
              <a:t>Standardization of </a:t>
            </a:r>
            <a:r>
              <a:rPr lang="en-US" sz="3600" dirty="0" err="1" smtClean="0"/>
              <a:t>4G</a:t>
            </a:r>
            <a:r>
              <a:rPr lang="en-US" sz="3600" dirty="0" smtClean="0"/>
              <a:t> and </a:t>
            </a:r>
            <a:r>
              <a:rPr lang="en-US" sz="3600" dirty="0" err="1" smtClean="0"/>
              <a:t>5G</a:t>
            </a:r>
            <a:r>
              <a:rPr lang="en-US" sz="3600" dirty="0" smtClean="0"/>
              <a:t> Technology</a:t>
            </a:r>
          </a:p>
          <a:p>
            <a:pPr marL="0" indent="0">
              <a:buNone/>
            </a:pPr>
            <a:endParaRPr lang="en-US" sz="3600" dirty="0"/>
          </a:p>
        </p:txBody>
      </p:sp>
    </p:spTree>
    <p:extLst>
      <p:ext uri="{BB962C8B-B14F-4D97-AF65-F5344CB8AC3E}">
        <p14:creationId xmlns:p14="http://schemas.microsoft.com/office/powerpoint/2010/main" val="485124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Standardization of Communication Networks</a:t>
            </a:r>
            <a:endParaRPr lang="en-US" b="1" dirty="0">
              <a:latin typeface="+mn-lt"/>
            </a:endParaRPr>
          </a:p>
        </p:txBody>
      </p:sp>
      <p:sp>
        <p:nvSpPr>
          <p:cNvPr id="3" name="Content Placeholder 2"/>
          <p:cNvSpPr>
            <a:spLocks noGrp="1"/>
          </p:cNvSpPr>
          <p:nvPr>
            <p:ph idx="1"/>
          </p:nvPr>
        </p:nvSpPr>
        <p:spPr/>
        <p:txBody>
          <a:bodyPr>
            <a:normAutofit/>
          </a:bodyPr>
          <a:lstStyle/>
          <a:p>
            <a:r>
              <a:rPr lang="en-US" b="1" dirty="0"/>
              <a:t>Standardization organizations </a:t>
            </a:r>
            <a:r>
              <a:rPr lang="en-US" dirty="0" smtClean="0"/>
              <a:t>create </a:t>
            </a:r>
            <a:r>
              <a:rPr lang="en-US" b="1" dirty="0" smtClean="0"/>
              <a:t>technical standards </a:t>
            </a:r>
            <a:r>
              <a:rPr lang="en-US" dirty="0" smtClean="0"/>
              <a:t>that guarantee </a:t>
            </a:r>
            <a:r>
              <a:rPr lang="en-US" b="1" dirty="0"/>
              <a:t>interoperability </a:t>
            </a:r>
            <a:r>
              <a:rPr lang="en-US" b="1" dirty="0" smtClean="0"/>
              <a:t>between equipment </a:t>
            </a:r>
            <a:r>
              <a:rPr lang="en-US" dirty="0" smtClean="0"/>
              <a:t>of the standardized network technology among different equipment vendors </a:t>
            </a:r>
          </a:p>
          <a:p>
            <a:r>
              <a:rPr lang="en-US" dirty="0" smtClean="0"/>
              <a:t>They provide a forum where </a:t>
            </a:r>
            <a:r>
              <a:rPr lang="en-US" dirty="0"/>
              <a:t>all </a:t>
            </a:r>
            <a:r>
              <a:rPr lang="en-US" dirty="0" smtClean="0"/>
              <a:t>relevant players and stakeholders voice </a:t>
            </a:r>
            <a:r>
              <a:rPr lang="en-US" dirty="0"/>
              <a:t>their opinion regarding the </a:t>
            </a:r>
            <a:r>
              <a:rPr lang="en-US" dirty="0" smtClean="0"/>
              <a:t>directions of the development of communication network technology</a:t>
            </a:r>
            <a:endParaRPr lang="en-US" dirty="0"/>
          </a:p>
          <a:p>
            <a:r>
              <a:rPr lang="en-US" dirty="0" smtClean="0"/>
              <a:t>Technical standards enable expanding commercial business</a:t>
            </a:r>
            <a:r>
              <a:rPr lang="en-US" dirty="0"/>
              <a:t>, faster technology progress and end users </a:t>
            </a:r>
            <a:r>
              <a:rPr lang="en-US" dirty="0" smtClean="0"/>
              <a:t>enjoying wider </a:t>
            </a:r>
            <a:r>
              <a:rPr lang="en-US" dirty="0"/>
              <a:t>choice range, richer functionality and lower costs</a:t>
            </a:r>
            <a:r>
              <a:rPr lang="en-US" dirty="0" smtClean="0"/>
              <a:t> </a:t>
            </a:r>
          </a:p>
        </p:txBody>
      </p:sp>
    </p:spTree>
    <p:extLst>
      <p:ext uri="{BB962C8B-B14F-4D97-AF65-F5344CB8AC3E}">
        <p14:creationId xmlns:p14="http://schemas.microsoft.com/office/powerpoint/2010/main" val="3227223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Standardization of Communication Networks</a:t>
            </a:r>
            <a:endParaRPr lang="en-US" b="1" dirty="0">
              <a:latin typeface="+mn-lt"/>
            </a:endParaRPr>
          </a:p>
        </p:txBody>
      </p:sp>
      <p:sp>
        <p:nvSpPr>
          <p:cNvPr id="3" name="Content Placeholder 2"/>
          <p:cNvSpPr>
            <a:spLocks noGrp="1"/>
          </p:cNvSpPr>
          <p:nvPr>
            <p:ph idx="1"/>
          </p:nvPr>
        </p:nvSpPr>
        <p:spPr/>
        <p:txBody>
          <a:bodyPr>
            <a:normAutofit/>
          </a:bodyPr>
          <a:lstStyle/>
          <a:p>
            <a:r>
              <a:rPr lang="en-US" dirty="0" smtClean="0"/>
              <a:t>The domain of Communication Networks is too complex to define </a:t>
            </a:r>
            <a:br>
              <a:rPr lang="en-US" dirty="0" smtClean="0"/>
            </a:br>
            <a:r>
              <a:rPr lang="en-US" dirty="0" smtClean="0"/>
              <a:t>one-solution-fits-all standards</a:t>
            </a:r>
            <a:endParaRPr lang="en-US" dirty="0"/>
          </a:p>
          <a:p>
            <a:pPr lvl="1"/>
            <a:r>
              <a:rPr lang="en-US" dirty="0" smtClean="0"/>
              <a:t>Technical standards for </a:t>
            </a:r>
            <a:r>
              <a:rPr lang="en-US" dirty="0"/>
              <a:t>interoperability are a </a:t>
            </a:r>
            <a:r>
              <a:rPr lang="en-US" dirty="0" smtClean="0"/>
              <a:t>must</a:t>
            </a:r>
          </a:p>
          <a:p>
            <a:r>
              <a:rPr lang="en-US" dirty="0" smtClean="0"/>
              <a:t>The standardization interdependencies accelerate </a:t>
            </a:r>
            <a:r>
              <a:rPr lang="en-US" dirty="0"/>
              <a:t>the </a:t>
            </a:r>
            <a:r>
              <a:rPr lang="en-US" dirty="0" smtClean="0"/>
              <a:t>collaboration between </a:t>
            </a:r>
            <a:r>
              <a:rPr lang="en-US" dirty="0"/>
              <a:t>standards development organizations (</a:t>
            </a:r>
            <a:r>
              <a:rPr lang="en-US" dirty="0" err="1"/>
              <a:t>SDOs</a:t>
            </a:r>
            <a:r>
              <a:rPr lang="en-US" dirty="0" smtClean="0"/>
              <a:t>)</a:t>
            </a:r>
            <a:r>
              <a:rPr lang="sr-Latn-RS" dirty="0" smtClean="0"/>
              <a:t>.</a:t>
            </a:r>
            <a:r>
              <a:rPr lang="en-US" dirty="0" smtClean="0"/>
              <a:t> </a:t>
            </a:r>
            <a:endParaRPr lang="en-US" dirty="0"/>
          </a:p>
          <a:p>
            <a:r>
              <a:rPr lang="en-US" dirty="0"/>
              <a:t>E</a:t>
            </a:r>
            <a:r>
              <a:rPr lang="en-US" dirty="0" smtClean="0"/>
              <a:t>xplosive </a:t>
            </a:r>
            <a:r>
              <a:rPr lang="en-US" dirty="0"/>
              <a:t>increase in end user network </a:t>
            </a:r>
            <a:r>
              <a:rPr lang="en-US" dirty="0" smtClean="0"/>
              <a:t>utilization requires satisfactory </a:t>
            </a:r>
            <a:r>
              <a:rPr lang="en-US" dirty="0"/>
              <a:t>and </a:t>
            </a:r>
            <a:r>
              <a:rPr lang="en-US" b="1" dirty="0"/>
              <a:t>coherent user experience </a:t>
            </a:r>
            <a:r>
              <a:rPr lang="en-US" dirty="0" smtClean="0"/>
              <a:t>across heterogeneous networking technologies.</a:t>
            </a:r>
          </a:p>
        </p:txBody>
      </p:sp>
    </p:spTree>
    <p:extLst>
      <p:ext uri="{BB962C8B-B14F-4D97-AF65-F5344CB8AC3E}">
        <p14:creationId xmlns:p14="http://schemas.microsoft.com/office/powerpoint/2010/main" val="3767557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mn-lt"/>
              </a:rPr>
              <a:t>Major Standardization Bodies and Forums</a:t>
            </a:r>
            <a:endParaRPr lang="en-US" b="1" dirty="0">
              <a:latin typeface="+mn-lt"/>
            </a:endParaRPr>
          </a:p>
        </p:txBody>
      </p:sp>
      <p:sp>
        <p:nvSpPr>
          <p:cNvPr id="3" name="Content Placeholder 2"/>
          <p:cNvSpPr>
            <a:spLocks noGrp="1"/>
          </p:cNvSpPr>
          <p:nvPr>
            <p:ph idx="1"/>
          </p:nvPr>
        </p:nvSpPr>
        <p:spPr/>
        <p:txBody>
          <a:bodyPr>
            <a:normAutofit/>
          </a:bodyPr>
          <a:lstStyle/>
          <a:p>
            <a:r>
              <a:rPr lang="en-US" b="1" dirty="0" smtClean="0">
                <a:solidFill>
                  <a:srgbClr val="FF0000"/>
                </a:solidFill>
              </a:rPr>
              <a:t>3</a:t>
            </a:r>
            <a:r>
              <a:rPr lang="en-US" b="1" baseline="30000" dirty="0" smtClean="0">
                <a:solidFill>
                  <a:srgbClr val="FF0000"/>
                </a:solidFill>
              </a:rPr>
              <a:t>rd</a:t>
            </a:r>
            <a:r>
              <a:rPr lang="en-US" b="1" dirty="0" smtClean="0">
                <a:solidFill>
                  <a:srgbClr val="FF0000"/>
                </a:solidFill>
              </a:rPr>
              <a:t> Generation Partnership Project (</a:t>
            </a:r>
            <a:r>
              <a:rPr lang="en-US" b="1" dirty="0" err="1" smtClean="0">
                <a:solidFill>
                  <a:srgbClr val="FF0000"/>
                </a:solidFill>
              </a:rPr>
              <a:t>3GPP</a:t>
            </a:r>
            <a:r>
              <a:rPr lang="en-US" b="1" dirty="0" smtClean="0">
                <a:solidFill>
                  <a:srgbClr val="FF0000"/>
                </a:solidFill>
              </a:rPr>
              <a:t>)</a:t>
            </a:r>
          </a:p>
          <a:p>
            <a:r>
              <a:rPr lang="en-US" dirty="0" smtClean="0"/>
              <a:t>Institute of Electronic and Electrical Engineers (IEEE)</a:t>
            </a:r>
          </a:p>
          <a:p>
            <a:r>
              <a:rPr lang="en-US" dirty="0" smtClean="0"/>
              <a:t>Internet Engineering Task Force (</a:t>
            </a:r>
            <a:r>
              <a:rPr lang="en-US" dirty="0" err="1" smtClean="0"/>
              <a:t>IETF</a:t>
            </a:r>
            <a:r>
              <a:rPr lang="en-US" dirty="0" smtClean="0"/>
              <a:t>)</a:t>
            </a:r>
          </a:p>
          <a:p>
            <a:r>
              <a:rPr lang="en-US" dirty="0" smtClean="0"/>
              <a:t>International Telecommunications Union (</a:t>
            </a:r>
            <a:r>
              <a:rPr lang="en-US" dirty="0" err="1" smtClean="0"/>
              <a:t>ITU</a:t>
            </a:r>
            <a:r>
              <a:rPr lang="en-US" dirty="0" smtClean="0"/>
              <a:t>)</a:t>
            </a:r>
          </a:p>
          <a:p>
            <a:r>
              <a:rPr lang="en-US" dirty="0" smtClean="0"/>
              <a:t>European Telecommunication Standards Institute (</a:t>
            </a:r>
            <a:r>
              <a:rPr lang="en-US" dirty="0" err="1" smtClean="0"/>
              <a:t>ETSI</a:t>
            </a:r>
            <a:r>
              <a:rPr lang="en-US" dirty="0" smtClean="0"/>
              <a:t>) </a:t>
            </a:r>
          </a:p>
          <a:p>
            <a:r>
              <a:rPr lang="en-US" dirty="0" smtClean="0"/>
              <a:t>The Broadband Forum (</a:t>
            </a:r>
            <a:r>
              <a:rPr lang="en-US" dirty="0" err="1" smtClean="0"/>
              <a:t>BBF</a:t>
            </a:r>
            <a:r>
              <a:rPr lang="en-US" dirty="0" smtClean="0"/>
              <a:t>)</a:t>
            </a:r>
          </a:p>
          <a:p>
            <a:r>
              <a:rPr lang="en-US" dirty="0" smtClean="0"/>
              <a:t>Open Networking Foundation (</a:t>
            </a:r>
            <a:r>
              <a:rPr lang="en-US" dirty="0" err="1" smtClean="0"/>
              <a:t>ONF</a:t>
            </a:r>
            <a:r>
              <a:rPr lang="en-US" dirty="0" smtClean="0"/>
              <a:t>)</a:t>
            </a:r>
          </a:p>
          <a:p>
            <a:r>
              <a:rPr lang="en-US" dirty="0"/>
              <a:t>a</a:t>
            </a:r>
            <a:r>
              <a:rPr lang="en-US" dirty="0" smtClean="0"/>
              <a:t>nd many others…</a:t>
            </a:r>
          </a:p>
          <a:p>
            <a:endParaRPr lang="en-US" dirty="0" smtClean="0"/>
          </a:p>
        </p:txBody>
      </p:sp>
    </p:spTree>
    <p:extLst>
      <p:ext uri="{BB962C8B-B14F-4D97-AF65-F5344CB8AC3E}">
        <p14:creationId xmlns:p14="http://schemas.microsoft.com/office/powerpoint/2010/main" val="3957796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n-lt"/>
              </a:rPr>
              <a:t>3</a:t>
            </a:r>
            <a:r>
              <a:rPr lang="en-US" b="1" baseline="30000" dirty="0">
                <a:latin typeface="+mn-lt"/>
              </a:rPr>
              <a:t>rd</a:t>
            </a:r>
            <a:r>
              <a:rPr lang="en-US" b="1" dirty="0">
                <a:latin typeface="+mn-lt"/>
              </a:rPr>
              <a:t> Generation Partnership Project (</a:t>
            </a:r>
            <a:r>
              <a:rPr lang="en-US" b="1" dirty="0" err="1">
                <a:latin typeface="+mn-lt"/>
              </a:rPr>
              <a:t>3GPP</a:t>
            </a:r>
            <a:r>
              <a:rPr lang="en-US" b="1" dirty="0" smtClean="0">
                <a:latin typeface="+mn-lt"/>
              </a:rPr>
              <a:t>)</a:t>
            </a:r>
            <a:endParaRPr lang="en-US" b="1" dirty="0">
              <a:latin typeface="+mn-lt"/>
            </a:endParaRPr>
          </a:p>
        </p:txBody>
      </p:sp>
      <p:sp>
        <p:nvSpPr>
          <p:cNvPr id="3" name="Content Placeholder 2"/>
          <p:cNvSpPr>
            <a:spLocks noGrp="1"/>
          </p:cNvSpPr>
          <p:nvPr>
            <p:ph idx="4294967295"/>
          </p:nvPr>
        </p:nvSpPr>
        <p:spPr>
          <a:xfrm>
            <a:off x="479376" y="1369146"/>
            <a:ext cx="11634787" cy="4608512"/>
          </a:xfrm>
        </p:spPr>
        <p:txBody>
          <a:bodyPr>
            <a:normAutofit/>
          </a:bodyPr>
          <a:lstStyle/>
          <a:p>
            <a:r>
              <a:rPr lang="en-US" dirty="0" smtClean="0"/>
              <a:t>Formally, not an </a:t>
            </a:r>
            <a:r>
              <a:rPr lang="en-US" dirty="0" err="1" smtClean="0"/>
              <a:t>SDO</a:t>
            </a:r>
            <a:r>
              <a:rPr lang="en-US" dirty="0" smtClean="0"/>
              <a:t>, not a legal body, but a </a:t>
            </a:r>
            <a:br>
              <a:rPr lang="en-US" dirty="0" smtClean="0"/>
            </a:br>
            <a:r>
              <a:rPr lang="en-US" b="1" dirty="0" smtClean="0"/>
              <a:t>collaborative project </a:t>
            </a:r>
            <a:r>
              <a:rPr lang="en-US" dirty="0" smtClean="0"/>
              <a:t>established in 1998. between six </a:t>
            </a:r>
            <a:r>
              <a:rPr lang="en-US" dirty="0" err="1" smtClean="0"/>
              <a:t>SDOs</a:t>
            </a:r>
            <a:endParaRPr lang="en-US" dirty="0" smtClean="0"/>
          </a:p>
          <a:p>
            <a:pPr lvl="1"/>
            <a:r>
              <a:rPr lang="en-US" dirty="0" err="1" smtClean="0"/>
              <a:t>ARIB</a:t>
            </a:r>
            <a:r>
              <a:rPr lang="en-US" dirty="0" smtClean="0"/>
              <a:t>, ATIS, </a:t>
            </a:r>
            <a:r>
              <a:rPr lang="en-US" dirty="0" err="1" smtClean="0"/>
              <a:t>CCSA</a:t>
            </a:r>
            <a:r>
              <a:rPr lang="en-US" dirty="0" smtClean="0"/>
              <a:t>, </a:t>
            </a:r>
            <a:r>
              <a:rPr lang="en-US" dirty="0" err="1" smtClean="0"/>
              <a:t>ETSI</a:t>
            </a:r>
            <a:r>
              <a:rPr lang="en-US" dirty="0" smtClean="0"/>
              <a:t>, </a:t>
            </a:r>
            <a:r>
              <a:rPr lang="en-US" dirty="0" err="1" smtClean="0"/>
              <a:t>TTA</a:t>
            </a:r>
            <a:r>
              <a:rPr lang="en-US" dirty="0" smtClean="0"/>
              <a:t>, </a:t>
            </a:r>
            <a:r>
              <a:rPr lang="en-US" dirty="0" err="1" smtClean="0"/>
              <a:t>TTC</a:t>
            </a:r>
            <a:endParaRPr lang="en-US" dirty="0" smtClean="0"/>
          </a:p>
          <a:p>
            <a:r>
              <a:rPr lang="en-US" b="1" dirty="0" err="1" smtClean="0"/>
              <a:t>3GPP</a:t>
            </a:r>
            <a:r>
              <a:rPr lang="en-US" b="1" dirty="0" smtClean="0"/>
              <a:t> is in charge for developing mobile cellular standards </a:t>
            </a:r>
            <a:r>
              <a:rPr lang="en-US" dirty="0" smtClean="0"/>
              <a:t>since third generation </a:t>
            </a:r>
            <a:r>
              <a:rPr lang="en-US" dirty="0" err="1" smtClean="0"/>
              <a:t>UMTS</a:t>
            </a:r>
            <a:r>
              <a:rPr lang="en-US" dirty="0" smtClean="0"/>
              <a:t> system (that explains its name)</a:t>
            </a:r>
          </a:p>
          <a:p>
            <a:r>
              <a:rPr lang="en-US" dirty="0" err="1" smtClean="0"/>
              <a:t>3GPP</a:t>
            </a:r>
            <a:r>
              <a:rPr lang="en-US" dirty="0" smtClean="0"/>
              <a:t> standardization periodically outputs new Releases for mobile cellular standards</a:t>
            </a:r>
          </a:p>
          <a:p>
            <a:pPr lvl="1"/>
            <a:r>
              <a:rPr lang="en-US" dirty="0" smtClean="0"/>
              <a:t>The current Release </a:t>
            </a:r>
            <a:r>
              <a:rPr lang="en-US" dirty="0" err="1" smtClean="0"/>
              <a:t>3GPP</a:t>
            </a:r>
            <a:r>
              <a:rPr lang="en-US" dirty="0" smtClean="0"/>
              <a:t> is </a:t>
            </a:r>
            <a:r>
              <a:rPr lang="sr-Latn-RS" dirty="0" smtClean="0"/>
              <a:t>starting to </a:t>
            </a:r>
            <a:r>
              <a:rPr lang="en-US" dirty="0" smtClean="0"/>
              <a:t>work on is Release 18</a:t>
            </a:r>
          </a:p>
          <a:p>
            <a:pPr lvl="1"/>
            <a:r>
              <a:rPr lang="en-US" dirty="0" smtClean="0"/>
              <a:t>More details on </a:t>
            </a:r>
            <a:r>
              <a:rPr lang="en-US" dirty="0" err="1" smtClean="0"/>
              <a:t>3GPP</a:t>
            </a:r>
            <a:r>
              <a:rPr lang="en-US" dirty="0" smtClean="0"/>
              <a:t> standardization will come soon… </a:t>
            </a:r>
          </a:p>
          <a:p>
            <a:r>
              <a:rPr lang="en-US" dirty="0" err="1" smtClean="0"/>
              <a:t>3GPP</a:t>
            </a:r>
            <a:r>
              <a:rPr lang="en-US" dirty="0" smtClean="0"/>
              <a:t> technical documents are freely available on the link below</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8408" y="659513"/>
            <a:ext cx="2202112" cy="1901824"/>
          </a:xfrm>
          <a:prstGeom prst="rect">
            <a:avLst/>
          </a:prstGeom>
        </p:spPr>
      </p:pic>
      <p:sp>
        <p:nvSpPr>
          <p:cNvPr id="5" name="TextBox 4"/>
          <p:cNvSpPr txBox="1"/>
          <p:nvPr/>
        </p:nvSpPr>
        <p:spPr>
          <a:xfrm>
            <a:off x="335359" y="5931277"/>
            <a:ext cx="11635161" cy="307777"/>
          </a:xfrm>
          <a:prstGeom prst="rect">
            <a:avLst/>
          </a:prstGeom>
          <a:noFill/>
        </p:spPr>
        <p:txBody>
          <a:bodyPr wrap="square" rtlCol="0">
            <a:spAutoFit/>
          </a:bodyPr>
          <a:lstStyle/>
          <a:p>
            <a:pPr lvl="0"/>
            <a:r>
              <a:rPr lang="en-US" sz="1400" dirty="0"/>
              <a:t>https://</a:t>
            </a:r>
            <a:r>
              <a:rPr lang="en-US" sz="1400" dirty="0" err="1"/>
              <a:t>www.3gpp.org</a:t>
            </a:r>
            <a:r>
              <a:rPr lang="en-US" sz="1400" dirty="0"/>
              <a:t>/</a:t>
            </a:r>
            <a:endParaRPr lang="en-US" sz="1400" dirty="0" smtClean="0"/>
          </a:p>
        </p:txBody>
      </p:sp>
      <p:sp>
        <p:nvSpPr>
          <p:cNvPr id="6" name="Rectangle 5"/>
          <p:cNvSpPr/>
          <p:nvPr/>
        </p:nvSpPr>
        <p:spPr>
          <a:xfrm>
            <a:off x="9696400" y="858767"/>
            <a:ext cx="2274120" cy="15917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1224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14684</TotalTime>
  <Words>1610</Words>
  <Application>Microsoft Office PowerPoint</Application>
  <PresentationFormat>Widescreen</PresentationFormat>
  <Paragraphs>236</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Wingdings</vt:lpstr>
      <vt:lpstr>Office Theme</vt:lpstr>
      <vt:lpstr>Course Lecturer</vt:lpstr>
      <vt:lpstr>PowerPoint Presentation</vt:lpstr>
      <vt:lpstr>PowerPoint Presentation</vt:lpstr>
      <vt:lpstr>Introduction to Modern Cellular Networks   Part 1: 3GPP Standardization and Evolution of Mobile Cellular Standards</vt:lpstr>
      <vt:lpstr>Outline of the Lecture</vt:lpstr>
      <vt:lpstr>Standardization of Communication Networks</vt:lpstr>
      <vt:lpstr>Standardization of Communication Networks</vt:lpstr>
      <vt:lpstr>Major Standardization Bodies and Forums</vt:lpstr>
      <vt:lpstr>3rd Generation Partnership Project (3GPP)</vt:lpstr>
      <vt:lpstr>Institute of Electronic and Electrical Engineers (IEEE)</vt:lpstr>
      <vt:lpstr>Internet Engineering Task Force (IETF)</vt:lpstr>
      <vt:lpstr>International Telecommunications Union (ITU)</vt:lpstr>
      <vt:lpstr>European Telecommunication Standards Institute  (ETSI)</vt:lpstr>
      <vt:lpstr>Standards in Your Mobile Phone</vt:lpstr>
      <vt:lpstr>Standardization in Mobile Cellular Communications</vt:lpstr>
      <vt:lpstr>Standardization: The main actors</vt:lpstr>
      <vt:lpstr>International Telecommunications Union</vt:lpstr>
      <vt:lpstr>Standardization: How does it work?</vt:lpstr>
      <vt:lpstr>3GPP Standardization Groups</vt:lpstr>
      <vt:lpstr>3GPP Standardization Process</vt:lpstr>
      <vt:lpstr>Outline of the Lecture</vt:lpstr>
      <vt:lpstr>Evolution of Mobile Cellular Standards</vt:lpstr>
      <vt:lpstr>GSM/EDGE Networks (2G)</vt:lpstr>
      <vt:lpstr>WCDMA/HSPA Networks (3G)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Takeaway Message</vt:lpstr>
      <vt:lpstr>Further Reading</vt:lpstr>
      <vt:lpstr>Introduction to Modern Cellular Networks   Part 1: 3GPP Standardization and Evolution of Mobile Cellular Standards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Vladan</dc:creator>
  <cp:lastModifiedBy>Dejan Vukobratovic</cp:lastModifiedBy>
  <cp:revision>140</cp:revision>
  <dcterms:created xsi:type="dcterms:W3CDTF">2013-05-27T16:19:52Z</dcterms:created>
  <dcterms:modified xsi:type="dcterms:W3CDTF">2022-05-29T20:30:05Z</dcterms:modified>
</cp:coreProperties>
</file>