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sldIdLst>
    <p:sldId id="331" r:id="rId2"/>
    <p:sldId id="334" r:id="rId3"/>
    <p:sldId id="267" r:id="rId4"/>
    <p:sldId id="325" r:id="rId5"/>
    <p:sldId id="324" r:id="rId6"/>
    <p:sldId id="326" r:id="rId7"/>
    <p:sldId id="327" r:id="rId8"/>
    <p:sldId id="328" r:id="rId9"/>
    <p:sldId id="329" r:id="rId10"/>
    <p:sldId id="330" r:id="rId11"/>
    <p:sldId id="336" r:id="rId12"/>
    <p:sldId id="337" r:id="rId13"/>
    <p:sldId id="338" r:id="rId14"/>
    <p:sldId id="339" r:id="rId15"/>
    <p:sldId id="340" r:id="rId16"/>
    <p:sldId id="341" r:id="rId17"/>
    <p:sldId id="342" r:id="rId18"/>
    <p:sldId id="343" r:id="rId19"/>
    <p:sldId id="344" r:id="rId20"/>
    <p:sldId id="351" r:id="rId21"/>
    <p:sldId id="345" r:id="rId22"/>
    <p:sldId id="346" r:id="rId23"/>
    <p:sldId id="347" r:id="rId24"/>
    <p:sldId id="348" r:id="rId25"/>
    <p:sldId id="335" r:id="rId26"/>
    <p:sldId id="350" r:id="rId27"/>
    <p:sldId id="353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CBD0"/>
    <a:srgbClr val="33CCCC"/>
    <a:srgbClr val="6699FF"/>
    <a:srgbClr val="99CCFF"/>
    <a:srgbClr val="F9B701"/>
    <a:srgbClr val="9ED06F"/>
    <a:srgbClr val="9898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7" autoAdjust="0"/>
    <p:restoredTop sz="94660"/>
  </p:normalViewPr>
  <p:slideViewPr>
    <p:cSldViewPr>
      <p:cViewPr varScale="1">
        <p:scale>
          <a:sx n="69" d="100"/>
          <a:sy n="69" d="100"/>
        </p:scale>
        <p:origin x="484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392" y="1648708"/>
            <a:ext cx="10654208" cy="186125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35361" y="5949280"/>
            <a:ext cx="1163516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8386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3392" y="1648708"/>
            <a:ext cx="10654208" cy="186125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35361" y="5949280"/>
            <a:ext cx="1163516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" t="40225" r="22002" b="16452"/>
          <a:stretch/>
        </p:blipFill>
        <p:spPr>
          <a:xfrm>
            <a:off x="1" y="9027"/>
            <a:ext cx="12192000" cy="971701"/>
          </a:xfrm>
          <a:prstGeom prst="rect">
            <a:avLst/>
          </a:prstGeom>
          <a:ln>
            <a:solidFill>
              <a:srgbClr val="6DCBD0"/>
            </a:solidFill>
          </a:ln>
        </p:spPr>
      </p:pic>
    </p:spTree>
    <p:extLst>
      <p:ext uri="{BB962C8B-B14F-4D97-AF65-F5344CB8AC3E}">
        <p14:creationId xmlns:p14="http://schemas.microsoft.com/office/powerpoint/2010/main" val="3461092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6" t="40225" r="22002" b="16452"/>
          <a:stretch/>
        </p:blipFill>
        <p:spPr>
          <a:xfrm>
            <a:off x="1" y="9027"/>
            <a:ext cx="12192000" cy="971701"/>
          </a:xfrm>
          <a:prstGeom prst="rect">
            <a:avLst/>
          </a:prstGeom>
          <a:ln>
            <a:solidFill>
              <a:srgbClr val="6DCBD0"/>
            </a:solidFill>
          </a:ln>
        </p:spPr>
      </p:pic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881B62-7B74-4070-BEEF-B7AFFA498A27}" type="slidenum">
              <a:rPr lang="en-US" sz="1200" u="sng" smtClean="0"/>
              <a:pPr/>
              <a:t>‹#›</a:t>
            </a:fld>
            <a:endParaRPr lang="en-US" sz="1200" u="sng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335361" y="5949280"/>
            <a:ext cx="1163516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35361" y="1268761"/>
            <a:ext cx="11635161" cy="46085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6174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881B62-7B74-4070-BEEF-B7AFFA498A27}" type="slidenum">
              <a:rPr lang="en-US" sz="1200" smtClean="0"/>
              <a:pPr/>
              <a:t>‹#›</a:t>
            </a:fld>
            <a:endParaRPr lang="en-US" sz="1200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35361" y="5949280"/>
            <a:ext cx="1163516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35361" y="1268761"/>
            <a:ext cx="11635161" cy="46085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584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881B62-7B74-4070-BEEF-B7AFFA498A27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103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92011" y="1196753"/>
            <a:ext cx="5778509" cy="46642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0"/>
          </p:nvPr>
        </p:nvSpPr>
        <p:spPr>
          <a:xfrm>
            <a:off x="335360" y="1196753"/>
            <a:ext cx="5643432" cy="46642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335361" y="5949280"/>
            <a:ext cx="1163516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80766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0881B62-7B74-4070-BEEF-B7AFFA498A27}" type="slidenum">
              <a:rPr lang="en-US" sz="1200" smtClean="0"/>
              <a:pPr/>
              <a:t>‹#›</a:t>
            </a:fld>
            <a:endParaRPr lang="en-US" sz="1200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335361" y="5949280"/>
            <a:ext cx="11635161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844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15928-4C64-4BA5-B211-53793705D834}" type="datetimeFigureOut">
              <a:rPr lang="en-US" smtClean="0"/>
              <a:t>5/29/2022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A8E10-2353-4472-B1B2-A23272CF3F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73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700" r:id="rId2"/>
    <p:sldLayoutId id="2147483693" r:id="rId3"/>
    <p:sldLayoutId id="2147483701" r:id="rId4"/>
    <p:sldLayoutId id="2147483694" r:id="rId5"/>
    <p:sldLayoutId id="2147483695" r:id="rId6"/>
    <p:sldLayoutId id="214748369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3432" y="1412776"/>
            <a:ext cx="9937104" cy="186055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sr-Latn-RS" sz="4900" b="1" dirty="0" smtClean="0">
                <a:latin typeface="+mn-lt"/>
              </a:rPr>
              <a:t>Introduction to </a:t>
            </a:r>
            <a:r>
              <a:rPr lang="en-US" sz="4900" b="1" dirty="0" smtClean="0">
                <a:latin typeface="+mn-lt"/>
              </a:rPr>
              <a:t>Modern Cellular </a:t>
            </a:r>
            <a:r>
              <a:rPr lang="en-US" sz="4900" b="1" dirty="0" smtClean="0">
                <a:latin typeface="+mn-lt"/>
              </a:rPr>
              <a:t>Networks</a:t>
            </a:r>
            <a:r>
              <a:rPr lang="en-US" sz="4900" dirty="0"/>
              <a:t/>
            </a:r>
            <a:br>
              <a:rPr lang="en-US" sz="49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Part </a:t>
            </a:r>
            <a:r>
              <a:rPr lang="sr-Latn-RS" sz="3600" dirty="0" smtClean="0"/>
              <a:t>3</a:t>
            </a:r>
            <a:r>
              <a:rPr lang="en-US" sz="3600" dirty="0" smtClean="0"/>
              <a:t>: </a:t>
            </a:r>
            <a:r>
              <a:rPr lang="en-US" sz="3600" dirty="0" err="1" smtClean="0"/>
              <a:t>4G</a:t>
            </a:r>
            <a:r>
              <a:rPr lang="en-US" sz="3600" dirty="0" smtClean="0"/>
              <a:t> </a:t>
            </a:r>
            <a:r>
              <a:rPr lang="en-US" sz="3600" dirty="0"/>
              <a:t>LTE Network </a:t>
            </a:r>
            <a:r>
              <a:rPr lang="en-US" sz="3600" dirty="0" smtClean="0"/>
              <a:t>Architecture and </a:t>
            </a:r>
            <a:br>
              <a:rPr lang="en-US" sz="3600" dirty="0" smtClean="0"/>
            </a:br>
            <a:r>
              <a:rPr lang="en-US" sz="3600" dirty="0" smtClean="0"/>
              <a:t>Radio Access Network (RAN) Protocols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567608" y="3861048"/>
            <a:ext cx="6858000" cy="5040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 err="1"/>
              <a:t>Dejan</a:t>
            </a:r>
            <a:r>
              <a:rPr lang="en-US" sz="2400" b="1" dirty="0"/>
              <a:t> </a:t>
            </a:r>
            <a:r>
              <a:rPr lang="en-US" sz="2400" b="1" dirty="0" err="1"/>
              <a:t>Vukobratovic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smtClean="0">
                <a:latin typeface="+mj-lt"/>
              </a:rPr>
              <a:t>Professor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214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2636912"/>
            <a:ext cx="8699500" cy="405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+mn-lt"/>
              </a:rPr>
              <a:t>LTE Bearers</a:t>
            </a:r>
            <a:endParaRPr lang="en-US" sz="3600" b="1" dirty="0">
              <a:latin typeface="+mn-lt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557213" y="836712"/>
            <a:ext cx="11634787" cy="2592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800" dirty="0" smtClean="0"/>
              <a:t>IP connections (tunnels) that connect </a:t>
            </a:r>
            <a:r>
              <a:rPr lang="en-US" sz="2800" dirty="0" err="1" smtClean="0"/>
              <a:t>UE</a:t>
            </a:r>
            <a:r>
              <a:rPr lang="en-US" sz="2800" dirty="0" smtClean="0"/>
              <a:t> to packet data network (Internet)</a:t>
            </a:r>
            <a:endParaRPr lang="en-US" sz="2800" dirty="0"/>
          </a:p>
          <a:p>
            <a:pPr lvl="1"/>
            <a:r>
              <a:rPr lang="en-US" sz="2800" dirty="0" smtClean="0"/>
              <a:t>At least one (default) bearer is established between </a:t>
            </a:r>
            <a:r>
              <a:rPr lang="en-US" sz="2800" dirty="0" err="1" smtClean="0"/>
              <a:t>UE</a:t>
            </a:r>
            <a:r>
              <a:rPr lang="en-US" sz="2800" dirty="0" smtClean="0"/>
              <a:t> and </a:t>
            </a:r>
            <a:r>
              <a:rPr lang="en-US" sz="2800" dirty="0" err="1" smtClean="0"/>
              <a:t>PGW</a:t>
            </a:r>
            <a:endParaRPr lang="en-US" dirty="0" smtClean="0"/>
          </a:p>
          <a:p>
            <a:pPr lvl="1"/>
            <a:r>
              <a:rPr lang="en-US" sz="2800" dirty="0" smtClean="0"/>
              <a:t>Bearer concatenates three tunnels: </a:t>
            </a:r>
            <a:r>
              <a:rPr lang="en-US" sz="2800" dirty="0" err="1" smtClean="0"/>
              <a:t>S5</a:t>
            </a:r>
            <a:r>
              <a:rPr lang="en-US" sz="2800" dirty="0" smtClean="0"/>
              <a:t>, </a:t>
            </a:r>
            <a:r>
              <a:rPr lang="en-US" sz="2800" dirty="0" err="1" smtClean="0"/>
              <a:t>S1</a:t>
            </a:r>
            <a:r>
              <a:rPr lang="en-US" sz="2800" dirty="0" smtClean="0"/>
              <a:t>, and Radio bearer</a:t>
            </a:r>
          </a:p>
        </p:txBody>
      </p:sp>
    </p:spTree>
    <p:extLst>
      <p:ext uri="{BB962C8B-B14F-4D97-AF65-F5344CB8AC3E}">
        <p14:creationId xmlns:p14="http://schemas.microsoft.com/office/powerpoint/2010/main" val="1995192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Outline of the Lecture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Overview of </a:t>
            </a:r>
            <a:r>
              <a:rPr lang="en-US" sz="3600" dirty="0" err="1" smtClean="0"/>
              <a:t>3GPP</a:t>
            </a:r>
            <a:r>
              <a:rPr lang="en-US" sz="3600" dirty="0" smtClean="0"/>
              <a:t> LTE System Architecture</a:t>
            </a:r>
          </a:p>
          <a:p>
            <a:endParaRPr lang="en-US" sz="3600" dirty="0"/>
          </a:p>
          <a:p>
            <a:r>
              <a:rPr lang="en-US" sz="3600" b="1" dirty="0" smtClean="0"/>
              <a:t>LTE Radio Access Network (RAN) Protocols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7337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3104" y="3537675"/>
            <a:ext cx="3723669" cy="2267589"/>
          </a:xfrm>
          <a:prstGeom prst="rect">
            <a:avLst/>
          </a:prstGeom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5360" y="1124744"/>
            <a:ext cx="11377264" cy="5472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evolved Node B (</a:t>
            </a:r>
            <a:r>
              <a:rPr lang="en-US" b="1" dirty="0" err="1" smtClean="0"/>
              <a:t>eNB</a:t>
            </a:r>
            <a:r>
              <a:rPr lang="en-US" b="1" dirty="0" smtClean="0"/>
              <a:t>)</a:t>
            </a:r>
            <a:r>
              <a:rPr lang="sr-Latn-RS" b="1" dirty="0" smtClean="0"/>
              <a:t> – Base station</a:t>
            </a:r>
            <a:endParaRPr lang="en-US" dirty="0" smtClean="0"/>
          </a:p>
          <a:p>
            <a:pPr lvl="1"/>
            <a:r>
              <a:rPr lang="en-US" dirty="0" smtClean="0"/>
              <a:t>LTE RAN is flat in architecture – contains only</a:t>
            </a:r>
            <a:r>
              <a:rPr lang="sr-Latn-RS" dirty="0" smtClean="0"/>
              <a:t> base stations (</a:t>
            </a:r>
            <a:r>
              <a:rPr lang="en-US" dirty="0" err="1" smtClean="0"/>
              <a:t>eNB</a:t>
            </a:r>
            <a:r>
              <a:rPr lang="sr-Latn-RS" dirty="0"/>
              <a:t>)</a:t>
            </a:r>
            <a:endParaRPr lang="en-US" dirty="0"/>
          </a:p>
          <a:p>
            <a:pPr lvl="1"/>
            <a:r>
              <a:rPr lang="en-US" dirty="0" err="1" smtClean="0"/>
              <a:t>eNB</a:t>
            </a:r>
            <a:r>
              <a:rPr lang="en-US" dirty="0" smtClean="0"/>
              <a:t> is logical node and can be implemented in various ways:</a:t>
            </a:r>
          </a:p>
          <a:p>
            <a:pPr lvl="2"/>
            <a:r>
              <a:rPr lang="en-US" dirty="0" smtClean="0"/>
              <a:t>Standard three-sector macro-cellular site</a:t>
            </a:r>
          </a:p>
          <a:p>
            <a:pPr lvl="2"/>
            <a:r>
              <a:rPr lang="en-US" dirty="0" smtClean="0"/>
              <a:t>Baseband processing unit (</a:t>
            </a:r>
            <a:r>
              <a:rPr lang="en-US" dirty="0" err="1" smtClean="0"/>
              <a:t>BBU</a:t>
            </a:r>
            <a:r>
              <a:rPr lang="en-US" dirty="0" smtClean="0"/>
              <a:t>) with a number of remote radio heads (</a:t>
            </a:r>
            <a:r>
              <a:rPr lang="en-US" dirty="0" err="1" smtClean="0"/>
              <a:t>RRH</a:t>
            </a:r>
            <a:r>
              <a:rPr lang="en-US" dirty="0" smtClean="0"/>
              <a:t>)</a:t>
            </a:r>
          </a:p>
          <a:p>
            <a:pPr lvl="3"/>
            <a:r>
              <a:rPr lang="en-US" dirty="0" smtClean="0"/>
              <a:t>Indoor base station systems with distributed antennas</a:t>
            </a:r>
          </a:p>
          <a:p>
            <a:pPr lvl="3"/>
            <a:r>
              <a:rPr lang="en-US" dirty="0" smtClean="0"/>
              <a:t>Highway base stations with many antennas along the highway </a:t>
            </a:r>
          </a:p>
          <a:p>
            <a:pPr marL="0" indent="0">
              <a:buNone/>
            </a:pPr>
            <a:r>
              <a:rPr lang="en-US" b="1" dirty="0" err="1" smtClean="0"/>
              <a:t>eNB</a:t>
            </a:r>
            <a:r>
              <a:rPr lang="en-US" b="1" dirty="0" smtClean="0"/>
              <a:t> Interfaces</a:t>
            </a:r>
          </a:p>
          <a:p>
            <a:pPr lvl="1"/>
            <a:r>
              <a:rPr lang="en-US" dirty="0" err="1" smtClean="0"/>
              <a:t>S1</a:t>
            </a:r>
            <a:r>
              <a:rPr lang="en-US" dirty="0" smtClean="0"/>
              <a:t>-U user data interface towards </a:t>
            </a:r>
            <a:r>
              <a:rPr lang="en-US" dirty="0" err="1" smtClean="0"/>
              <a:t>SGW</a:t>
            </a:r>
            <a:r>
              <a:rPr lang="en-US" dirty="0" smtClean="0"/>
              <a:t>/</a:t>
            </a:r>
            <a:r>
              <a:rPr lang="en-US" dirty="0" err="1" smtClean="0"/>
              <a:t>PGW</a:t>
            </a:r>
            <a:endParaRPr lang="en-US" dirty="0" smtClean="0"/>
          </a:p>
          <a:p>
            <a:pPr lvl="1"/>
            <a:r>
              <a:rPr lang="en-US" dirty="0" err="1" smtClean="0"/>
              <a:t>S1</a:t>
            </a:r>
            <a:r>
              <a:rPr lang="en-US" dirty="0" smtClean="0"/>
              <a:t>-C control plane interface towards </a:t>
            </a:r>
            <a:r>
              <a:rPr lang="en-US" dirty="0" err="1" smtClean="0"/>
              <a:t>MME</a:t>
            </a:r>
            <a:endParaRPr lang="en-US" dirty="0" smtClean="0"/>
          </a:p>
          <a:p>
            <a:pPr lvl="1"/>
            <a:r>
              <a:rPr lang="en-US" dirty="0" err="1" smtClean="0"/>
              <a:t>X2</a:t>
            </a:r>
            <a:r>
              <a:rPr lang="en-US" dirty="0" smtClean="0"/>
              <a:t> interface towards neighboring </a:t>
            </a:r>
            <a:r>
              <a:rPr lang="en-US" dirty="0" err="1" smtClean="0"/>
              <a:t>eNBs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-1"/>
            <a:ext cx="10873208" cy="98072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Radio Access Network and </a:t>
            </a:r>
            <a:r>
              <a:rPr lang="en-US" sz="3600" b="1" dirty="0" err="1" smtClean="0">
                <a:latin typeface="+mn-lt"/>
              </a:rPr>
              <a:t>eNB</a:t>
            </a:r>
            <a:r>
              <a:rPr lang="en-US" sz="3600" b="1" dirty="0" smtClean="0">
                <a:latin typeface="+mn-lt"/>
              </a:rPr>
              <a:t> node</a:t>
            </a:r>
            <a:endParaRPr lang="en-US" sz="36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6155" y="5985598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4G</a:t>
            </a:r>
            <a:r>
              <a:rPr lang="en-US" dirty="0" smtClean="0"/>
              <a:t> LTE/LTE-Advanced for Mobile Broadband,” Academic Press (Elsevier), 2011 (Figure 8.1, page 110)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88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35360" y="1124744"/>
            <a:ext cx="11635161" cy="1656184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RAN architecture </a:t>
            </a:r>
          </a:p>
          <a:p>
            <a:pPr lvl="1"/>
            <a:r>
              <a:rPr lang="en-US" dirty="0" smtClean="0"/>
              <a:t>4 protocols (</a:t>
            </a:r>
            <a:r>
              <a:rPr lang="en-US" dirty="0" err="1" smtClean="0"/>
              <a:t>PDCP</a:t>
            </a:r>
            <a:r>
              <a:rPr lang="en-US" dirty="0" smtClean="0"/>
              <a:t>/</a:t>
            </a:r>
            <a:r>
              <a:rPr lang="en-US" dirty="0" err="1" smtClean="0"/>
              <a:t>RLC</a:t>
            </a:r>
            <a:r>
              <a:rPr lang="en-US" dirty="0" smtClean="0"/>
              <a:t>/MAC/</a:t>
            </a:r>
            <a:r>
              <a:rPr lang="en-US" dirty="0" err="1" smtClean="0"/>
              <a:t>PHY</a:t>
            </a:r>
            <a:r>
              <a:rPr lang="en-US" dirty="0" smtClean="0"/>
              <a:t>) covering </a:t>
            </a:r>
            <a:r>
              <a:rPr lang="en-US" dirty="0" err="1" smtClean="0"/>
              <a:t>L1</a:t>
            </a:r>
            <a:r>
              <a:rPr lang="en-US" dirty="0" smtClean="0"/>
              <a:t>/</a:t>
            </a:r>
            <a:r>
              <a:rPr lang="en-US" dirty="0" err="1" smtClean="0"/>
              <a:t>L2</a:t>
            </a:r>
            <a:r>
              <a:rPr lang="en-US" dirty="0" smtClean="0"/>
              <a:t> functionality</a:t>
            </a:r>
          </a:p>
          <a:p>
            <a:pPr lvl="1"/>
            <a:r>
              <a:rPr lang="en-US" dirty="0" smtClean="0"/>
              <a:t>serve both user data (IP packets) and control data (NAS/</a:t>
            </a:r>
            <a:r>
              <a:rPr lang="en-US" dirty="0" err="1" smtClean="0"/>
              <a:t>RRC</a:t>
            </a:r>
            <a:r>
              <a:rPr lang="en-US" dirty="0" smtClean="0"/>
              <a:t> messages) 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3392" y="-1"/>
            <a:ext cx="10873208" cy="98072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Radio Access Network Architecture</a:t>
            </a:r>
            <a:endParaRPr lang="en-US" sz="3600" b="1" dirty="0">
              <a:latin typeface="+mn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464" y="2564904"/>
            <a:ext cx="8954750" cy="334374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56155" y="5985598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4G</a:t>
            </a:r>
            <a:r>
              <a:rPr lang="en-US" dirty="0" smtClean="0"/>
              <a:t> LTE/LTE-Advanced for Mobile Broadband,” Academic Press (Elsevier), 2011 (Figure 8.3, page 112)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306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968" y="3476625"/>
            <a:ext cx="7772400" cy="322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635968" y="3352800"/>
            <a:ext cx="2514600" cy="32004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r-Latn-RS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07368" y="1196752"/>
            <a:ext cx="11635161" cy="1656184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/>
              <a:t>RAN architecture </a:t>
            </a:r>
          </a:p>
          <a:p>
            <a:pPr lvl="1"/>
            <a:r>
              <a:rPr lang="en-US" dirty="0" smtClean="0"/>
              <a:t>RAN protocols (</a:t>
            </a:r>
            <a:r>
              <a:rPr lang="en-US" dirty="0" err="1" smtClean="0"/>
              <a:t>PDCP</a:t>
            </a:r>
            <a:r>
              <a:rPr lang="en-US" dirty="0" smtClean="0"/>
              <a:t>/</a:t>
            </a:r>
            <a:r>
              <a:rPr lang="en-US" dirty="0" err="1" smtClean="0"/>
              <a:t>RLC</a:t>
            </a:r>
            <a:r>
              <a:rPr lang="en-US" dirty="0" smtClean="0"/>
              <a:t>/MAC/</a:t>
            </a:r>
            <a:r>
              <a:rPr lang="en-US" dirty="0" err="1" smtClean="0"/>
              <a:t>PHY</a:t>
            </a:r>
            <a:r>
              <a:rPr lang="en-US" dirty="0" smtClean="0"/>
              <a:t>) </a:t>
            </a:r>
            <a:r>
              <a:rPr lang="sr-Latn-RS" dirty="0" smtClean="0"/>
              <a:t>enable establishing</a:t>
            </a:r>
            <a:r>
              <a:rPr lang="en-US" dirty="0" smtClean="0"/>
              <a:t> radio bearer</a:t>
            </a:r>
          </a:p>
          <a:p>
            <a:pPr lvl="1"/>
            <a:r>
              <a:rPr lang="en-US" dirty="0" smtClean="0"/>
              <a:t>Other bearers (</a:t>
            </a:r>
            <a:r>
              <a:rPr lang="en-US" dirty="0" err="1" smtClean="0"/>
              <a:t>S1</a:t>
            </a:r>
            <a:r>
              <a:rPr lang="en-US" dirty="0" smtClean="0"/>
              <a:t> and </a:t>
            </a:r>
            <a:r>
              <a:rPr lang="en-US" dirty="0" err="1" smtClean="0"/>
              <a:t>S5</a:t>
            </a:r>
            <a:r>
              <a:rPr lang="en-US" dirty="0" smtClean="0"/>
              <a:t>/</a:t>
            </a:r>
            <a:r>
              <a:rPr lang="en-US" dirty="0" err="1" smtClean="0"/>
              <a:t>S8</a:t>
            </a:r>
            <a:r>
              <a:rPr lang="en-US" dirty="0" smtClean="0"/>
              <a:t>) use </a:t>
            </a:r>
            <a:r>
              <a:rPr lang="en-US" dirty="0" err="1" smtClean="0"/>
              <a:t>GPRS</a:t>
            </a:r>
            <a:r>
              <a:rPr lang="en-US" dirty="0" smtClean="0"/>
              <a:t> tunneling protocol (</a:t>
            </a:r>
            <a:r>
              <a:rPr lang="en-US" dirty="0" err="1" smtClean="0"/>
              <a:t>GTP</a:t>
            </a:r>
            <a:r>
              <a:rPr lang="en-US" dirty="0" smtClean="0"/>
              <a:t>) to tunnel IP data to/from </a:t>
            </a:r>
            <a:r>
              <a:rPr lang="en-US" dirty="0" err="1" smtClean="0"/>
              <a:t>EPC</a:t>
            </a:r>
            <a:r>
              <a:rPr lang="en-US" dirty="0" smtClean="0"/>
              <a:t> nodes (</a:t>
            </a:r>
            <a:r>
              <a:rPr lang="en-US" dirty="0" err="1" smtClean="0"/>
              <a:t>SGW</a:t>
            </a:r>
            <a:r>
              <a:rPr lang="en-US" dirty="0" smtClean="0"/>
              <a:t> and </a:t>
            </a:r>
            <a:r>
              <a:rPr lang="en-US" dirty="0" err="1" smtClean="0"/>
              <a:t>PGW</a:t>
            </a:r>
            <a:r>
              <a:rPr lang="en-US" dirty="0" smtClean="0"/>
              <a:t>) in order to establish EPS bearer 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23392" y="-1"/>
            <a:ext cx="10873208" cy="980729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Radio Access Network Architecture</a:t>
            </a:r>
            <a:endParaRPr lang="en-US" sz="3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956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Radio Access Network Architecture</a:t>
            </a:r>
            <a:endParaRPr lang="en-US" sz="3600" b="1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336" y="6167045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4G</a:t>
            </a:r>
            <a:r>
              <a:rPr lang="en-US" dirty="0" smtClean="0"/>
              <a:t> LTE/LTE-Advanced for Mobile Broadband,” Academic Press (Elsevier), 2011 (Figure 8.4, page 112)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707685"/>
            <a:ext cx="7166053" cy="545936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7176120" y="1412776"/>
            <a:ext cx="4935706" cy="3816424"/>
            <a:chOff x="7176120" y="1412776"/>
            <a:chExt cx="4935706" cy="3816424"/>
          </a:xfrm>
        </p:grpSpPr>
        <p:sp>
          <p:nvSpPr>
            <p:cNvPr id="5" name="Rectangle 4"/>
            <p:cNvSpPr/>
            <p:nvPr/>
          </p:nvSpPr>
          <p:spPr>
            <a:xfrm>
              <a:off x="7176120" y="1412776"/>
              <a:ext cx="4794401" cy="3816424"/>
            </a:xfrm>
            <a:prstGeom prst="rect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288100" y="1577019"/>
              <a:ext cx="4823726" cy="34163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b="1" dirty="0"/>
                <a:t>Packet Data Convergence Protocol </a:t>
              </a:r>
              <a:r>
                <a:rPr lang="en-US" b="1" dirty="0" err="1"/>
                <a:t>PDCP</a:t>
              </a:r>
              <a:endParaRPr lang="en-US" b="1" dirty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/>
                <a:t>Performs IP header compression using </a:t>
              </a:r>
              <a:r>
                <a:rPr lang="en-US" dirty="0" err="1"/>
                <a:t>ROHC</a:t>
              </a:r>
              <a:r>
                <a:rPr lang="en-US" dirty="0"/>
                <a:t> (Robust Header Compression)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/>
                <a:t>Data ciphering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/>
                <a:t>Integrity check of control data packets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/>
                <a:t>In-sequence delivery and duplicate removal (during handover)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/>
                <a:t>One </a:t>
              </a:r>
              <a:r>
                <a:rPr lang="en-US" dirty="0" err="1"/>
                <a:t>PDCP</a:t>
              </a:r>
              <a:r>
                <a:rPr lang="en-US" dirty="0"/>
                <a:t> entity per radio bearer</a:t>
              </a:r>
            </a:p>
          </p:txBody>
        </p:sp>
      </p:grpSp>
      <p:sp>
        <p:nvSpPr>
          <p:cNvPr id="10" name="Left Arrow 9"/>
          <p:cNvSpPr/>
          <p:nvPr/>
        </p:nvSpPr>
        <p:spPr>
          <a:xfrm>
            <a:off x="6528048" y="1772816"/>
            <a:ext cx="504056" cy="288032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93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Radio Access Network Architecture</a:t>
            </a:r>
            <a:endParaRPr lang="en-US" sz="3600" b="1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336" y="6167045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4G</a:t>
            </a:r>
            <a:r>
              <a:rPr lang="en-US" dirty="0" smtClean="0"/>
              <a:t> LTE/LTE-Advanced for Mobile Broadband,” Academic Press (Elsevier), 2011 (Figure 8.4, page 112)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707685"/>
            <a:ext cx="7166053" cy="545936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7176120" y="1412776"/>
            <a:ext cx="4935706" cy="3816424"/>
            <a:chOff x="7176120" y="1412776"/>
            <a:chExt cx="4935706" cy="3816424"/>
          </a:xfrm>
        </p:grpSpPr>
        <p:sp>
          <p:nvSpPr>
            <p:cNvPr id="5" name="Rectangle 4"/>
            <p:cNvSpPr/>
            <p:nvPr/>
          </p:nvSpPr>
          <p:spPr>
            <a:xfrm>
              <a:off x="7176120" y="1412776"/>
              <a:ext cx="4794401" cy="3816424"/>
            </a:xfrm>
            <a:prstGeom prst="rect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288100" y="1577019"/>
              <a:ext cx="4823726" cy="34163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b="1" dirty="0"/>
                <a:t>Radio Link Control Protocol </a:t>
              </a:r>
              <a:r>
                <a:rPr lang="en-US" b="1" dirty="0" err="1"/>
                <a:t>RLC</a:t>
              </a:r>
              <a:endParaRPr lang="en-US" b="1" dirty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/>
                <a:t>Segmentation/concatenation to create variable size </a:t>
              </a:r>
              <a:r>
                <a:rPr lang="en-US" dirty="0" err="1"/>
                <a:t>RLC</a:t>
              </a:r>
              <a:r>
                <a:rPr lang="en-US" dirty="0"/>
                <a:t> </a:t>
              </a:r>
              <a:r>
                <a:rPr lang="en-US" dirty="0" err="1"/>
                <a:t>PDUs</a:t>
              </a:r>
              <a:r>
                <a:rPr lang="en-US" dirty="0"/>
                <a:t> based </a:t>
              </a:r>
              <a:br>
                <a:rPr lang="en-US" dirty="0"/>
              </a:br>
              <a:r>
                <a:rPr lang="en-US" dirty="0"/>
                <a:t>on scheduler decisions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err="1"/>
                <a:t>RLC</a:t>
              </a:r>
              <a:r>
                <a:rPr lang="en-US" dirty="0"/>
                <a:t> retransmission using </a:t>
              </a:r>
              <a:r>
                <a:rPr lang="en-US" dirty="0" err="1"/>
                <a:t>ARQ</a:t>
              </a:r>
              <a:r>
                <a:rPr lang="en-US" dirty="0"/>
                <a:t> mechanism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/>
                <a:t>Duplicate detection and in-sequence delivery to </a:t>
              </a:r>
              <a:r>
                <a:rPr lang="en-US" dirty="0" err="1"/>
                <a:t>PDCP</a:t>
              </a:r>
              <a:endParaRPr lang="en-US" dirty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/>
                <a:t>One </a:t>
              </a:r>
              <a:r>
                <a:rPr lang="en-US" dirty="0" err="1"/>
                <a:t>RLC</a:t>
              </a:r>
              <a:r>
                <a:rPr lang="en-US" dirty="0"/>
                <a:t> entity per radio bearer</a:t>
              </a:r>
            </a:p>
          </p:txBody>
        </p:sp>
      </p:grpSp>
      <p:sp>
        <p:nvSpPr>
          <p:cNvPr id="10" name="Left Arrow 9"/>
          <p:cNvSpPr/>
          <p:nvPr/>
        </p:nvSpPr>
        <p:spPr>
          <a:xfrm>
            <a:off x="6528048" y="2607634"/>
            <a:ext cx="504056" cy="288032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678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Radio Access Network Architecture</a:t>
            </a:r>
            <a:endParaRPr lang="en-US" sz="3600" b="1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336" y="6167045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4G</a:t>
            </a:r>
            <a:r>
              <a:rPr lang="en-US" dirty="0" smtClean="0"/>
              <a:t> LTE/LTE-Advanced for Mobile Broadband,” Academic Press (Elsevier), 2011 (Figure 8.4, page 112)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707685"/>
            <a:ext cx="7166053" cy="545936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7176120" y="1412776"/>
            <a:ext cx="4935706" cy="4101583"/>
            <a:chOff x="7176120" y="1412776"/>
            <a:chExt cx="4935706" cy="3816424"/>
          </a:xfrm>
        </p:grpSpPr>
        <p:sp>
          <p:nvSpPr>
            <p:cNvPr id="5" name="Rectangle 4"/>
            <p:cNvSpPr/>
            <p:nvPr/>
          </p:nvSpPr>
          <p:spPr>
            <a:xfrm>
              <a:off x="7176120" y="1412776"/>
              <a:ext cx="4935706" cy="3816424"/>
            </a:xfrm>
            <a:prstGeom prst="rect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288100" y="1577019"/>
              <a:ext cx="4823726" cy="356541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b="1" dirty="0"/>
                <a:t>Medium Access Control Protocol MAC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/>
                <a:t>Provides services to </a:t>
              </a:r>
              <a:r>
                <a:rPr lang="en-US" dirty="0" err="1"/>
                <a:t>RLC</a:t>
              </a:r>
              <a:r>
                <a:rPr lang="en-US" dirty="0"/>
                <a:t> in the form of logical channels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/>
                <a:t>Performs multiplexing of logical channels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b="1" dirty="0"/>
                <a:t>Uplink and downlink scheduling </a:t>
              </a:r>
              <a:r>
                <a:rPr lang="en-US" dirty="0"/>
                <a:t>(located at </a:t>
              </a:r>
              <a:r>
                <a:rPr lang="en-US" dirty="0" err="1"/>
                <a:t>eNB</a:t>
              </a:r>
              <a:r>
                <a:rPr lang="en-US" dirty="0"/>
                <a:t> for both UL/DL)</a:t>
              </a:r>
              <a:endParaRPr lang="en-US" b="1" dirty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/>
                <a:t>Hybrid </a:t>
              </a:r>
              <a:r>
                <a:rPr lang="en-US" dirty="0" err="1"/>
                <a:t>ARQ</a:t>
              </a:r>
              <a:r>
                <a:rPr lang="en-US" dirty="0"/>
                <a:t> (</a:t>
              </a:r>
              <a:r>
                <a:rPr lang="en-US" dirty="0" err="1"/>
                <a:t>HARQ</a:t>
              </a:r>
              <a:r>
                <a:rPr lang="en-US" dirty="0"/>
                <a:t>) retransmissions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/>
                <a:t>MAC frame size aligned to </a:t>
              </a:r>
              <a:r>
                <a:rPr lang="en-US" dirty="0" err="1"/>
                <a:t>PHY</a:t>
              </a:r>
              <a:r>
                <a:rPr lang="en-US" dirty="0"/>
                <a:t> </a:t>
              </a:r>
              <a:r>
                <a:rPr lang="en-US" dirty="0" smtClean="0"/>
                <a:t>transport block (TB) </a:t>
              </a:r>
              <a:r>
                <a:rPr lang="en-US" dirty="0"/>
                <a:t>size which depends on </a:t>
              </a:r>
              <a:r>
                <a:rPr lang="en-US" dirty="0" err="1"/>
                <a:t>PHY</a:t>
              </a:r>
              <a:r>
                <a:rPr lang="en-US" dirty="0"/>
                <a:t> configuration</a:t>
              </a:r>
            </a:p>
          </p:txBody>
        </p:sp>
      </p:grpSp>
      <p:sp>
        <p:nvSpPr>
          <p:cNvPr id="10" name="Left Arrow 9"/>
          <p:cNvSpPr/>
          <p:nvPr/>
        </p:nvSpPr>
        <p:spPr>
          <a:xfrm>
            <a:off x="6528048" y="3356992"/>
            <a:ext cx="504056" cy="288032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02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Radio Access Network Architecture</a:t>
            </a:r>
            <a:endParaRPr lang="en-US" sz="3600" b="1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336" y="6167045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4G</a:t>
            </a:r>
            <a:r>
              <a:rPr lang="en-US" dirty="0" smtClean="0"/>
              <a:t> LTE/LTE-Advanced for Mobile Broadband,” Academic Press (Elsevier), 2011 (Figure 8.4, page 112)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707685"/>
            <a:ext cx="7166053" cy="5459360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7176120" y="2444402"/>
            <a:ext cx="4935706" cy="3069957"/>
            <a:chOff x="7176120" y="2372679"/>
            <a:chExt cx="4935706" cy="2856521"/>
          </a:xfrm>
        </p:grpSpPr>
        <p:sp>
          <p:nvSpPr>
            <p:cNvPr id="5" name="Rectangle 4"/>
            <p:cNvSpPr/>
            <p:nvPr/>
          </p:nvSpPr>
          <p:spPr>
            <a:xfrm>
              <a:off x="7176120" y="2372679"/>
              <a:ext cx="4935706" cy="2856521"/>
            </a:xfrm>
            <a:prstGeom prst="rect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288100" y="2372679"/>
              <a:ext cx="4823726" cy="27921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b="1" dirty="0"/>
                <a:t>Physical Layer Protocol </a:t>
              </a:r>
              <a:r>
                <a:rPr lang="en-US" b="1" dirty="0" err="1"/>
                <a:t>PHY</a:t>
              </a:r>
              <a:endParaRPr lang="en-US" b="1" dirty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/>
                <a:t>Provides services to MAC layer in the form of physical channels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/>
                <a:t>Error correction coding and decoding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smtClean="0"/>
                <a:t>Adaptive modulation and </a:t>
              </a:r>
              <a:r>
                <a:rPr lang="en-US" dirty="0" err="1" smtClean="0"/>
                <a:t>OFDM</a:t>
              </a:r>
              <a:r>
                <a:rPr lang="en-US" dirty="0" smtClean="0"/>
                <a:t> resource grid mapping</a:t>
              </a:r>
              <a:endParaRPr lang="en-US" dirty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err="1" smtClean="0"/>
                <a:t>MIMO</a:t>
              </a:r>
              <a:r>
                <a:rPr lang="en-US" dirty="0" smtClean="0"/>
                <a:t> antenna system signal processing</a:t>
              </a:r>
              <a:endParaRPr lang="en-US" dirty="0"/>
            </a:p>
          </p:txBody>
        </p:sp>
      </p:grpSp>
      <p:sp>
        <p:nvSpPr>
          <p:cNvPr id="10" name="Left Arrow 9"/>
          <p:cNvSpPr/>
          <p:nvPr/>
        </p:nvSpPr>
        <p:spPr>
          <a:xfrm>
            <a:off x="6528048" y="4653136"/>
            <a:ext cx="504056" cy="288032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6396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Radio Access Network Architecture</a:t>
            </a:r>
            <a:endParaRPr lang="en-US" sz="3600" b="1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336" y="6167045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4G</a:t>
            </a:r>
            <a:r>
              <a:rPr lang="en-US" dirty="0" smtClean="0"/>
              <a:t> LTE/LTE-Advanced for Mobile Broadband,” Academic Press (Elsevier), 2011 (Figure 8.5, page 114)</a:t>
            </a: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892" y="836712"/>
            <a:ext cx="8699500" cy="519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961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Outline of the Lecture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Overview of </a:t>
            </a:r>
            <a:r>
              <a:rPr lang="en-US" sz="3600" b="1" dirty="0" err="1" smtClean="0"/>
              <a:t>3GPP</a:t>
            </a:r>
            <a:r>
              <a:rPr lang="en-US" sz="3600" b="1" dirty="0" smtClean="0"/>
              <a:t> LTE System Architecture</a:t>
            </a:r>
          </a:p>
          <a:p>
            <a:endParaRPr lang="en-US" sz="3600" dirty="0"/>
          </a:p>
          <a:p>
            <a:r>
              <a:rPr lang="en-US" sz="3600" dirty="0" smtClean="0"/>
              <a:t>LTE Radio Access Network (RAN) Protocols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84932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35360" y="1124744"/>
            <a:ext cx="6048672" cy="5472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r-Latn-RS" b="1" dirty="0" smtClean="0"/>
              <a:t>Logical channels</a:t>
            </a:r>
            <a:endParaRPr lang="en-US" dirty="0" smtClean="0"/>
          </a:p>
          <a:p>
            <a:pPr lvl="1"/>
            <a:r>
              <a:rPr lang="sr-Latn-RS" dirty="0" smtClean="0"/>
              <a:t>Interface between RLC and MAC</a:t>
            </a:r>
          </a:p>
          <a:p>
            <a:pPr lvl="1"/>
            <a:r>
              <a:rPr lang="sr-Latn-RS" dirty="0" smtClean="0"/>
              <a:t>Different logical channels are mapped onto transport channels</a:t>
            </a:r>
          </a:p>
          <a:p>
            <a:r>
              <a:rPr lang="sr-Latn-RS" b="1" dirty="0" smtClean="0"/>
              <a:t>Transport channels</a:t>
            </a:r>
          </a:p>
          <a:p>
            <a:pPr lvl="1"/>
            <a:r>
              <a:rPr lang="sr-Latn-RS" dirty="0" smtClean="0"/>
              <a:t>Interface between MAC and PHY</a:t>
            </a:r>
          </a:p>
          <a:p>
            <a:pPr lvl="1"/>
            <a:r>
              <a:rPr lang="sr-Latn-RS" dirty="0"/>
              <a:t>Different </a:t>
            </a:r>
            <a:r>
              <a:rPr lang="sr-Latn-RS" dirty="0" smtClean="0"/>
              <a:t>transport </a:t>
            </a:r>
            <a:r>
              <a:rPr lang="sr-Latn-RS" dirty="0"/>
              <a:t>channels are mapped onto </a:t>
            </a:r>
            <a:r>
              <a:rPr lang="sr-Latn-RS" dirty="0" smtClean="0"/>
              <a:t>physical channels</a:t>
            </a:r>
          </a:p>
          <a:p>
            <a:r>
              <a:rPr lang="sr-Latn-RS" b="1" dirty="0" smtClean="0"/>
              <a:t>Physical channels</a:t>
            </a:r>
          </a:p>
          <a:p>
            <a:pPr lvl="1"/>
            <a:r>
              <a:rPr lang="sr-Latn-RS" dirty="0" smtClean="0"/>
              <a:t>Carry transport blocks</a:t>
            </a:r>
            <a:endParaRPr lang="sr-Latn-RS" dirty="0"/>
          </a:p>
          <a:p>
            <a:endParaRPr lang="sr-Latn-RS" dirty="0"/>
          </a:p>
          <a:p>
            <a:pPr lv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-1"/>
            <a:ext cx="10873208" cy="980729"/>
          </a:xfrm>
        </p:spPr>
        <p:txBody>
          <a:bodyPr>
            <a:normAutofit/>
          </a:bodyPr>
          <a:lstStyle/>
          <a:p>
            <a:r>
              <a:rPr lang="sr-Latn-RS" sz="3600" b="1" dirty="0" smtClean="0">
                <a:latin typeface="+mn-lt"/>
              </a:rPr>
              <a:t>Logical, Transport and Physical Channels</a:t>
            </a:r>
            <a:endParaRPr lang="en-US" sz="36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6155" y="5985598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4G</a:t>
            </a:r>
            <a:r>
              <a:rPr lang="en-US" dirty="0" smtClean="0"/>
              <a:t> LTE/LTE-Advanced for Mobile Broadband,” Academic Press (Elsevier), 2011 (Figure 8.1, page 110)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032" y="1340768"/>
            <a:ext cx="5710175" cy="4350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1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Logical, Transport and Physical Channels (Downlink)</a:t>
            </a:r>
            <a:endParaRPr lang="en-US" sz="3600" b="1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9336" y="6167045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4G</a:t>
            </a:r>
            <a:r>
              <a:rPr lang="en-US" dirty="0" smtClean="0"/>
              <a:t> LTE/LTE-Advanced for Mobile Broadband,” Academic Press (Elsevier), 2011 (Figure 8.7, page 117)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8256240" y="946161"/>
            <a:ext cx="3855586" cy="4427055"/>
            <a:chOff x="7176120" y="1412776"/>
            <a:chExt cx="4935706" cy="4045412"/>
          </a:xfrm>
        </p:grpSpPr>
        <p:sp>
          <p:nvSpPr>
            <p:cNvPr id="8" name="Rectangle 7"/>
            <p:cNvSpPr/>
            <p:nvPr/>
          </p:nvSpPr>
          <p:spPr>
            <a:xfrm>
              <a:off x="7176120" y="1412776"/>
              <a:ext cx="4794401" cy="3816424"/>
            </a:xfrm>
            <a:prstGeom prst="rect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288101" y="1577019"/>
              <a:ext cx="4823725" cy="38811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b="1" dirty="0" smtClean="0"/>
                <a:t>Logical Channels</a:t>
              </a:r>
              <a:endParaRPr lang="en-US" b="1" dirty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err="1" smtClean="0"/>
                <a:t>PCCH</a:t>
              </a:r>
              <a:r>
                <a:rPr lang="en-US" dirty="0" smtClean="0"/>
                <a:t> – Paging </a:t>
              </a:r>
              <a:r>
                <a:rPr lang="en-US" b="1" dirty="0" smtClean="0">
                  <a:solidFill>
                    <a:srgbClr val="FF0000"/>
                  </a:solidFill>
                </a:rPr>
                <a:t>Control</a:t>
              </a:r>
              <a:r>
                <a:rPr lang="en-US" dirty="0" smtClean="0"/>
                <a:t> Channel</a:t>
              </a:r>
              <a:endParaRPr lang="en-US" dirty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err="1" smtClean="0"/>
                <a:t>BCCH</a:t>
              </a:r>
              <a:r>
                <a:rPr lang="en-US" dirty="0" smtClean="0"/>
                <a:t> – Broadcast </a:t>
              </a:r>
              <a:r>
                <a:rPr lang="en-US" b="1" dirty="0" smtClean="0">
                  <a:solidFill>
                    <a:srgbClr val="FF0000"/>
                  </a:solidFill>
                </a:rPr>
                <a:t>Control</a:t>
              </a:r>
              <a:r>
                <a:rPr lang="en-US" dirty="0" smtClean="0"/>
                <a:t> Channel</a:t>
              </a:r>
              <a:endParaRPr lang="en-US" dirty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err="1" smtClean="0"/>
                <a:t>CCCH</a:t>
              </a:r>
              <a:r>
                <a:rPr lang="en-US" dirty="0" smtClean="0"/>
                <a:t> – Common </a:t>
              </a:r>
              <a:r>
                <a:rPr lang="en-US" b="1" dirty="0" smtClean="0">
                  <a:solidFill>
                    <a:srgbClr val="FF0000"/>
                  </a:solidFill>
                </a:rPr>
                <a:t>Control</a:t>
              </a:r>
              <a:r>
                <a:rPr lang="en-US" dirty="0" smtClean="0"/>
                <a:t> Channel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err="1" smtClean="0"/>
                <a:t>DTCH</a:t>
              </a:r>
              <a:r>
                <a:rPr lang="en-US" dirty="0" smtClean="0"/>
                <a:t> </a:t>
              </a:r>
              <a:r>
                <a:rPr lang="en-US" dirty="0"/>
                <a:t>– </a:t>
              </a:r>
              <a:r>
                <a:rPr lang="en-US" dirty="0" smtClean="0"/>
                <a:t>Dedicated </a:t>
              </a:r>
              <a:r>
                <a:rPr lang="en-US" b="1" dirty="0" smtClean="0">
                  <a:solidFill>
                    <a:schemeClr val="accent5"/>
                  </a:solidFill>
                </a:rPr>
                <a:t>Traffic</a:t>
              </a:r>
              <a:r>
                <a:rPr lang="en-US" dirty="0" smtClean="0"/>
                <a:t> Channel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err="1" smtClean="0"/>
                <a:t>DCCH</a:t>
              </a:r>
              <a:r>
                <a:rPr lang="en-US" dirty="0" smtClean="0"/>
                <a:t> </a:t>
              </a:r>
              <a:r>
                <a:rPr lang="en-US" dirty="0"/>
                <a:t>– </a:t>
              </a:r>
              <a:r>
                <a:rPr lang="en-US" dirty="0" smtClean="0"/>
                <a:t>Dedicated </a:t>
              </a:r>
              <a:r>
                <a:rPr lang="en-US" b="1" dirty="0">
                  <a:solidFill>
                    <a:srgbClr val="FF0000"/>
                  </a:solidFill>
                </a:rPr>
                <a:t>Control</a:t>
              </a:r>
              <a:r>
                <a:rPr lang="en-US" dirty="0"/>
                <a:t> </a:t>
              </a:r>
              <a:r>
                <a:rPr lang="en-US" dirty="0" smtClean="0"/>
                <a:t>Channel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err="1" smtClean="0"/>
                <a:t>MTCH</a:t>
              </a:r>
              <a:r>
                <a:rPr lang="en-US" dirty="0" smtClean="0"/>
                <a:t> – Multicast </a:t>
              </a:r>
              <a:r>
                <a:rPr lang="en-US" b="1" dirty="0" smtClean="0">
                  <a:solidFill>
                    <a:schemeClr val="accent5"/>
                  </a:solidFill>
                </a:rPr>
                <a:t>Traffic</a:t>
              </a:r>
              <a:r>
                <a:rPr lang="en-US" dirty="0" smtClean="0"/>
                <a:t> Channel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err="1" smtClean="0"/>
                <a:t>MCCH</a:t>
              </a:r>
              <a:r>
                <a:rPr lang="en-US" dirty="0" smtClean="0"/>
                <a:t> – Multicast </a:t>
              </a:r>
              <a:r>
                <a:rPr lang="en-US" b="1" dirty="0" smtClean="0">
                  <a:solidFill>
                    <a:srgbClr val="FF0000"/>
                  </a:solidFill>
                </a:rPr>
                <a:t>Control</a:t>
              </a:r>
              <a:r>
                <a:rPr lang="en-US" dirty="0" smtClean="0"/>
                <a:t> Channel</a:t>
              </a:r>
              <a:endParaRPr lang="en-US" dirty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endParaRPr lang="en-US" dirty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endParaRPr lang="en-US" dirty="0"/>
            </a:p>
          </p:txBody>
        </p:sp>
      </p:grpSp>
      <p:sp>
        <p:nvSpPr>
          <p:cNvPr id="10" name="Left Arrow 9"/>
          <p:cNvSpPr/>
          <p:nvPr/>
        </p:nvSpPr>
        <p:spPr>
          <a:xfrm>
            <a:off x="7608168" y="1268760"/>
            <a:ext cx="504056" cy="288032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44" y="1106463"/>
            <a:ext cx="7182852" cy="271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7040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Logical, Transport and Physical Channels </a:t>
            </a:r>
            <a:r>
              <a:rPr lang="en-US" sz="3600" b="1" dirty="0">
                <a:latin typeface="+mn-lt"/>
              </a:rPr>
              <a:t>(Downlink)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9336" y="6167045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4G</a:t>
            </a:r>
            <a:r>
              <a:rPr lang="en-US" dirty="0" smtClean="0"/>
              <a:t> LTE/LTE-Advanced for Mobile Broadband,” Academic Press (Elsevier), 2011 (Figure 8.7, page 117)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8256240" y="1090177"/>
            <a:ext cx="3855586" cy="2482839"/>
            <a:chOff x="7176120" y="1412776"/>
            <a:chExt cx="4935706" cy="3816424"/>
          </a:xfrm>
        </p:grpSpPr>
        <p:sp>
          <p:nvSpPr>
            <p:cNvPr id="8" name="Rectangle 7"/>
            <p:cNvSpPr/>
            <p:nvPr/>
          </p:nvSpPr>
          <p:spPr>
            <a:xfrm>
              <a:off x="7176120" y="1412776"/>
              <a:ext cx="4794401" cy="3816424"/>
            </a:xfrm>
            <a:prstGeom prst="rect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288101" y="1577019"/>
              <a:ext cx="4823725" cy="198277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b="1" dirty="0" smtClean="0"/>
                <a:t>Transport Channels</a:t>
              </a:r>
              <a:endParaRPr lang="en-US" b="1" dirty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err="1" smtClean="0"/>
                <a:t>PCH</a:t>
              </a:r>
              <a:r>
                <a:rPr lang="en-US" dirty="0" smtClean="0"/>
                <a:t> – Paging Channel</a:t>
              </a:r>
              <a:endParaRPr lang="en-US" dirty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smtClean="0"/>
                <a:t>BCH – Broadcast Channel</a:t>
              </a:r>
              <a:endParaRPr lang="en-US" dirty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smtClean="0"/>
                <a:t>DL-</a:t>
              </a:r>
              <a:r>
                <a:rPr lang="en-US" dirty="0" err="1" smtClean="0"/>
                <a:t>SCH</a:t>
              </a:r>
              <a:r>
                <a:rPr lang="en-US" dirty="0" smtClean="0"/>
                <a:t> – Downlink Shared Channel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err="1" smtClean="0"/>
                <a:t>MCH</a:t>
              </a:r>
              <a:r>
                <a:rPr lang="en-US" dirty="0" smtClean="0"/>
                <a:t> – Multicast Channel</a:t>
              </a:r>
              <a:endParaRPr lang="en-US" dirty="0"/>
            </a:p>
          </p:txBody>
        </p:sp>
      </p:grpSp>
      <p:sp>
        <p:nvSpPr>
          <p:cNvPr id="10" name="Left Arrow 9"/>
          <p:cNvSpPr/>
          <p:nvPr/>
        </p:nvSpPr>
        <p:spPr>
          <a:xfrm>
            <a:off x="7608168" y="2420888"/>
            <a:ext cx="504056" cy="288032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44" y="1106463"/>
            <a:ext cx="7182852" cy="271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9093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5360" y="116632"/>
            <a:ext cx="11635161" cy="893514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Logical, Transport and Physical Channels </a:t>
            </a:r>
            <a:r>
              <a:rPr lang="en-US" sz="3600" b="1" dirty="0">
                <a:latin typeface="+mn-lt"/>
              </a:rPr>
              <a:t>(Downlink)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9336" y="6167045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4G</a:t>
            </a:r>
            <a:r>
              <a:rPr lang="en-US" dirty="0" smtClean="0"/>
              <a:t> LTE/LTE-Advanced for Mobile Broadband,” Academic Press (Elsevier), 2011 (Figure 8.7, page 117)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8256240" y="2458329"/>
            <a:ext cx="3855586" cy="3274927"/>
            <a:chOff x="7176120" y="1412776"/>
            <a:chExt cx="4935706" cy="5033959"/>
          </a:xfrm>
        </p:grpSpPr>
        <p:sp>
          <p:nvSpPr>
            <p:cNvPr id="8" name="Rectangle 7"/>
            <p:cNvSpPr/>
            <p:nvPr/>
          </p:nvSpPr>
          <p:spPr>
            <a:xfrm>
              <a:off x="7176120" y="1412776"/>
              <a:ext cx="4794401" cy="5033959"/>
            </a:xfrm>
            <a:prstGeom prst="rect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7288101" y="1577019"/>
              <a:ext cx="4823725" cy="461262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b="1" dirty="0" smtClean="0"/>
                <a:t>Physical Channels</a:t>
              </a:r>
              <a:endParaRPr lang="en-US" b="1" dirty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err="1" smtClean="0"/>
                <a:t>PBCH</a:t>
              </a:r>
              <a:r>
                <a:rPr lang="en-US" dirty="0" smtClean="0"/>
                <a:t> – Physical Broadcast Channel</a:t>
              </a:r>
              <a:endParaRPr lang="en-US" dirty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err="1" smtClean="0"/>
                <a:t>PDSCH</a:t>
              </a:r>
              <a:r>
                <a:rPr lang="en-US" dirty="0" smtClean="0"/>
                <a:t> – Physical Downlink Shared Channel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smtClean="0"/>
                <a:t>DCI – Downlink Control Information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err="1" smtClean="0"/>
                <a:t>PMCH</a:t>
              </a:r>
              <a:r>
                <a:rPr lang="en-US" dirty="0" smtClean="0"/>
                <a:t> – Physical Multicast Channel</a:t>
              </a:r>
              <a:endParaRPr lang="en-US" dirty="0"/>
            </a:p>
          </p:txBody>
        </p:sp>
      </p:grpSp>
      <p:sp>
        <p:nvSpPr>
          <p:cNvPr id="10" name="Left Arrow 9"/>
          <p:cNvSpPr/>
          <p:nvPr/>
        </p:nvSpPr>
        <p:spPr>
          <a:xfrm>
            <a:off x="7608168" y="3212976"/>
            <a:ext cx="504056" cy="288032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544" y="1106463"/>
            <a:ext cx="7182852" cy="2715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9297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+mn-lt"/>
              </a:rPr>
              <a:t>Logical, Transport and Physical Channels (Uplink</a:t>
            </a:r>
            <a:r>
              <a:rPr lang="en-US" sz="3600" b="1" dirty="0">
                <a:latin typeface="+mn-lt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9336" y="6167045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Figure: This figure is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4G</a:t>
            </a:r>
            <a:r>
              <a:rPr lang="en-US" dirty="0" smtClean="0"/>
              <a:t> LTE/LTE-Advanced for Mobile Broadband,” Academic Press (Elsevier), 2011 (Figure 8.8, page 118)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320136" y="836713"/>
            <a:ext cx="4650385" cy="4968552"/>
            <a:chOff x="6254314" y="1412776"/>
            <a:chExt cx="5857513" cy="5033959"/>
          </a:xfrm>
        </p:grpSpPr>
        <p:sp>
          <p:nvSpPr>
            <p:cNvPr id="8" name="Rectangle 7"/>
            <p:cNvSpPr/>
            <p:nvPr/>
          </p:nvSpPr>
          <p:spPr>
            <a:xfrm>
              <a:off x="6254314" y="1412776"/>
              <a:ext cx="5857512" cy="5033959"/>
            </a:xfrm>
            <a:prstGeom prst="rect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endParaRPr lang="en-US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386925" y="1577019"/>
              <a:ext cx="5724902" cy="46712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b="1" dirty="0" smtClean="0"/>
                <a:t>Logical Channels</a:t>
              </a:r>
              <a:endParaRPr lang="en-US" b="1" dirty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err="1" smtClean="0"/>
                <a:t>CCCH</a:t>
              </a:r>
              <a:r>
                <a:rPr lang="en-US" dirty="0" smtClean="0"/>
                <a:t> – Common Control Channel</a:t>
              </a:r>
              <a:endParaRPr lang="en-US" dirty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err="1" smtClean="0"/>
                <a:t>DTCH</a:t>
              </a:r>
              <a:r>
                <a:rPr lang="en-US" dirty="0" smtClean="0"/>
                <a:t> – Dedicated Traffic Channel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err="1" smtClean="0"/>
                <a:t>DCCH</a:t>
              </a:r>
              <a:r>
                <a:rPr lang="en-US" dirty="0" smtClean="0"/>
                <a:t> – Dedicated Control Channel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b="1" dirty="0" smtClean="0"/>
                <a:t>Transport </a:t>
              </a:r>
              <a:r>
                <a:rPr lang="en-US" b="1" dirty="0"/>
                <a:t>Channels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smtClean="0"/>
                <a:t>UL-</a:t>
              </a:r>
              <a:r>
                <a:rPr lang="en-US" dirty="0" err="1" smtClean="0"/>
                <a:t>SCH</a:t>
              </a:r>
              <a:r>
                <a:rPr lang="en-US" dirty="0" smtClean="0"/>
                <a:t> </a:t>
              </a:r>
              <a:r>
                <a:rPr lang="en-US" dirty="0"/>
                <a:t>– </a:t>
              </a:r>
              <a:r>
                <a:rPr lang="en-US" dirty="0" smtClean="0"/>
                <a:t>Uplink Shared Channel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smtClean="0"/>
                <a:t>RACH – Random Access Channel</a:t>
              </a:r>
              <a:endParaRPr lang="en-US" dirty="0"/>
            </a:p>
            <a:p>
              <a:pPr>
                <a:lnSpc>
                  <a:spcPct val="150000"/>
                </a:lnSpc>
                <a:defRPr/>
              </a:pPr>
              <a:r>
                <a:rPr lang="en-US" b="1" dirty="0" smtClean="0"/>
                <a:t>Physical </a:t>
              </a:r>
              <a:r>
                <a:rPr lang="en-US" b="1" dirty="0"/>
                <a:t>Channels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err="1" smtClean="0"/>
                <a:t>PUSCH</a:t>
              </a:r>
              <a:r>
                <a:rPr lang="en-US" dirty="0" smtClean="0"/>
                <a:t> </a:t>
              </a:r>
              <a:r>
                <a:rPr lang="en-US" dirty="0"/>
                <a:t>– </a:t>
              </a:r>
              <a:r>
                <a:rPr lang="en-US" dirty="0" smtClean="0"/>
                <a:t>Physical Uplink </a:t>
              </a:r>
              <a:r>
                <a:rPr lang="en-US" dirty="0"/>
                <a:t>Shared </a:t>
              </a:r>
              <a:r>
                <a:rPr lang="en-US" dirty="0" smtClean="0"/>
                <a:t>Channel</a:t>
              </a:r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err="1" smtClean="0"/>
                <a:t>PUCCH</a:t>
              </a:r>
              <a:r>
                <a:rPr lang="en-US" dirty="0" smtClean="0"/>
                <a:t> – Physical Uplink Control Channel</a:t>
              </a:r>
              <a:endParaRPr lang="en-US" dirty="0"/>
            </a:p>
            <a:p>
              <a:pPr marL="285750" indent="-285750">
                <a:lnSpc>
                  <a:spcPct val="150000"/>
                </a:lnSpc>
                <a:buFont typeface="Wingdings" panose="05000000000000000000" pitchFamily="2" charset="2"/>
                <a:buChar char="§"/>
                <a:defRPr/>
              </a:pPr>
              <a:r>
                <a:rPr lang="en-US" dirty="0" err="1" smtClean="0"/>
                <a:t>PRACH</a:t>
              </a:r>
              <a:r>
                <a:rPr lang="en-US" dirty="0" smtClean="0"/>
                <a:t> </a:t>
              </a:r>
              <a:r>
                <a:rPr lang="en-US" dirty="0"/>
                <a:t>– </a:t>
              </a:r>
              <a:r>
                <a:rPr lang="en-US" dirty="0" smtClean="0"/>
                <a:t>Physical Random </a:t>
              </a:r>
              <a:r>
                <a:rPr lang="en-US" dirty="0"/>
                <a:t>Access Channel</a:t>
              </a:r>
            </a:p>
            <a:p>
              <a:pPr>
                <a:lnSpc>
                  <a:spcPct val="150000"/>
                </a:lnSpc>
                <a:defRPr/>
              </a:pPr>
              <a:endParaRPr lang="en-US" dirty="0" smtClean="0"/>
            </a:p>
          </p:txBody>
        </p:sp>
      </p:grpSp>
      <p:sp>
        <p:nvSpPr>
          <p:cNvPr id="10" name="Left Arrow 9"/>
          <p:cNvSpPr/>
          <p:nvPr/>
        </p:nvSpPr>
        <p:spPr>
          <a:xfrm>
            <a:off x="6672064" y="2780928"/>
            <a:ext cx="504056" cy="288032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376" y="1024616"/>
            <a:ext cx="5729058" cy="3700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6864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+mn-lt"/>
              </a:rPr>
              <a:t>Takeaway Message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We reviewed </a:t>
            </a:r>
            <a:r>
              <a:rPr lang="en-US" sz="3600" dirty="0" err="1" smtClean="0"/>
              <a:t>3GPP</a:t>
            </a:r>
            <a:r>
              <a:rPr lang="en-US" sz="3600" dirty="0" smtClean="0"/>
              <a:t> </a:t>
            </a:r>
            <a:r>
              <a:rPr lang="en-US" sz="3600" dirty="0" err="1" smtClean="0"/>
              <a:t>4G</a:t>
            </a:r>
            <a:r>
              <a:rPr lang="en-US" sz="3600" dirty="0" smtClean="0"/>
              <a:t> LTE system architecture and explained the role of all logical blocks in the Evolved Packet Core networks </a:t>
            </a:r>
          </a:p>
          <a:p>
            <a:endParaRPr lang="en-US" sz="3600" dirty="0"/>
          </a:p>
          <a:p>
            <a:r>
              <a:rPr lang="en-US" sz="3600" dirty="0" smtClean="0"/>
              <a:t>Then, we focused on Radio Access Network and investigated protocols that enable RAN communication: </a:t>
            </a:r>
            <a:r>
              <a:rPr lang="en-US" sz="3600" dirty="0" err="1" smtClean="0"/>
              <a:t>PDCP</a:t>
            </a:r>
            <a:r>
              <a:rPr lang="en-US" sz="3600" dirty="0" smtClean="0"/>
              <a:t>, </a:t>
            </a:r>
            <a:r>
              <a:rPr lang="en-US" sz="3600" dirty="0" err="1" smtClean="0"/>
              <a:t>RLC</a:t>
            </a:r>
            <a:r>
              <a:rPr lang="en-US" sz="3600" dirty="0" smtClean="0"/>
              <a:t>, MAC and </a:t>
            </a:r>
            <a:r>
              <a:rPr lang="en-US" sz="3600" dirty="0" err="1" smtClean="0"/>
              <a:t>PHY</a:t>
            </a:r>
            <a:r>
              <a:rPr lang="en-US" sz="3600" dirty="0" smtClean="0"/>
              <a:t> layer protocols. For the most of the course, </a:t>
            </a:r>
            <a:r>
              <a:rPr lang="en-US" sz="3600" dirty="0" err="1" smtClean="0"/>
              <a:t>PHY</a:t>
            </a:r>
            <a:r>
              <a:rPr lang="en-US" sz="3600" dirty="0" smtClean="0"/>
              <a:t> layer will be the focus of our exploration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89562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4G Book, Chapter </a:t>
            </a:r>
            <a:r>
              <a:rPr lang="en-US" dirty="0"/>
              <a:t>8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</p:spPr>
        <p:txBody>
          <a:bodyPr/>
          <a:lstStyle/>
          <a:p>
            <a:r>
              <a:rPr lang="sr-Latn-RS" b="1" dirty="0" smtClean="0">
                <a:latin typeface="+mn-lt"/>
              </a:rPr>
              <a:t>Further Reading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2712637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3432" y="1412776"/>
            <a:ext cx="9937104" cy="186055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/>
            <a:r>
              <a:rPr lang="sr-Latn-RS" sz="4900" b="1" dirty="0" smtClean="0">
                <a:latin typeface="+mn-lt"/>
              </a:rPr>
              <a:t>Introduction to </a:t>
            </a:r>
            <a:r>
              <a:rPr lang="en-US" sz="4900" b="1" dirty="0" smtClean="0">
                <a:latin typeface="+mn-lt"/>
              </a:rPr>
              <a:t>Modern Cellular </a:t>
            </a:r>
            <a:r>
              <a:rPr lang="en-US" sz="4900" b="1" dirty="0" smtClean="0">
                <a:latin typeface="+mn-lt"/>
              </a:rPr>
              <a:t>Networks</a:t>
            </a:r>
            <a:r>
              <a:rPr lang="en-US" sz="4900" dirty="0"/>
              <a:t/>
            </a:r>
            <a:br>
              <a:rPr lang="en-US" sz="4900" dirty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Part </a:t>
            </a:r>
            <a:r>
              <a:rPr lang="sr-Latn-RS" sz="3600" dirty="0" smtClean="0"/>
              <a:t>3</a:t>
            </a:r>
            <a:r>
              <a:rPr lang="en-US" sz="3600" dirty="0" smtClean="0"/>
              <a:t>: </a:t>
            </a:r>
            <a:r>
              <a:rPr lang="en-US" sz="3600" dirty="0" err="1" smtClean="0"/>
              <a:t>4G</a:t>
            </a:r>
            <a:r>
              <a:rPr lang="en-US" sz="3600" dirty="0" smtClean="0"/>
              <a:t> </a:t>
            </a:r>
            <a:r>
              <a:rPr lang="en-US" sz="3600" dirty="0"/>
              <a:t>LTE Network </a:t>
            </a:r>
            <a:r>
              <a:rPr lang="en-US" sz="3600" dirty="0" smtClean="0"/>
              <a:t>Architecture and </a:t>
            </a:r>
            <a:br>
              <a:rPr lang="en-US" sz="3600" dirty="0" smtClean="0"/>
            </a:br>
            <a:r>
              <a:rPr lang="en-US" sz="3600" dirty="0" smtClean="0"/>
              <a:t>Radio Access Network (RAN) Protocols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567608" y="3861048"/>
            <a:ext cx="6858000" cy="5040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00" b="1" dirty="0" err="1"/>
              <a:t>Dejan</a:t>
            </a:r>
            <a:r>
              <a:rPr lang="en-US" sz="2400" b="1" dirty="0"/>
              <a:t> </a:t>
            </a:r>
            <a:r>
              <a:rPr lang="en-US" sz="2400" b="1" dirty="0" err="1"/>
              <a:t>Vukobratovic</a:t>
            </a:r>
            <a:r>
              <a:rPr lang="en-US" sz="2400" dirty="0">
                <a:latin typeface="+mj-lt"/>
              </a:rPr>
              <a:t>, </a:t>
            </a:r>
            <a:r>
              <a:rPr lang="en-US" sz="2400" dirty="0" smtClean="0">
                <a:latin typeface="+mj-lt"/>
              </a:rPr>
              <a:t>Professor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8756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07368" y="1197320"/>
            <a:ext cx="11377264" cy="4752528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Evolved Packet System (EPS)</a:t>
            </a:r>
          </a:p>
          <a:p>
            <a:pPr lvl="1"/>
            <a:r>
              <a:rPr lang="en-US" dirty="0" smtClean="0"/>
              <a:t>Generic name for </a:t>
            </a:r>
            <a:r>
              <a:rPr lang="en-US" dirty="0" err="1" smtClean="0"/>
              <a:t>4G</a:t>
            </a:r>
            <a:r>
              <a:rPr lang="en-US" dirty="0" smtClean="0"/>
              <a:t> LTE system architecture</a:t>
            </a:r>
          </a:p>
          <a:p>
            <a:pPr lvl="1"/>
            <a:r>
              <a:rPr lang="en-US" dirty="0" smtClean="0"/>
              <a:t>Consists of two parts: RAN and </a:t>
            </a:r>
            <a:r>
              <a:rPr lang="en-US" dirty="0" err="1" smtClean="0"/>
              <a:t>EPC</a:t>
            </a:r>
            <a:endParaRPr lang="en-US" dirty="0" smtClean="0"/>
          </a:p>
          <a:p>
            <a:pPr marL="457200" lvl="1" indent="0">
              <a:buNone/>
            </a:pPr>
            <a:endParaRPr lang="en-US" sz="1000" dirty="0" smtClean="0"/>
          </a:p>
          <a:p>
            <a:r>
              <a:rPr lang="en-US" b="1" dirty="0" smtClean="0"/>
              <a:t>Radio Access Network (RAN)</a:t>
            </a:r>
          </a:p>
          <a:p>
            <a:pPr lvl="1"/>
            <a:r>
              <a:rPr lang="en-US" dirty="0" smtClean="0"/>
              <a:t>Responsible for all radio-related functionality (scheduling, radio resource handling, retransmission protocols, coding, multi-antenna systems, etc.)</a:t>
            </a:r>
          </a:p>
          <a:p>
            <a:pPr lvl="1"/>
            <a:endParaRPr lang="en-US" sz="1000" dirty="0"/>
          </a:p>
          <a:p>
            <a:r>
              <a:rPr lang="en-US" b="1" dirty="0" smtClean="0"/>
              <a:t>Evolved Packet Core (</a:t>
            </a:r>
            <a:r>
              <a:rPr lang="en-US" b="1" dirty="0" err="1" smtClean="0"/>
              <a:t>EPC</a:t>
            </a:r>
            <a:r>
              <a:rPr lang="en-US" b="1" dirty="0" smtClean="0"/>
              <a:t>)	</a:t>
            </a:r>
          </a:p>
          <a:p>
            <a:pPr lvl="1"/>
            <a:r>
              <a:rPr lang="en-US" dirty="0" smtClean="0"/>
              <a:t>Everything else apart from radio interface (authentication, charging, end-to-end connection setup). </a:t>
            </a:r>
          </a:p>
          <a:p>
            <a:pPr lvl="1"/>
            <a:r>
              <a:rPr lang="en-US" dirty="0" smtClean="0"/>
              <a:t>Functional split: </a:t>
            </a:r>
            <a:r>
              <a:rPr lang="en-US" dirty="0" err="1" smtClean="0"/>
              <a:t>EPC</a:t>
            </a:r>
            <a:r>
              <a:rPr lang="en-US" dirty="0" smtClean="0"/>
              <a:t> may serve different radio technologies</a:t>
            </a:r>
            <a:endParaRPr lang="en-US" b="1" dirty="0" smtClean="0"/>
          </a:p>
          <a:p>
            <a:pPr lvl="1"/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-1"/>
            <a:ext cx="10873208" cy="980729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latin typeface="+mn-lt"/>
              </a:rPr>
              <a:t>4G</a:t>
            </a:r>
            <a:r>
              <a:rPr lang="en-US" sz="3600" b="1" dirty="0" smtClean="0">
                <a:latin typeface="+mn-lt"/>
              </a:rPr>
              <a:t> LTE System Architecture</a:t>
            </a:r>
            <a:endParaRPr lang="en-US" sz="3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8117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557213" y="1196752"/>
            <a:ext cx="11634787" cy="2592387"/>
          </a:xfrm>
        </p:spPr>
        <p:txBody>
          <a:bodyPr/>
          <a:lstStyle/>
          <a:p>
            <a:pPr marL="0" indent="0">
              <a:buNone/>
            </a:pPr>
            <a:r>
              <a:rPr lang="en-US" altLang="en-US" b="1" dirty="0">
                <a:latin typeface="Calibri" panose="020F0502020204030204" pitchFamily="34" charset="0"/>
              </a:rPr>
              <a:t>Main Architecture Blocks and Interfaces</a:t>
            </a:r>
          </a:p>
          <a:p>
            <a:r>
              <a:rPr lang="en-US" dirty="0" err="1" smtClean="0"/>
              <a:t>EPC</a:t>
            </a:r>
            <a:r>
              <a:rPr lang="en-US" dirty="0" smtClean="0"/>
              <a:t> is based on packet-switched (IP) data transmission</a:t>
            </a:r>
          </a:p>
          <a:p>
            <a:r>
              <a:rPr lang="en-US" dirty="0" smtClean="0"/>
              <a:t>Contains user plane and control plane interfaces and logical blocks</a:t>
            </a:r>
          </a:p>
          <a:p>
            <a:r>
              <a:rPr lang="en-US" dirty="0" smtClean="0"/>
              <a:t>Several logical blocks may be part of a single physical node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3392" y="-1"/>
            <a:ext cx="10873208" cy="980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+mn-lt"/>
              </a:rPr>
              <a:t>Evolved Packet Core (</a:t>
            </a:r>
            <a:r>
              <a:rPr lang="en-US" sz="3600" b="1" dirty="0" err="1" smtClean="0">
                <a:latin typeface="+mn-lt"/>
              </a:rPr>
              <a:t>EPC</a:t>
            </a:r>
            <a:r>
              <a:rPr lang="en-US" sz="3600" b="1" dirty="0" smtClean="0">
                <a:latin typeface="+mn-lt"/>
              </a:rPr>
              <a:t>)</a:t>
            </a:r>
            <a:endParaRPr lang="en-US" sz="3600" b="1" dirty="0">
              <a:latin typeface="+mn-lt"/>
            </a:endParaRPr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102" y="3182939"/>
            <a:ext cx="8742362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0947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557213" y="980629"/>
            <a:ext cx="11634787" cy="2592387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Packet Gateway (</a:t>
            </a:r>
            <a:r>
              <a:rPr lang="en-US" b="1" dirty="0" err="1" smtClean="0"/>
              <a:t>PGW</a:t>
            </a:r>
            <a:r>
              <a:rPr lang="en-US" b="1" dirty="0" smtClean="0"/>
              <a:t>)</a:t>
            </a:r>
          </a:p>
          <a:p>
            <a:pPr lvl="1"/>
            <a:r>
              <a:rPr lang="en-US" sz="2800" dirty="0" smtClean="0"/>
              <a:t>Connects </a:t>
            </a:r>
            <a:r>
              <a:rPr lang="en-US" sz="2800" dirty="0" err="1" smtClean="0"/>
              <a:t>EPC</a:t>
            </a:r>
            <a:r>
              <a:rPr lang="en-US" sz="2800" dirty="0" smtClean="0"/>
              <a:t> to the Internet (central mobile network router)</a:t>
            </a:r>
          </a:p>
          <a:p>
            <a:pPr lvl="1"/>
            <a:r>
              <a:rPr lang="en-US" sz="2800" dirty="0" smtClean="0"/>
              <a:t>Handles allocation of IP addresses to each </a:t>
            </a:r>
            <a:r>
              <a:rPr lang="en-US" sz="2800" dirty="0" err="1" smtClean="0"/>
              <a:t>UE</a:t>
            </a:r>
            <a:endParaRPr lang="en-US" sz="2800" dirty="0" smtClean="0"/>
          </a:p>
          <a:p>
            <a:pPr lvl="1"/>
            <a:r>
              <a:rPr lang="en-US" sz="2800" dirty="0" smtClean="0"/>
              <a:t>Implements Quality of Service (</a:t>
            </a:r>
            <a:r>
              <a:rPr lang="en-US" sz="2800" dirty="0" err="1" smtClean="0"/>
              <a:t>QoS</a:t>
            </a:r>
            <a:r>
              <a:rPr lang="en-US" sz="2800" dirty="0" smtClean="0"/>
              <a:t>) according to the defined policies </a:t>
            </a:r>
          </a:p>
          <a:p>
            <a:pPr lvl="1"/>
            <a:r>
              <a:rPr lang="en-US" sz="2800" dirty="0" smtClean="0"/>
              <a:t>Mobility anchor to other non-</a:t>
            </a:r>
            <a:r>
              <a:rPr lang="en-US" sz="2800" dirty="0" err="1" smtClean="0"/>
              <a:t>3GPP</a:t>
            </a:r>
            <a:r>
              <a:rPr lang="en-US" sz="2800" dirty="0" smtClean="0"/>
              <a:t> networks (e.g., CDMA 2000)</a:t>
            </a:r>
          </a:p>
          <a:p>
            <a:pPr lvl="1"/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3392" y="-1"/>
            <a:ext cx="10873208" cy="980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+mn-lt"/>
              </a:rPr>
              <a:t>Packet Gateway (</a:t>
            </a:r>
            <a:r>
              <a:rPr lang="en-US" sz="3600" b="1" dirty="0" err="1" smtClean="0">
                <a:latin typeface="+mn-lt"/>
              </a:rPr>
              <a:t>PGW</a:t>
            </a:r>
            <a:r>
              <a:rPr lang="en-US" sz="3600" b="1" dirty="0" smtClean="0">
                <a:latin typeface="+mn-lt"/>
              </a:rPr>
              <a:t>)</a:t>
            </a:r>
            <a:endParaRPr lang="en-US" sz="3600" b="1" dirty="0">
              <a:latin typeface="+mn-lt"/>
            </a:endParaRPr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102" y="3182939"/>
            <a:ext cx="8742362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6551464" y="5272632"/>
            <a:ext cx="1143000" cy="762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463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557213" y="908720"/>
            <a:ext cx="11634787" cy="2592387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Mobility Management Entity (</a:t>
            </a:r>
            <a:r>
              <a:rPr lang="en-US" b="1" dirty="0" err="1" smtClean="0"/>
              <a:t>MME</a:t>
            </a:r>
            <a:r>
              <a:rPr lang="en-US" b="1" dirty="0" smtClean="0"/>
              <a:t>)</a:t>
            </a:r>
          </a:p>
          <a:p>
            <a:pPr lvl="1"/>
            <a:r>
              <a:rPr lang="sr-Latn-RS" sz="2800" dirty="0" smtClean="0"/>
              <a:t>Main signalling (control-plane) node of EPC</a:t>
            </a:r>
          </a:p>
          <a:p>
            <a:pPr lvl="1"/>
            <a:r>
              <a:rPr lang="sr-Latn-RS" sz="2800" dirty="0" smtClean="0"/>
              <a:t>A</a:t>
            </a:r>
            <a:r>
              <a:rPr lang="en-US" sz="2800" dirty="0" err="1" smtClean="0"/>
              <a:t>lso</a:t>
            </a:r>
            <a:r>
              <a:rPr lang="en-US" sz="2800" dirty="0" smtClean="0"/>
              <a:t> called Non-Access Stratum (NAS)</a:t>
            </a:r>
          </a:p>
          <a:p>
            <a:pPr lvl="1"/>
            <a:r>
              <a:rPr lang="en-US" sz="2800" dirty="0" smtClean="0"/>
              <a:t>Connection and release of bearers to each user equipment (</a:t>
            </a:r>
            <a:r>
              <a:rPr lang="en-US" sz="2800" dirty="0" err="1" smtClean="0"/>
              <a:t>UE</a:t>
            </a:r>
            <a:r>
              <a:rPr lang="en-US" sz="2800" dirty="0" smtClean="0"/>
              <a:t>)</a:t>
            </a:r>
          </a:p>
          <a:p>
            <a:pPr lvl="1"/>
            <a:r>
              <a:rPr lang="en-US" sz="2800" dirty="0" smtClean="0"/>
              <a:t>Handling activity of connections (ACTIVE/IDLE states)</a:t>
            </a:r>
          </a:p>
          <a:p>
            <a:pPr lvl="1"/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3392" y="-1"/>
            <a:ext cx="10873208" cy="9807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+mn-lt"/>
              </a:rPr>
              <a:t>Mobility Management Entity (</a:t>
            </a:r>
            <a:r>
              <a:rPr lang="en-US" sz="3600" b="1" dirty="0" err="1" smtClean="0">
                <a:latin typeface="+mn-lt"/>
              </a:rPr>
              <a:t>MME</a:t>
            </a:r>
            <a:r>
              <a:rPr lang="en-US" sz="3600" b="1" dirty="0" smtClean="0">
                <a:latin typeface="+mn-lt"/>
              </a:rPr>
              <a:t>)</a:t>
            </a:r>
            <a:endParaRPr lang="en-US" sz="3600" b="1" dirty="0">
              <a:latin typeface="+mn-lt"/>
            </a:endParaRPr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102" y="3182939"/>
            <a:ext cx="8742362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4203452" y="4335464"/>
            <a:ext cx="1143000" cy="762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052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920" y="3184920"/>
            <a:ext cx="8742362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907532" y="5251845"/>
            <a:ext cx="1143000" cy="762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+mn-lt"/>
              </a:rPr>
              <a:t>Serving Gateway (</a:t>
            </a:r>
            <a:r>
              <a:rPr lang="en-US" sz="3600" b="1" dirty="0" err="1" smtClean="0">
                <a:latin typeface="+mn-lt"/>
              </a:rPr>
              <a:t>SGW</a:t>
            </a:r>
            <a:r>
              <a:rPr lang="en-US" sz="3600" b="1" dirty="0" smtClean="0">
                <a:latin typeface="+mn-lt"/>
              </a:rPr>
              <a:t>)</a:t>
            </a:r>
            <a:endParaRPr lang="en-US" sz="3600" b="1" dirty="0">
              <a:latin typeface="+mn-lt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557213" y="836712"/>
            <a:ext cx="11083403" cy="259238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/>
              <a:t>Serving Gateway (</a:t>
            </a:r>
            <a:r>
              <a:rPr lang="en-US" b="1" dirty="0" err="1" smtClean="0"/>
              <a:t>SGW</a:t>
            </a:r>
            <a:r>
              <a:rPr lang="en-US" b="1" dirty="0" smtClean="0"/>
              <a:t>)</a:t>
            </a:r>
          </a:p>
          <a:p>
            <a:pPr lvl="1"/>
            <a:r>
              <a:rPr lang="sr-Latn-RS" sz="2800" dirty="0" smtClean="0"/>
              <a:t>Data forwarding node between eNBs and PGW</a:t>
            </a:r>
          </a:p>
          <a:p>
            <a:pPr lvl="1"/>
            <a:r>
              <a:rPr lang="en-US" sz="2800" dirty="0" smtClean="0"/>
              <a:t>User-plane node connecting </a:t>
            </a:r>
            <a:r>
              <a:rPr lang="en-US" sz="2800" dirty="0" err="1" smtClean="0"/>
              <a:t>EPC</a:t>
            </a:r>
            <a:r>
              <a:rPr lang="en-US" sz="2800" dirty="0" smtClean="0"/>
              <a:t> to the RAN</a:t>
            </a:r>
          </a:p>
          <a:p>
            <a:pPr lvl="1"/>
            <a:r>
              <a:rPr lang="en-US" sz="2800" dirty="0" smtClean="0"/>
              <a:t>Serves as mobility anchor as mobile terminals move between </a:t>
            </a:r>
            <a:r>
              <a:rPr lang="en-US" sz="2800" dirty="0" err="1" smtClean="0"/>
              <a:t>eNBs</a:t>
            </a:r>
            <a:r>
              <a:rPr lang="en-US" sz="2800" dirty="0" smtClean="0"/>
              <a:t> and for other </a:t>
            </a:r>
            <a:r>
              <a:rPr lang="en-US" sz="2800" dirty="0" err="1" smtClean="0"/>
              <a:t>3GPP</a:t>
            </a:r>
            <a:r>
              <a:rPr lang="en-US" sz="2800" dirty="0" smtClean="0"/>
              <a:t> technologies (GSM/</a:t>
            </a:r>
            <a:r>
              <a:rPr lang="en-US" sz="2800" dirty="0" err="1" smtClean="0"/>
              <a:t>HSPA</a:t>
            </a:r>
            <a:r>
              <a:rPr lang="en-US" sz="2800" dirty="0" smtClean="0"/>
              <a:t>)</a:t>
            </a:r>
          </a:p>
          <a:p>
            <a:pPr lvl="1"/>
            <a:r>
              <a:rPr lang="en-US" sz="2800" dirty="0" smtClean="0"/>
              <a:t>Collection of information and statistics needed for charging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030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760" y="3183832"/>
            <a:ext cx="8742362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5731110" y="3601344"/>
            <a:ext cx="1143000" cy="762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39297" y="4342707"/>
            <a:ext cx="1143000" cy="7620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itle 1"/>
          <p:cNvSpPr txBox="1">
            <a:spLocks noGrp="1"/>
          </p:cNvSpPr>
          <p:nvPr>
            <p:ph type="title"/>
          </p:nvPr>
        </p:nvSpPr>
        <p:spPr>
          <a:xfrm>
            <a:off x="335360" y="87214"/>
            <a:ext cx="11635161" cy="8935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+mn-lt"/>
              </a:rPr>
              <a:t>Network Elements (HSS/</a:t>
            </a:r>
            <a:r>
              <a:rPr lang="en-US" sz="3600" b="1" dirty="0" err="1" smtClean="0">
                <a:latin typeface="+mn-lt"/>
              </a:rPr>
              <a:t>PCRW</a:t>
            </a:r>
            <a:r>
              <a:rPr lang="en-US" sz="3600" b="1" dirty="0" smtClean="0">
                <a:latin typeface="+mn-lt"/>
              </a:rPr>
              <a:t>)</a:t>
            </a:r>
            <a:endParaRPr lang="en-US" sz="3600" b="1" dirty="0">
              <a:latin typeface="+mn-lt"/>
            </a:endParaRPr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557213" y="1268661"/>
            <a:ext cx="11634787" cy="25923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/>
              <a:t>Home Subscriber Service (HSS)</a:t>
            </a:r>
          </a:p>
          <a:p>
            <a:pPr lvl="1"/>
            <a:r>
              <a:rPr lang="en-US" sz="2800" dirty="0" smtClean="0"/>
              <a:t>Data base containing subscriber information</a:t>
            </a:r>
          </a:p>
          <a:p>
            <a:pPr marL="0" indent="0">
              <a:buNone/>
            </a:pPr>
            <a:r>
              <a:rPr lang="en-US" b="1" dirty="0" smtClean="0"/>
              <a:t>Policy and Charging Rules Function (</a:t>
            </a:r>
            <a:r>
              <a:rPr lang="en-US" b="1" dirty="0" err="1" smtClean="0"/>
              <a:t>PCRF</a:t>
            </a:r>
            <a:r>
              <a:rPr lang="en-US" b="1" dirty="0" smtClean="0"/>
              <a:t>)  </a:t>
            </a:r>
            <a:endParaRPr lang="en-US" sz="3200" dirty="0" smtClean="0"/>
          </a:p>
          <a:p>
            <a:pPr lvl="1"/>
            <a:r>
              <a:rPr lang="en-US" sz="2800" dirty="0" smtClean="0"/>
              <a:t>Responsible for </a:t>
            </a:r>
            <a:r>
              <a:rPr lang="en-US" sz="2800" dirty="0" err="1" smtClean="0"/>
              <a:t>QoS</a:t>
            </a:r>
            <a:r>
              <a:rPr lang="en-US" sz="2800" dirty="0" smtClean="0"/>
              <a:t> handling and charging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545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latin typeface="+mn-lt"/>
              </a:rPr>
              <a:t>LTE System Architecture and Interfaces</a:t>
            </a:r>
            <a:endParaRPr lang="en-US" sz="3600" b="1" dirty="0">
              <a:latin typeface="+mn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474" y="908720"/>
            <a:ext cx="3651133" cy="496855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1820" y="1009873"/>
            <a:ext cx="7649643" cy="46583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6155" y="5985598"/>
            <a:ext cx="117135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Figures: These figures are taken from E. </a:t>
            </a:r>
            <a:r>
              <a:rPr lang="en-US" dirty="0" err="1" smtClean="0"/>
              <a:t>Dahlman</a:t>
            </a:r>
            <a:r>
              <a:rPr lang="en-US" dirty="0" smtClean="0"/>
              <a:t>, S. </a:t>
            </a:r>
            <a:r>
              <a:rPr lang="en-US" dirty="0" err="1" smtClean="0"/>
              <a:t>Parkvall</a:t>
            </a:r>
            <a:r>
              <a:rPr lang="en-US" dirty="0" smtClean="0"/>
              <a:t>, J. </a:t>
            </a:r>
            <a:r>
              <a:rPr lang="en-US" dirty="0" err="1" smtClean="0"/>
              <a:t>Skoll</a:t>
            </a:r>
            <a:r>
              <a:rPr lang="en-US" dirty="0" smtClean="0"/>
              <a:t>: “</a:t>
            </a:r>
            <a:r>
              <a:rPr lang="en-US" dirty="0" err="1" smtClean="0"/>
              <a:t>4G</a:t>
            </a:r>
            <a:r>
              <a:rPr lang="en-US" dirty="0" smtClean="0"/>
              <a:t> LTE/LTE-Advanced for Mobile Broadband,” Academic Press (Elsevier), 2011 (Figures 8.1 and 8.2, page 110)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002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39237</TotalTime>
  <Words>1500</Words>
  <Application>Microsoft Office PowerPoint</Application>
  <PresentationFormat>Widescreen</PresentationFormat>
  <Paragraphs>165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Office Theme</vt:lpstr>
      <vt:lpstr>Introduction to Modern Cellular Networks  Part 3: 4G LTE Network Architecture and  Radio Access Network (RAN) Protocols</vt:lpstr>
      <vt:lpstr>Outline of the Lecture</vt:lpstr>
      <vt:lpstr>4G LTE System Architecture</vt:lpstr>
      <vt:lpstr>PowerPoint Presentation</vt:lpstr>
      <vt:lpstr>PowerPoint Presentation</vt:lpstr>
      <vt:lpstr>PowerPoint Presentation</vt:lpstr>
      <vt:lpstr>Serving Gateway (SGW)</vt:lpstr>
      <vt:lpstr>Network Elements (HSS/PCRW)</vt:lpstr>
      <vt:lpstr>LTE System Architecture and Interfaces</vt:lpstr>
      <vt:lpstr>LTE Bearers</vt:lpstr>
      <vt:lpstr>Outline of the Lecture</vt:lpstr>
      <vt:lpstr>Radio Access Network and eNB node</vt:lpstr>
      <vt:lpstr>Radio Access Network Architecture</vt:lpstr>
      <vt:lpstr>Radio Access Network Architecture</vt:lpstr>
      <vt:lpstr>Radio Access Network Architecture</vt:lpstr>
      <vt:lpstr>Radio Access Network Architecture</vt:lpstr>
      <vt:lpstr>Radio Access Network Architecture</vt:lpstr>
      <vt:lpstr>Radio Access Network Architecture</vt:lpstr>
      <vt:lpstr>Radio Access Network Architecture</vt:lpstr>
      <vt:lpstr>Logical, Transport and Physical Channels</vt:lpstr>
      <vt:lpstr>Logical, Transport and Physical Channels (Downlink)</vt:lpstr>
      <vt:lpstr>Logical, Transport and Physical Channels (Downlink)</vt:lpstr>
      <vt:lpstr>Logical, Transport and Physical Channels (Downlink)</vt:lpstr>
      <vt:lpstr>Logical, Transport and Physical Channels (Uplink)</vt:lpstr>
      <vt:lpstr>Takeaway Message</vt:lpstr>
      <vt:lpstr>Further Reading</vt:lpstr>
      <vt:lpstr>Introduction to Modern Cellular Networks  Part 3: 4G LTE Network Architecture and  Radio Access Network (RAN) Protocols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Vladan</dc:creator>
  <cp:lastModifiedBy>Dejan Vukobratovic</cp:lastModifiedBy>
  <cp:revision>141</cp:revision>
  <dcterms:created xsi:type="dcterms:W3CDTF">2013-05-27T16:19:52Z</dcterms:created>
  <dcterms:modified xsi:type="dcterms:W3CDTF">2022-05-29T20:38:10Z</dcterms:modified>
</cp:coreProperties>
</file>