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81" r:id="rId2"/>
    <p:sldId id="418" r:id="rId3"/>
    <p:sldId id="393" r:id="rId4"/>
    <p:sldId id="394" r:id="rId5"/>
    <p:sldId id="421" r:id="rId6"/>
    <p:sldId id="422" r:id="rId7"/>
    <p:sldId id="466" r:id="rId8"/>
    <p:sldId id="455" r:id="rId9"/>
    <p:sldId id="456" r:id="rId10"/>
    <p:sldId id="457" r:id="rId11"/>
    <p:sldId id="467" r:id="rId12"/>
    <p:sldId id="458" r:id="rId13"/>
    <p:sldId id="459" r:id="rId14"/>
    <p:sldId id="460" r:id="rId15"/>
    <p:sldId id="469" r:id="rId16"/>
    <p:sldId id="471" r:id="rId17"/>
    <p:sldId id="479" r:id="rId18"/>
    <p:sldId id="470" r:id="rId19"/>
    <p:sldId id="480" r:id="rId20"/>
    <p:sldId id="462" r:id="rId21"/>
    <p:sldId id="472" r:id="rId22"/>
    <p:sldId id="473" r:id="rId23"/>
    <p:sldId id="423" r:id="rId24"/>
    <p:sldId id="424" r:id="rId25"/>
    <p:sldId id="427" r:id="rId26"/>
    <p:sldId id="429" r:id="rId27"/>
    <p:sldId id="474" r:id="rId28"/>
    <p:sldId id="475" r:id="rId29"/>
    <p:sldId id="435" r:id="rId30"/>
    <p:sldId id="476" r:id="rId31"/>
    <p:sldId id="477" r:id="rId32"/>
    <p:sldId id="478" r:id="rId33"/>
    <p:sldId id="454" r:id="rId34"/>
    <p:sldId id="4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BD0"/>
    <a:srgbClr val="33CCCC"/>
    <a:srgbClr val="6699FF"/>
    <a:srgbClr val="99CCFF"/>
    <a:srgbClr val="F9B701"/>
    <a:srgbClr val="9ED06F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</p:spTree>
    <p:extLst>
      <p:ext uri="{BB962C8B-B14F-4D97-AF65-F5344CB8AC3E}">
        <p14:creationId xmlns:p14="http://schemas.microsoft.com/office/powerpoint/2010/main" val="34610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u="sng" smtClean="0"/>
              <a:pPr/>
              <a:t>‹#›</a:t>
            </a:fld>
            <a:endParaRPr lang="en-US" sz="1200" u="sng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1" y="1196753"/>
            <a:ext cx="5778509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35360" y="1196753"/>
            <a:ext cx="5643432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4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3" r:id="rId3"/>
    <p:sldLayoutId id="2147483701" r:id="rId4"/>
    <p:sldLayoutId id="2147483694" r:id="rId5"/>
    <p:sldLayoutId id="2147483695" r:id="rId6"/>
    <p:sldLayoutId id="2147483699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412776"/>
            <a:ext cx="10009112" cy="24482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+mn-lt"/>
              </a:rPr>
              <a:t>Introduction to </a:t>
            </a:r>
            <a:r>
              <a:rPr lang="en-US" sz="4900" b="1" dirty="0" smtClean="0">
                <a:latin typeface="+mn-lt"/>
              </a:rPr>
              <a:t>Modern Cellular Networks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6: </a:t>
            </a:r>
            <a:r>
              <a:rPr lang="en-US" sz="3600" dirty="0" err="1" smtClean="0"/>
              <a:t>4G</a:t>
            </a:r>
            <a:r>
              <a:rPr lang="en-US" sz="3600" dirty="0" smtClean="0"/>
              <a:t> LTE</a:t>
            </a:r>
            <a:r>
              <a:rPr lang="sr-Latn-RS" sz="3600" dirty="0" smtClean="0"/>
              <a:t> Radio Interface – Part 2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4G</a:t>
            </a:r>
            <a:r>
              <a:rPr lang="en-US" b="1" dirty="0" smtClean="0">
                <a:latin typeface="+mn-lt"/>
              </a:rPr>
              <a:t> LTE Time Frame Structure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7" y="1422012"/>
            <a:ext cx="5512117" cy="3600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1" y="1241053"/>
            <a:ext cx="6624735" cy="460851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Slot consists of </a:t>
            </a:r>
            <a:r>
              <a:rPr lang="en-US" sz="3000" dirty="0" err="1" smtClean="0"/>
              <a:t>OFDM</a:t>
            </a:r>
            <a:r>
              <a:rPr lang="en-US" sz="3000" dirty="0" smtClean="0"/>
              <a:t> symbols</a:t>
            </a:r>
          </a:p>
          <a:p>
            <a:r>
              <a:rPr lang="en-US" sz="3000" dirty="0" err="1" smtClean="0"/>
              <a:t>OFDM</a:t>
            </a:r>
            <a:r>
              <a:rPr lang="en-US" sz="3000" dirty="0" smtClean="0"/>
              <a:t> symbol </a:t>
            </a:r>
            <a:r>
              <a:rPr lang="en-US" sz="3000" dirty="0" err="1" smtClean="0"/>
              <a:t>containes</a:t>
            </a:r>
            <a:r>
              <a:rPr lang="en-US" sz="3000" dirty="0" smtClean="0"/>
              <a:t> useful part and cyclic prefix (CP)</a:t>
            </a:r>
          </a:p>
          <a:p>
            <a:r>
              <a:rPr lang="en-US" sz="3000" dirty="0" smtClean="0"/>
              <a:t>LTE defines two lengths of CP</a:t>
            </a:r>
          </a:p>
          <a:p>
            <a:pPr lvl="1"/>
            <a:r>
              <a:rPr lang="en-US" sz="2600" dirty="0" smtClean="0"/>
              <a:t>Normal CP - 7 </a:t>
            </a:r>
            <a:r>
              <a:rPr lang="en-US" sz="2600" dirty="0" err="1" smtClean="0"/>
              <a:t>OFDM</a:t>
            </a:r>
            <a:r>
              <a:rPr lang="en-US" sz="2600" dirty="0" smtClean="0"/>
              <a:t> symbols in a slot</a:t>
            </a:r>
          </a:p>
          <a:p>
            <a:pPr lvl="1"/>
            <a:r>
              <a:rPr lang="en-US" sz="2600" dirty="0" smtClean="0"/>
              <a:t>Extended CP – 6 </a:t>
            </a:r>
            <a:r>
              <a:rPr lang="en-US" sz="2600" dirty="0" err="1" smtClean="0"/>
              <a:t>OFDM</a:t>
            </a:r>
            <a:r>
              <a:rPr lang="en-US" sz="2600" dirty="0" smtClean="0"/>
              <a:t> symbols in a slot</a:t>
            </a:r>
          </a:p>
          <a:p>
            <a:r>
              <a:rPr lang="en-US" sz="3000" dirty="0" smtClean="0"/>
              <a:t>Extended cyclic prefix defined to accommodate very large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060" y="597510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9.1, page 129)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4G LTE Frequency Domain Structure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96752"/>
            <a:ext cx="10375208" cy="4392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06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9.3, page 131)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Resource </a:t>
            </a:r>
            <a:r>
              <a:rPr lang="sr-Latn-RS" b="1" dirty="0" smtClean="0">
                <a:latin typeface="+mn-lt"/>
              </a:rPr>
              <a:t>Grid Basics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9" y="2420888"/>
            <a:ext cx="7250837" cy="32366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305255" cy="460851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Resource Element</a:t>
            </a:r>
            <a:r>
              <a:rPr lang="en-US" sz="3000" dirty="0" smtClean="0"/>
              <a:t>: Smallest physical resource in LTE</a:t>
            </a:r>
          </a:p>
          <a:p>
            <a:pPr lvl="1"/>
            <a:r>
              <a:rPr lang="en-US" sz="2600" dirty="0" smtClean="0"/>
              <a:t>One subcarrier during one </a:t>
            </a:r>
            <a:r>
              <a:rPr lang="en-US" sz="2600" dirty="0" err="1" smtClean="0"/>
              <a:t>OFDM</a:t>
            </a:r>
            <a:r>
              <a:rPr lang="en-US" sz="2600" dirty="0" smtClean="0"/>
              <a:t> symbol</a:t>
            </a:r>
          </a:p>
          <a:p>
            <a:pPr lvl="1"/>
            <a:r>
              <a:rPr lang="en-US" sz="2600" dirty="0" smtClean="0"/>
              <a:t>Carries a single modulation symbol (</a:t>
            </a:r>
            <a:r>
              <a:rPr lang="en-US" sz="2600" dirty="0" err="1" smtClean="0"/>
              <a:t>QPSK</a:t>
            </a:r>
            <a:r>
              <a:rPr lang="en-US" sz="2600" dirty="0" smtClean="0"/>
              <a:t>, 16-</a:t>
            </a:r>
            <a:r>
              <a:rPr lang="en-US" sz="2600" dirty="0" err="1" smtClean="0"/>
              <a:t>QAM</a:t>
            </a:r>
            <a:r>
              <a:rPr lang="en-US" sz="2600" dirty="0" smtClean="0"/>
              <a:t>, 64-</a:t>
            </a:r>
            <a:r>
              <a:rPr lang="en-US" sz="2600" dirty="0" err="1" smtClean="0"/>
              <a:t>QAM</a:t>
            </a:r>
            <a:r>
              <a:rPr lang="en-US" sz="2600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060" y="597510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9.2, page 130)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Resource </a:t>
            </a:r>
            <a:r>
              <a:rPr lang="sr-Latn-RS" b="1" dirty="0">
                <a:latin typeface="+mn-lt"/>
              </a:rPr>
              <a:t>Grid Basics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9" y="2420888"/>
            <a:ext cx="7250837" cy="32366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305255" cy="460851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Resource Block</a:t>
            </a:r>
            <a:r>
              <a:rPr lang="en-US" sz="3000" dirty="0" smtClean="0"/>
              <a:t>: Grouping of resource elements</a:t>
            </a:r>
          </a:p>
          <a:p>
            <a:pPr lvl="1"/>
            <a:r>
              <a:rPr lang="en-US" sz="2600" dirty="0" smtClean="0"/>
              <a:t>Contains 12 consecutive subcarriers in frequency domain and a single slot (0.5 </a:t>
            </a:r>
            <a:r>
              <a:rPr lang="en-US" sz="2600" dirty="0" err="1" smtClean="0"/>
              <a:t>ms</a:t>
            </a:r>
            <a:r>
              <a:rPr lang="en-US" sz="2600" dirty="0" smtClean="0"/>
              <a:t>) in time domain</a:t>
            </a:r>
          </a:p>
          <a:p>
            <a:pPr lvl="1"/>
            <a:r>
              <a:rPr lang="en-US" sz="2600" dirty="0" smtClean="0"/>
              <a:t>12 * 7 = 84 Resource Elements (in case of normal CP)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060" y="596775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9.2, page 130)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Resource </a:t>
            </a:r>
            <a:r>
              <a:rPr lang="sr-Latn-RS" b="1" dirty="0">
                <a:latin typeface="+mn-lt"/>
              </a:rPr>
              <a:t>Grid Basics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9" y="2420888"/>
            <a:ext cx="7250837" cy="32366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305255" cy="460851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Resource Block Pair</a:t>
            </a:r>
            <a:r>
              <a:rPr lang="en-US" sz="3000" dirty="0" smtClean="0"/>
              <a:t>: A pair of Resource Blocks in one </a:t>
            </a:r>
            <a:r>
              <a:rPr lang="en-US" sz="3000" dirty="0" err="1" smtClean="0"/>
              <a:t>subframe</a:t>
            </a:r>
            <a:endParaRPr lang="en-US" sz="3000" dirty="0" smtClean="0"/>
          </a:p>
          <a:p>
            <a:pPr lvl="1"/>
            <a:r>
              <a:rPr lang="en-US" sz="2600" dirty="0" smtClean="0"/>
              <a:t>Minimal allocation unit for dynamic scheduling in LTE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060" y="597510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9.2, page 130)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760" y="116632"/>
            <a:ext cx="11635161" cy="89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Resource </a:t>
            </a:r>
            <a:r>
              <a:rPr lang="sr-Latn-RS" b="1" dirty="0" smtClean="0">
                <a:latin typeface="+mn-lt"/>
              </a:rPr>
              <a:t>Grid Basics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361" y="980728"/>
            <a:ext cx="11305255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Resource </a:t>
            </a:r>
            <a:r>
              <a:rPr lang="sr-Latn-RS" sz="3000" b="1" dirty="0" smtClean="0"/>
              <a:t>Grid: </a:t>
            </a:r>
            <a:r>
              <a:rPr lang="sr-Latn-RS" sz="3000" dirty="0" smtClean="0"/>
              <a:t>Can be visually represented as a matrix</a:t>
            </a:r>
          </a:p>
          <a:p>
            <a:r>
              <a:rPr lang="sr-Latn-RS" sz="3000" b="1" dirty="0" smtClean="0"/>
              <a:t>Rows: </a:t>
            </a:r>
            <a:r>
              <a:rPr lang="sr-Latn-RS" sz="3000" dirty="0" smtClean="0"/>
              <a:t>OFDM subcarriers, organised in groups of 12 subcarriers called Resource Blocks</a:t>
            </a:r>
          </a:p>
          <a:p>
            <a:r>
              <a:rPr lang="sr-Latn-RS" sz="3000" b="1" dirty="0" smtClean="0"/>
              <a:t>Columns:</a:t>
            </a:r>
            <a:r>
              <a:rPr lang="sr-Latn-RS" sz="3000" dirty="0" smtClean="0"/>
              <a:t> OFDM symbols, organised into slots (7 symbols) and subframes (14 symbols)</a:t>
            </a:r>
          </a:p>
          <a:p>
            <a:r>
              <a:rPr lang="sr-Latn-RS" sz="3000" dirty="0" smtClean="0"/>
              <a:t>Every 1 ms, LTE fills one subframe of data with modulation symbols and transmits it via radio interface</a:t>
            </a:r>
          </a:p>
          <a:p>
            <a:r>
              <a:rPr lang="sr-Latn-RS" sz="3000" dirty="0" smtClean="0"/>
              <a:t>Every subframe carries a specific set of physical channels (different subframes may carry different configuration of physical channels)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47493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Downlink Resource Grid 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84784"/>
            <a:ext cx="7544248" cy="53219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361" y="980728"/>
            <a:ext cx="11305255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000" dirty="0" smtClean="0"/>
              <a:t>Mapping different physical channels to subframes of Resource Grid</a:t>
            </a:r>
          </a:p>
        </p:txBody>
      </p:sp>
    </p:spTree>
    <p:extLst>
      <p:ext uri="{BB962C8B-B14F-4D97-AF65-F5344CB8AC3E}">
        <p14:creationId xmlns:p14="http://schemas.microsoft.com/office/powerpoint/2010/main" val="11465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Downlink Resource Grid 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361" y="1268761"/>
            <a:ext cx="11635161" cy="51125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DL Resource Grid multiplexes six different types of data:</a:t>
            </a:r>
          </a:p>
          <a:p>
            <a:pPr lvl="1"/>
            <a:r>
              <a:rPr lang="en-US" sz="3200" b="1" dirty="0" smtClean="0"/>
              <a:t>CSR – Cell-Specific Reference Signals</a:t>
            </a:r>
          </a:p>
          <a:p>
            <a:pPr lvl="1"/>
            <a:r>
              <a:rPr lang="en-US" sz="3200" b="1" dirty="0"/>
              <a:t>PSS – Primary Synchronization Signal</a:t>
            </a:r>
          </a:p>
          <a:p>
            <a:pPr lvl="1"/>
            <a:r>
              <a:rPr lang="en-US" sz="3200" b="1" dirty="0" smtClean="0"/>
              <a:t>SSS – Secondary Synchronization Signal</a:t>
            </a:r>
          </a:p>
          <a:p>
            <a:pPr lvl="1"/>
            <a:r>
              <a:rPr lang="en-US" sz="3200" b="1" dirty="0" smtClean="0"/>
              <a:t>System information (BCH symbols)</a:t>
            </a:r>
          </a:p>
          <a:p>
            <a:pPr lvl="1"/>
            <a:r>
              <a:rPr lang="en-US" sz="3200" b="1" dirty="0" smtClean="0"/>
              <a:t>User data (</a:t>
            </a:r>
            <a:r>
              <a:rPr lang="en-US" sz="3200" b="1" dirty="0" err="1" smtClean="0"/>
              <a:t>PDSCH</a:t>
            </a:r>
            <a:r>
              <a:rPr lang="en-US" sz="3200" b="1" dirty="0" smtClean="0"/>
              <a:t> symbols)</a:t>
            </a:r>
          </a:p>
          <a:p>
            <a:pPr lvl="1"/>
            <a:r>
              <a:rPr lang="en-US" sz="3200" b="1" dirty="0" smtClean="0"/>
              <a:t>Control data (</a:t>
            </a:r>
            <a:r>
              <a:rPr lang="en-US" sz="3200" b="1" dirty="0" err="1" smtClean="0"/>
              <a:t>PDCCH</a:t>
            </a:r>
            <a:r>
              <a:rPr lang="en-US" sz="3200" b="1" dirty="0" smtClean="0"/>
              <a:t> symbols)</a:t>
            </a:r>
          </a:p>
          <a:p>
            <a:r>
              <a:rPr lang="en-US" sz="3200" dirty="0" smtClean="0"/>
              <a:t>Some of these signals/channels are available in each SF (CSR, </a:t>
            </a:r>
            <a:r>
              <a:rPr lang="en-US" sz="3200" dirty="0" err="1" smtClean="0"/>
              <a:t>PDSCH</a:t>
            </a:r>
            <a:r>
              <a:rPr lang="en-US" sz="3200" dirty="0" smtClean="0"/>
              <a:t>, </a:t>
            </a:r>
            <a:r>
              <a:rPr lang="en-US" sz="3200" dirty="0" err="1" smtClean="0"/>
              <a:t>PDCCH</a:t>
            </a:r>
            <a:r>
              <a:rPr lang="en-US" sz="3200" dirty="0" smtClean="0"/>
              <a:t>) while other are available only in specific SF (BCH in </a:t>
            </a:r>
            <a:r>
              <a:rPr lang="en-US" sz="3200" dirty="0" err="1" smtClean="0"/>
              <a:t>SF0</a:t>
            </a:r>
            <a:r>
              <a:rPr lang="en-US" sz="3200" dirty="0" smtClean="0"/>
              <a:t>, PSS and SSS in </a:t>
            </a:r>
            <a:r>
              <a:rPr lang="en-US" sz="3200" dirty="0" err="1" smtClean="0"/>
              <a:t>SF0</a:t>
            </a:r>
            <a:r>
              <a:rPr lang="en-US" sz="3200" dirty="0" smtClean="0"/>
              <a:t> and </a:t>
            </a:r>
            <a:r>
              <a:rPr lang="en-US" sz="3200" dirty="0" err="1" smtClean="0"/>
              <a:t>SF5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436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latin typeface="+mn-lt"/>
              </a:rPr>
              <a:t>Resource Block and </a:t>
            </a:r>
            <a:r>
              <a:rPr lang="en-US" b="1" dirty="0" smtClean="0">
                <a:latin typeface="+mn-lt"/>
              </a:rPr>
              <a:t>Physical Channels 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874242"/>
            <a:ext cx="7356932" cy="482453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5361" y="980728"/>
            <a:ext cx="11305255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000" dirty="0" smtClean="0"/>
              <a:t>Single Resource Block of Resource Grid with different PHY channels</a:t>
            </a:r>
          </a:p>
        </p:txBody>
      </p:sp>
    </p:spTree>
    <p:extLst>
      <p:ext uri="{BB962C8B-B14F-4D97-AF65-F5344CB8AC3E}">
        <p14:creationId xmlns:p14="http://schemas.microsoft.com/office/powerpoint/2010/main" val="9543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latin typeface="+mn-lt"/>
              </a:rPr>
              <a:t>Cell Specific Reference Signals (CSR)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29046"/>
            <a:ext cx="5904656" cy="387216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5361" y="1268761"/>
            <a:ext cx="5832647" cy="4608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000" dirty="0" smtClean="0"/>
              <a:t>Transmitted in every DL subframe and in every resource block</a:t>
            </a:r>
          </a:p>
          <a:p>
            <a:r>
              <a:rPr lang="sr-Latn-RS" sz="3000" dirty="0" smtClean="0"/>
              <a:t>Used by</a:t>
            </a:r>
            <a:r>
              <a:rPr lang="en-US" sz="3000" dirty="0" smtClean="0"/>
              <a:t> the terminal for channel estimation and coherent demodulation of physical channels</a:t>
            </a:r>
          </a:p>
          <a:p>
            <a:r>
              <a:rPr lang="en-US" sz="3000" dirty="0" smtClean="0"/>
              <a:t>Used by terminal to acquire </a:t>
            </a:r>
            <a:r>
              <a:rPr lang="en-US" sz="3000" b="1" dirty="0" smtClean="0"/>
              <a:t>Channel State Information (CSI)</a:t>
            </a:r>
            <a:endParaRPr lang="en-US" sz="3000" dirty="0" smtClean="0"/>
          </a:p>
          <a:p>
            <a:r>
              <a:rPr lang="en-US" sz="3000" dirty="0" smtClean="0"/>
              <a:t>Terminal measurements on CSR used for cell reselection and handover </a:t>
            </a:r>
            <a:endParaRPr lang="sr-Latn-RS" sz="3000" dirty="0" smtClean="0"/>
          </a:p>
          <a:p>
            <a:endParaRPr lang="sr-Latn-RS" sz="3000" dirty="0"/>
          </a:p>
          <a:p>
            <a:endParaRPr lang="sr-Latn-RS" sz="3600" dirty="0" smtClean="0"/>
          </a:p>
        </p:txBody>
      </p:sp>
    </p:spTree>
    <p:extLst>
      <p:ext uri="{BB962C8B-B14F-4D97-AF65-F5344CB8AC3E}">
        <p14:creationId xmlns:p14="http://schemas.microsoft.com/office/powerpoint/2010/main" val="145941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 smtClean="0">
                <a:latin typeface="+mn-lt"/>
              </a:rPr>
              <a:t>4G</a:t>
            </a:r>
            <a:r>
              <a:rPr lang="en-US" sz="4400" b="1" dirty="0" smtClean="0">
                <a:latin typeface="+mn-lt"/>
              </a:rPr>
              <a:t> LTE</a:t>
            </a:r>
            <a:r>
              <a:rPr lang="sr-Latn-RS" sz="4400" b="1" dirty="0" smtClean="0">
                <a:latin typeface="+mn-lt"/>
              </a:rPr>
              <a:t> Radio Interface</a:t>
            </a:r>
            <a:endParaRPr lang="en-US" sz="44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724" y="980728"/>
            <a:ext cx="11634787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3200" dirty="0" smtClean="0"/>
              <a:t>4G LTE radio interface is designed to deliver IP packets from the base station (eNB) to the mobile device (UE) in the downlink, or vice versa in the uplink</a:t>
            </a:r>
          </a:p>
          <a:p>
            <a:pPr marL="0" indent="0">
              <a:buNone/>
            </a:pPr>
            <a:endParaRPr lang="sr-Latn-RS" sz="3200" dirty="0"/>
          </a:p>
          <a:p>
            <a:pPr marL="0" indent="0">
              <a:buNone/>
            </a:pPr>
            <a:r>
              <a:rPr lang="sr-Latn-RS" sz="3200" dirty="0" smtClean="0"/>
              <a:t>After processing IP packets on layer 2 via PDCP, RLC and MAC sublayers (see part 3 and 4 lectures), MAC frames are delivered to physical layer (PHY) for physical signal transmission</a:t>
            </a:r>
            <a:r>
              <a:rPr lang="en-US" sz="3200" dirty="0" smtClean="0"/>
              <a:t> </a:t>
            </a:r>
            <a:endParaRPr lang="sr-Latn-RS" sz="3200" dirty="0" smtClean="0"/>
          </a:p>
          <a:p>
            <a:pPr marL="0" indent="0">
              <a:buNone/>
            </a:pPr>
            <a:endParaRPr lang="sr-Latn-RS" sz="3200" dirty="0"/>
          </a:p>
          <a:p>
            <a:pPr marL="0" indent="0">
              <a:buNone/>
            </a:pPr>
            <a:r>
              <a:rPr lang="sr-Latn-RS" sz="3200" dirty="0" smtClean="0"/>
              <a:t>LTE PHY is the key part and it is worth introducing its basics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938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Bandwidth Allocation in </a:t>
            </a:r>
            <a:r>
              <a:rPr lang="en-US" b="1" dirty="0" err="1" smtClean="0">
                <a:latin typeface="+mn-lt"/>
              </a:rPr>
              <a:t>4G</a:t>
            </a:r>
            <a:r>
              <a:rPr lang="en-US" b="1" dirty="0" smtClean="0">
                <a:latin typeface="+mn-lt"/>
              </a:rPr>
              <a:t> LTE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32" y="1052736"/>
            <a:ext cx="5611489" cy="4320480"/>
          </a:xfrm>
        </p:spPr>
      </p:pic>
      <p:sp>
        <p:nvSpPr>
          <p:cNvPr id="5" name="TextBox 4"/>
          <p:cNvSpPr txBox="1"/>
          <p:nvPr/>
        </p:nvSpPr>
        <p:spPr>
          <a:xfrm>
            <a:off x="259352" y="6023029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table is taken from </a:t>
            </a:r>
            <a:r>
              <a:rPr lang="en-US" dirty="0" err="1"/>
              <a:t>Zarrinkoub</a:t>
            </a:r>
            <a:r>
              <a:rPr lang="en-US" dirty="0"/>
              <a:t>, H., </a:t>
            </a:r>
            <a:r>
              <a:rPr lang="en-US" dirty="0" smtClean="0"/>
              <a:t>“</a:t>
            </a:r>
            <a:r>
              <a:rPr lang="en-US" i="1" dirty="0" smtClean="0"/>
              <a:t>Understanding </a:t>
            </a:r>
            <a:r>
              <a:rPr lang="en-US" i="1" dirty="0"/>
              <a:t>LTE with </a:t>
            </a:r>
            <a:r>
              <a:rPr lang="en-US" i="1" dirty="0" err="1"/>
              <a:t>MATLAB</a:t>
            </a:r>
            <a:r>
              <a:rPr lang="en-US" i="1" dirty="0"/>
              <a:t>: from mathematical modeling to simulation and </a:t>
            </a:r>
            <a:r>
              <a:rPr lang="en-US" i="1" dirty="0" smtClean="0"/>
              <a:t>prototyping</a:t>
            </a:r>
            <a:r>
              <a:rPr lang="en-US" dirty="0" smtClean="0"/>
              <a:t>,” </a:t>
            </a:r>
            <a:r>
              <a:rPr lang="en-US" dirty="0"/>
              <a:t>John Wiley &amp; </a:t>
            </a:r>
            <a:r>
              <a:rPr lang="en-US" dirty="0" smtClean="0"/>
              <a:t>Sons (Table 2.3 and 2.5, page 16 and 23)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361" y="980728"/>
            <a:ext cx="6120679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000" dirty="0" smtClean="0"/>
              <a:t>LTE supports different bandwidths</a:t>
            </a:r>
          </a:p>
          <a:p>
            <a:r>
              <a:rPr lang="sr-Latn-RS" sz="3000" dirty="0" smtClean="0"/>
              <a:t>Minimum signal BW is 1.4 MHz</a:t>
            </a:r>
          </a:p>
          <a:p>
            <a:pPr lvl="1"/>
            <a:r>
              <a:rPr lang="sr-Latn-RS" sz="2600" dirty="0" smtClean="0"/>
              <a:t>Only 6 Resource Blocks + Guard band</a:t>
            </a:r>
          </a:p>
          <a:p>
            <a:r>
              <a:rPr lang="sr-Latn-RS" sz="3000" dirty="0" smtClean="0"/>
              <a:t>Maximum signal is 20 MHz</a:t>
            </a:r>
          </a:p>
          <a:p>
            <a:pPr lvl="1"/>
            <a:r>
              <a:rPr lang="sr-Latn-RS" sz="2600" dirty="0" smtClean="0"/>
              <a:t>100 Resource Blocks</a:t>
            </a:r>
          </a:p>
          <a:p>
            <a:r>
              <a:rPr lang="sr-Latn-RS" sz="3000" b="1" dirty="0"/>
              <a:t>Carrier </a:t>
            </a:r>
            <a:r>
              <a:rPr lang="sr-Latn-RS" sz="3000" b="1" dirty="0" smtClean="0"/>
              <a:t>Aggregation: </a:t>
            </a:r>
            <a:r>
              <a:rPr lang="sr-Latn-RS" sz="3000" dirty="0" smtClean="0"/>
              <a:t>In later Releases, multiple 20MHz carriers are aggregated to provide wider bandwidth</a:t>
            </a:r>
            <a:endParaRPr lang="sr-Latn-R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1966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Resource </a:t>
            </a:r>
            <a:r>
              <a:rPr lang="en-US" sz="3600" dirty="0"/>
              <a:t>Grid </a:t>
            </a:r>
            <a:r>
              <a:rPr lang="sr-Latn-RS" sz="3600" dirty="0" smtClean="0"/>
              <a:t>Mapping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sr-Latn-RS" sz="3600" b="1" dirty="0" smtClean="0"/>
          </a:p>
          <a:p>
            <a:r>
              <a:rPr lang="en-US" sz="3600" b="1" dirty="0" err="1" smtClean="0"/>
              <a:t>OFDM</a:t>
            </a:r>
            <a:r>
              <a:rPr lang="sr-Latn-RS" sz="3600" b="1" dirty="0" smtClean="0"/>
              <a:t> Modulation</a:t>
            </a:r>
            <a:endParaRPr lang="en-US" sz="3600" b="1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97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4G</a:t>
            </a:r>
            <a:r>
              <a:rPr lang="en-US" sz="4400" b="1" dirty="0" smtClean="0">
                <a:latin typeface="+mn-lt"/>
              </a:rPr>
              <a:t> LTE</a:t>
            </a:r>
            <a:r>
              <a:rPr lang="sr-Latn-R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PHY</a:t>
            </a:r>
            <a:r>
              <a:rPr lang="en-US" sz="4400" b="1" dirty="0" smtClean="0">
                <a:latin typeface="+mn-lt"/>
              </a:rPr>
              <a:t> Signal Processing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844824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987699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1987699"/>
            <a:ext cx="8280920" cy="4753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9154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246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30328" y="1982937"/>
            <a:ext cx="761215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91543" y="298990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1544" y="458112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3592" y="2195608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CRC, </a:t>
            </a:r>
            <a:r>
              <a:rPr lang="en-US" sz="1600" dirty="0" err="1" smtClean="0">
                <a:solidFill>
                  <a:schemeClr val="tx1"/>
                </a:solidFill>
              </a:rPr>
              <a:t>FEC</a:t>
            </a:r>
            <a:r>
              <a:rPr lang="en-US" sz="1600" dirty="0" smtClean="0">
                <a:solidFill>
                  <a:schemeClr val="tx1"/>
                </a:solidFill>
              </a:rPr>
              <a:t> CODING, RATE MATCHING, SCRAMBLING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3732" y="1844824"/>
            <a:ext cx="0" cy="35078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780829" y="1509327"/>
            <a:ext cx="1872208" cy="216024"/>
            <a:chOff x="6384032" y="3429000"/>
            <a:chExt cx="1872208" cy="216024"/>
          </a:xfrm>
        </p:grpSpPr>
        <p:sp>
          <p:nvSpPr>
            <p:cNvPr id="18" name="Rectangle 17"/>
            <p:cNvSpPr/>
            <p:nvPr/>
          </p:nvSpPr>
          <p:spPr>
            <a:xfrm>
              <a:off x="638403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2804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7206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608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6009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411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4812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214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616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017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2419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820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1222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23592" y="3192551"/>
            <a:ext cx="2520280" cy="967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MODULATION,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RESOURCE GRID MAPPING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683732" y="2771672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05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4407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8808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3210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7612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2013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6415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816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5218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620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4021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8423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824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47124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15263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59279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3295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47311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9132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4067" y="144023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402416" y="28048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 bits</a:t>
            </a:r>
            <a:endParaRPr lang="en-US" dirty="0"/>
          </a:p>
        </p:txBody>
      </p:sp>
      <p:cxnSp>
        <p:nvCxnSpPr>
          <p:cNvPr id="57" name="Straight Connector 56"/>
          <p:cNvCxnSpPr>
            <a:stCxn id="32" idx="2"/>
          </p:cNvCxnSpPr>
          <p:nvPr/>
        </p:nvCxnSpPr>
        <p:spPr>
          <a:xfrm>
            <a:off x="3683732" y="4160250"/>
            <a:ext cx="0" cy="55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76674" y="2064048"/>
            <a:ext cx="140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Turbo Codes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1"/>
            <a:endCxn id="15" idx="3"/>
          </p:cNvCxnSpPr>
          <p:nvPr/>
        </p:nvCxnSpPr>
        <p:spPr>
          <a:xfrm flipH="1">
            <a:off x="4943872" y="2387214"/>
            <a:ext cx="439641" cy="96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2542" y="3286725"/>
            <a:ext cx="2567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QPSK</a:t>
            </a:r>
            <a:r>
              <a:rPr lang="en-US" dirty="0" smtClean="0"/>
              <a:t>, 16-</a:t>
            </a:r>
            <a:r>
              <a:rPr lang="en-US" dirty="0" err="1" smtClean="0"/>
              <a:t>QAM</a:t>
            </a:r>
            <a:r>
              <a:rPr lang="en-US" dirty="0" smtClean="0"/>
              <a:t>, 64-</a:t>
            </a:r>
            <a:r>
              <a:rPr lang="en-US" dirty="0" err="1" smtClean="0"/>
              <a:t>QAM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>
            <a:off x="4943885" y="3471391"/>
            <a:ext cx="528657" cy="234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60614" y="3921551"/>
            <a:ext cx="12394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PHY</a:t>
            </a:r>
            <a:r>
              <a:rPr lang="en-US" dirty="0" smtClean="0"/>
              <a:t> signals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980335" y="4298680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50081" y="422108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423592" y="4753079"/>
            <a:ext cx="4176464" cy="505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OFDM</a:t>
            </a:r>
            <a:r>
              <a:rPr lang="en-US" sz="1600" dirty="0" smtClean="0">
                <a:solidFill>
                  <a:schemeClr val="tx1"/>
                </a:solidFill>
              </a:rPr>
              <a:t> MODULATION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stCxn id="72" idx="2"/>
          </p:cNvCxnSpPr>
          <p:nvPr/>
        </p:nvCxnSpPr>
        <p:spPr>
          <a:xfrm flipH="1">
            <a:off x="4509021" y="5258582"/>
            <a:ext cx="2803" cy="2586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6" idx="3"/>
          </p:cNvCxnSpPr>
          <p:nvPr/>
        </p:nvCxnSpPr>
        <p:spPr>
          <a:xfrm>
            <a:off x="5879976" y="6088042"/>
            <a:ext cx="120711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5716" y="5364818"/>
            <a:ext cx="1324620" cy="126636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087088" y="5292102"/>
            <a:ext cx="2944362" cy="1353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18094" y="529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13" y="3882165"/>
            <a:ext cx="2767781" cy="134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397" y="5508627"/>
            <a:ext cx="3011941" cy="121219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flipV="1">
            <a:off x="1996900" y="4559918"/>
            <a:ext cx="4747172" cy="2160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908720"/>
            <a:ext cx="11809311" cy="4608511"/>
          </a:xfrm>
        </p:spPr>
        <p:txBody>
          <a:bodyPr/>
          <a:lstStyle/>
          <a:p>
            <a:r>
              <a:rPr lang="en-US" dirty="0" err="1" smtClean="0"/>
              <a:t>OFDM</a:t>
            </a:r>
            <a:r>
              <a:rPr lang="en-US" dirty="0" smtClean="0"/>
              <a:t> represents a multi-carrier transmission technique that uses a very large relatively narrow subcarriers (order of hundreds or more)</a:t>
            </a:r>
          </a:p>
          <a:p>
            <a:pPr marL="457200" lvl="1" indent="0">
              <a:buNone/>
            </a:pPr>
            <a:r>
              <a:rPr lang="en-US" b="1" dirty="0" smtClean="0"/>
              <a:t>Time Domain: </a:t>
            </a:r>
            <a:r>
              <a:rPr lang="en-US" dirty="0" smtClean="0"/>
              <a:t>Signals at individual carriers are a simple rectangular shaping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Basics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28" y="2348880"/>
            <a:ext cx="710640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3.1, page 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908720"/>
            <a:ext cx="11809311" cy="4608511"/>
          </a:xfrm>
        </p:spPr>
        <p:txBody>
          <a:bodyPr/>
          <a:lstStyle/>
          <a:p>
            <a:r>
              <a:rPr lang="en-US" dirty="0" err="1" smtClean="0"/>
              <a:t>OFDM</a:t>
            </a:r>
            <a:r>
              <a:rPr lang="en-US" dirty="0" smtClean="0"/>
              <a:t> represents a multi-carrier transmission technique that uses a large </a:t>
            </a:r>
            <a:r>
              <a:rPr lang="sr-Latn-RS" dirty="0" smtClean="0"/>
              <a:t>number of </a:t>
            </a:r>
            <a:r>
              <a:rPr lang="en-US" dirty="0" smtClean="0"/>
              <a:t>relatively narrow subcarriers (order of hundreds)</a:t>
            </a:r>
          </a:p>
          <a:p>
            <a:pPr marL="457200" lvl="1" indent="0">
              <a:buNone/>
            </a:pPr>
            <a:r>
              <a:rPr lang="en-US" b="1" dirty="0" smtClean="0"/>
              <a:t>Frequency domain: </a:t>
            </a:r>
            <a:r>
              <a:rPr lang="en-US" dirty="0" smtClean="0"/>
              <a:t>Tightly packed subcarriers with a subcarrier spacing equal ∆f = 1/</a:t>
            </a:r>
            <a:r>
              <a:rPr lang="en-US" dirty="0" err="1" smtClean="0"/>
              <a:t>T</a:t>
            </a:r>
            <a:r>
              <a:rPr lang="en-US" baseline="-25000" dirty="0" err="1" smtClean="0"/>
              <a:t>u</a:t>
            </a:r>
            <a:r>
              <a:rPr lang="en-US" dirty="0" smtClean="0"/>
              <a:t> where 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 </a:t>
            </a:r>
            <a:r>
              <a:rPr lang="en-US" dirty="0" smtClean="0"/>
              <a:t>is per-subcarrier modulation symbol duration 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Basics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3.2, page 28)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852936"/>
            <a:ext cx="5531134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908720"/>
            <a:ext cx="11809311" cy="4608511"/>
          </a:xfrm>
        </p:spPr>
        <p:txBody>
          <a:bodyPr/>
          <a:lstStyle/>
          <a:p>
            <a:r>
              <a:rPr lang="en-US" dirty="0" err="1" smtClean="0"/>
              <a:t>OFDM</a:t>
            </a:r>
            <a:r>
              <a:rPr lang="en-US" dirty="0" smtClean="0"/>
              <a:t> subcarrier spacing is selected based on the propagation environment (time dispersion, Doppler spread)</a:t>
            </a:r>
          </a:p>
          <a:p>
            <a:r>
              <a:rPr lang="en-US" dirty="0" smtClean="0"/>
              <a:t>Number of subcarriers usually depends on the available bandwidth and adopted subcarrier spacing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3GPP</a:t>
            </a:r>
            <a:r>
              <a:rPr lang="en-US" dirty="0" smtClean="0"/>
              <a:t> LTE, </a:t>
            </a:r>
            <a:r>
              <a:rPr lang="en-US" b="1" dirty="0" smtClean="0"/>
              <a:t>subcarrier spacing </a:t>
            </a:r>
            <a:r>
              <a:rPr lang="en-US" dirty="0" smtClean="0"/>
              <a:t>is selected to be </a:t>
            </a:r>
            <a:r>
              <a:rPr lang="en-US" b="1" dirty="0"/>
              <a:t>∆f = </a:t>
            </a:r>
            <a:r>
              <a:rPr lang="en-US" b="1" dirty="0" smtClean="0"/>
              <a:t>15 kHz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3GPP</a:t>
            </a:r>
            <a:r>
              <a:rPr lang="en-US" dirty="0" smtClean="0"/>
              <a:t> LTE, number of subcarriers depend on the signal bandwidth, and is equal e.g. 600 subcarriers for 10 MHz LTE signal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Basics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6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361" y="908720"/>
            <a:ext cx="7992887" cy="4608511"/>
          </a:xfrm>
        </p:spPr>
        <p:txBody>
          <a:bodyPr/>
          <a:lstStyle/>
          <a:p>
            <a:r>
              <a:rPr lang="en-US" dirty="0" err="1" smtClean="0"/>
              <a:t>OFDM</a:t>
            </a:r>
            <a:r>
              <a:rPr lang="en-US" dirty="0" smtClean="0"/>
              <a:t> symbol is a column in Resource Grid</a:t>
            </a:r>
          </a:p>
          <a:p>
            <a:pPr lvl="1"/>
            <a:r>
              <a:rPr lang="en-US" dirty="0" smtClean="0"/>
              <a:t>It contains modulation symbols (</a:t>
            </a:r>
            <a:r>
              <a:rPr lang="en-US" dirty="0" err="1" smtClean="0"/>
              <a:t>QPSK</a:t>
            </a:r>
            <a:r>
              <a:rPr lang="en-US" dirty="0" smtClean="0"/>
              <a:t>, </a:t>
            </a:r>
            <a:r>
              <a:rPr lang="en-US" dirty="0" err="1" smtClean="0"/>
              <a:t>QAM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LTE </a:t>
            </a:r>
            <a:r>
              <a:rPr lang="en-US" dirty="0" err="1" smtClean="0"/>
              <a:t>subframe</a:t>
            </a:r>
            <a:r>
              <a:rPr lang="en-US" dirty="0" smtClean="0"/>
              <a:t> contains 14 </a:t>
            </a:r>
            <a:r>
              <a:rPr lang="en-US" dirty="0" err="1" smtClean="0"/>
              <a:t>OFDM</a:t>
            </a:r>
            <a:r>
              <a:rPr lang="en-US" dirty="0" smtClean="0"/>
              <a:t> symbols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Resource Grid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3.4, page 30)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420888"/>
            <a:ext cx="7649375" cy="3456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58" y="476672"/>
            <a:ext cx="1069378" cy="5032939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3178736" y="3347756"/>
            <a:ext cx="3509920" cy="1728192"/>
          </a:xfrm>
          <a:prstGeom prst="parallelogram">
            <a:avLst>
              <a:gd name="adj" fmla="val 17090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80376" y="548680"/>
            <a:ext cx="72008" cy="4752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Implementation Using </a:t>
            </a:r>
            <a:r>
              <a:rPr lang="en-US" b="1" dirty="0" err="1" smtClean="0">
                <a:latin typeface="+mn-lt"/>
              </a:rPr>
              <a:t>FFT</a:t>
            </a:r>
            <a:r>
              <a:rPr lang="en-US" b="1" dirty="0" smtClean="0">
                <a:latin typeface="+mn-lt"/>
              </a:rPr>
              <a:t>/</a:t>
            </a:r>
            <a:r>
              <a:rPr lang="en-US" b="1" dirty="0" err="1" smtClean="0">
                <a:latin typeface="+mn-lt"/>
              </a:rPr>
              <a:t>IFFT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3.6, page 31)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5361" y="1052737"/>
            <a:ext cx="11809311" cy="5112567"/>
          </a:xfrm>
        </p:spPr>
        <p:txBody>
          <a:bodyPr>
            <a:normAutofit/>
          </a:bodyPr>
          <a:lstStyle/>
          <a:p>
            <a:r>
              <a:rPr lang="en-US" dirty="0" err="1" smtClean="0"/>
              <a:t>OFDM</a:t>
            </a:r>
            <a:r>
              <a:rPr lang="en-US" dirty="0" smtClean="0"/>
              <a:t> symbol is thus a complex column-vector in frequency domain</a:t>
            </a:r>
          </a:p>
          <a:p>
            <a:r>
              <a:rPr lang="en-US" dirty="0" smtClean="0"/>
              <a:t>Inverse Fast Fourier Transform (</a:t>
            </a:r>
            <a:r>
              <a:rPr lang="en-US" dirty="0" err="1" smtClean="0"/>
              <a:t>IFFT</a:t>
            </a:r>
            <a:r>
              <a:rPr lang="en-US" dirty="0" smtClean="0"/>
              <a:t>) is used to convert it to discrete time complex baseband signal domain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OFDM</a:t>
            </a:r>
            <a:r>
              <a:rPr lang="en-US" b="1" dirty="0" smtClean="0"/>
              <a:t> Modulation Steps</a:t>
            </a:r>
          </a:p>
          <a:p>
            <a:r>
              <a:rPr lang="en-US" dirty="0" smtClean="0"/>
              <a:t>For each column-vector (</a:t>
            </a:r>
            <a:r>
              <a:rPr lang="en-US" dirty="0" err="1" smtClean="0"/>
              <a:t>OFDM</a:t>
            </a:r>
            <a:r>
              <a:rPr lang="en-US" dirty="0" smtClean="0"/>
              <a:t> symbol) in a </a:t>
            </a:r>
            <a:r>
              <a:rPr lang="en-US" dirty="0" err="1" smtClean="0"/>
              <a:t>subframe</a:t>
            </a:r>
            <a:r>
              <a:rPr lang="en-US" dirty="0" smtClean="0"/>
              <a:t> perform </a:t>
            </a:r>
            <a:r>
              <a:rPr lang="en-US" dirty="0" err="1" smtClean="0"/>
              <a:t>IFFT</a:t>
            </a:r>
            <a:endParaRPr lang="en-US" dirty="0" smtClean="0"/>
          </a:p>
          <a:p>
            <a:r>
              <a:rPr lang="en-US" dirty="0" smtClean="0"/>
              <a:t>For each obtained row-vector add cyclic prefix (see later)</a:t>
            </a:r>
          </a:p>
          <a:p>
            <a:r>
              <a:rPr lang="en-US" dirty="0" smtClean="0"/>
              <a:t>Concatenate all 14 cyclic-prefixed time-domain </a:t>
            </a:r>
            <a:r>
              <a:rPr lang="en-US" dirty="0" err="1" smtClean="0"/>
              <a:t>OFDM</a:t>
            </a:r>
            <a:r>
              <a:rPr lang="en-US" dirty="0" smtClean="0"/>
              <a:t> symbols to obtain </a:t>
            </a:r>
            <a:r>
              <a:rPr lang="en-US" dirty="0" err="1" smtClean="0"/>
              <a:t>1ms</a:t>
            </a:r>
            <a:r>
              <a:rPr lang="en-US" dirty="0" smtClean="0"/>
              <a:t> of LTE signal to be transmitted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8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Implementation Using </a:t>
            </a:r>
            <a:r>
              <a:rPr lang="en-US" b="1" dirty="0" err="1" smtClean="0">
                <a:latin typeface="+mn-lt"/>
              </a:rPr>
              <a:t>FFT</a:t>
            </a:r>
            <a:r>
              <a:rPr lang="en-US" b="1" dirty="0" smtClean="0">
                <a:latin typeface="+mn-lt"/>
              </a:rPr>
              <a:t>/</a:t>
            </a:r>
            <a:r>
              <a:rPr lang="en-US" b="1" dirty="0" err="1" smtClean="0">
                <a:latin typeface="+mn-lt"/>
              </a:rPr>
              <a:t>IFFT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3.6, page 31)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5361" y="908720"/>
            <a:ext cx="11809311" cy="5112567"/>
          </a:xfrm>
        </p:spPr>
        <p:txBody>
          <a:bodyPr>
            <a:normAutofit/>
          </a:bodyPr>
          <a:lstStyle/>
          <a:p>
            <a:r>
              <a:rPr lang="en-US" dirty="0" smtClean="0"/>
              <a:t>The size of the </a:t>
            </a:r>
            <a:r>
              <a:rPr lang="en-US" dirty="0" err="1" smtClean="0"/>
              <a:t>IFFT</a:t>
            </a:r>
            <a:r>
              <a:rPr lang="en-US" dirty="0" smtClean="0"/>
              <a:t> N is usually taken to be the smallest </a:t>
            </a:r>
            <a:r>
              <a:rPr lang="en-US" u="sng" dirty="0" smtClean="0"/>
              <a:t>power of two </a:t>
            </a:r>
            <a:r>
              <a:rPr lang="en-US" dirty="0" smtClean="0"/>
              <a:t>which satisfies N &gt;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(number of </a:t>
            </a:r>
            <a:r>
              <a:rPr lang="en-US" dirty="0" err="1" smtClean="0"/>
              <a:t>OFDM</a:t>
            </a:r>
            <a:r>
              <a:rPr lang="en-US" dirty="0" smtClean="0"/>
              <a:t> subcarriers), due to applicability of fast transforms.</a:t>
            </a:r>
          </a:p>
          <a:p>
            <a:pPr marL="0" indent="0">
              <a:buNone/>
            </a:pPr>
            <a:r>
              <a:rPr lang="en-US" sz="2800" b="1" dirty="0" smtClean="0"/>
              <a:t>Example</a:t>
            </a:r>
            <a:endParaRPr lang="en-US" sz="2800" dirty="0"/>
          </a:p>
          <a:p>
            <a:r>
              <a:rPr lang="en-US" sz="2800" dirty="0" smtClean="0"/>
              <a:t>10 MHz LTE signal contains 50 </a:t>
            </a:r>
            <a:r>
              <a:rPr lang="en-US" sz="2800" dirty="0" err="1" smtClean="0"/>
              <a:t>RBs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or </a:t>
            </a:r>
            <a:r>
              <a:rPr lang="en-US" sz="2800" dirty="0" err="1"/>
              <a:t>N</a:t>
            </a:r>
            <a:r>
              <a:rPr lang="en-US" sz="2800" baseline="-25000" dirty="0" err="1"/>
              <a:t>c</a:t>
            </a:r>
            <a:r>
              <a:rPr lang="en-US" sz="2800" baseline="-25000" dirty="0"/>
              <a:t> </a:t>
            </a:r>
            <a:r>
              <a:rPr lang="en-US" sz="2800" dirty="0"/>
              <a:t>= 600 </a:t>
            </a:r>
            <a:r>
              <a:rPr lang="en-US" sz="2800" dirty="0" err="1" smtClean="0"/>
              <a:t>OFDM</a:t>
            </a:r>
            <a:r>
              <a:rPr lang="en-US" sz="2800" dirty="0" smtClean="0"/>
              <a:t> subcarriers</a:t>
            </a:r>
            <a:endParaRPr lang="en-US" sz="2800" dirty="0"/>
          </a:p>
          <a:p>
            <a:r>
              <a:rPr lang="en-US" sz="2800" dirty="0" smtClean="0"/>
              <a:t>N = 1024 is selected for </a:t>
            </a:r>
            <a:r>
              <a:rPr lang="en-US" sz="2800" dirty="0" err="1" smtClean="0"/>
              <a:t>IFFT</a:t>
            </a:r>
            <a:r>
              <a:rPr lang="en-US" sz="2800" dirty="0" smtClean="0"/>
              <a:t> size</a:t>
            </a:r>
          </a:p>
          <a:p>
            <a:r>
              <a:rPr lang="en-US" sz="2800" dirty="0" smtClean="0"/>
              <a:t>Each </a:t>
            </a:r>
            <a:r>
              <a:rPr lang="en-US" sz="2800" dirty="0" err="1" smtClean="0"/>
              <a:t>subframe</a:t>
            </a:r>
            <a:r>
              <a:rPr lang="en-US" sz="2800" dirty="0" smtClean="0"/>
              <a:t> (14 </a:t>
            </a:r>
            <a:r>
              <a:rPr lang="en-US" sz="2800" dirty="0" err="1" smtClean="0"/>
              <a:t>OFDM</a:t>
            </a:r>
            <a:r>
              <a:rPr lang="en-US" sz="2800" dirty="0" smtClean="0"/>
              <a:t> symbols) is </a:t>
            </a:r>
            <a:br>
              <a:rPr lang="en-US" sz="2800" dirty="0" smtClean="0"/>
            </a:br>
            <a:r>
              <a:rPr lang="en-US" sz="2800" dirty="0" smtClean="0"/>
              <a:t>converted into 15360 complex samples (including cyclic prefixes)</a:t>
            </a:r>
          </a:p>
          <a:p>
            <a:r>
              <a:rPr lang="en-US" sz="2800" dirty="0" smtClean="0"/>
              <a:t>This corresponds to the sampling rate of 15.36 M samples per second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24" y="1928298"/>
            <a:ext cx="6264696" cy="24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155981"/>
            <a:ext cx="7715647" cy="37212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1" y="908721"/>
            <a:ext cx="11809311" cy="5112567"/>
          </a:xfrm>
        </p:spPr>
        <p:txBody>
          <a:bodyPr>
            <a:normAutofit/>
          </a:bodyPr>
          <a:lstStyle/>
          <a:p>
            <a:r>
              <a:rPr lang="en-US" dirty="0" smtClean="0"/>
              <a:t>Cyclic prefix insertion is a solution for multi-path channels</a:t>
            </a:r>
          </a:p>
          <a:p>
            <a:pPr lvl="1"/>
            <a:r>
              <a:rPr lang="en-US" dirty="0" smtClean="0"/>
              <a:t>Orthogonality is preserved if time dispersion span is shorter then cycle prefix duration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OFDM</a:t>
            </a:r>
            <a:r>
              <a:rPr lang="en-US" b="1" dirty="0" smtClean="0">
                <a:latin typeface="+mn-lt"/>
              </a:rPr>
              <a:t> Cyclic Prefix</a:t>
            </a:r>
            <a:endParaRPr lang="en-US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3.9, page 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4G</a:t>
            </a:r>
            <a:r>
              <a:rPr lang="en-US" sz="4400" b="1" dirty="0" smtClean="0">
                <a:latin typeface="+mn-lt"/>
              </a:rPr>
              <a:t> LTE</a:t>
            </a:r>
            <a:r>
              <a:rPr lang="sr-Latn-R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PHY</a:t>
            </a:r>
            <a:r>
              <a:rPr lang="en-US" sz="4400" b="1" dirty="0" smtClean="0">
                <a:latin typeface="+mn-lt"/>
              </a:rPr>
              <a:t> Signal Processing</a:t>
            </a:r>
            <a:endParaRPr lang="en-US" sz="44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80728"/>
            <a:ext cx="7166053" cy="5459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2941" y="4293096"/>
            <a:ext cx="5184576" cy="2146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4G</a:t>
            </a:r>
            <a:r>
              <a:rPr lang="en-US" sz="4400" b="1" dirty="0" smtClean="0">
                <a:latin typeface="+mn-lt"/>
              </a:rPr>
              <a:t> LTE</a:t>
            </a:r>
            <a:r>
              <a:rPr lang="sr-Latn-R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PHY</a:t>
            </a:r>
            <a:r>
              <a:rPr lang="en-US" sz="4400" b="1" dirty="0" smtClean="0">
                <a:latin typeface="+mn-lt"/>
              </a:rPr>
              <a:t> Signal Processing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844824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987699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1987699"/>
            <a:ext cx="8280920" cy="4753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9154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246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30328" y="1982937"/>
            <a:ext cx="761215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91543" y="298990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1544" y="458112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3592" y="2195608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CRC, </a:t>
            </a:r>
            <a:r>
              <a:rPr lang="en-US" sz="1600" dirty="0" err="1" smtClean="0">
                <a:solidFill>
                  <a:schemeClr val="tx1"/>
                </a:solidFill>
              </a:rPr>
              <a:t>FEC</a:t>
            </a:r>
            <a:r>
              <a:rPr lang="en-US" sz="1600" dirty="0" smtClean="0">
                <a:solidFill>
                  <a:schemeClr val="tx1"/>
                </a:solidFill>
              </a:rPr>
              <a:t> CODING, RATE MATCHING, SCRAMBLING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3732" y="1844824"/>
            <a:ext cx="0" cy="35078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780829" y="1509327"/>
            <a:ext cx="1872208" cy="216024"/>
            <a:chOff x="6384032" y="3429000"/>
            <a:chExt cx="1872208" cy="216024"/>
          </a:xfrm>
        </p:grpSpPr>
        <p:sp>
          <p:nvSpPr>
            <p:cNvPr id="18" name="Rectangle 17"/>
            <p:cNvSpPr/>
            <p:nvPr/>
          </p:nvSpPr>
          <p:spPr>
            <a:xfrm>
              <a:off x="638403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2804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7206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608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6009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411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4812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214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616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017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2419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820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1222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23592" y="3192551"/>
            <a:ext cx="2520280" cy="967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MODULATION,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RESOURCE GRID MAPPING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683732" y="2771672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05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4407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8808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3210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7612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2013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6415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816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5218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620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4021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8423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824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47124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15263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59279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3295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47311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9132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4067" y="144023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402416" y="28048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 bits</a:t>
            </a:r>
            <a:endParaRPr lang="en-US" dirty="0"/>
          </a:p>
        </p:txBody>
      </p:sp>
      <p:cxnSp>
        <p:nvCxnSpPr>
          <p:cNvPr id="57" name="Straight Connector 56"/>
          <p:cNvCxnSpPr>
            <a:stCxn id="32" idx="2"/>
          </p:cNvCxnSpPr>
          <p:nvPr/>
        </p:nvCxnSpPr>
        <p:spPr>
          <a:xfrm>
            <a:off x="3683732" y="4160250"/>
            <a:ext cx="0" cy="55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76674" y="2064048"/>
            <a:ext cx="140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Turbo Codes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1"/>
            <a:endCxn id="15" idx="3"/>
          </p:cNvCxnSpPr>
          <p:nvPr/>
        </p:nvCxnSpPr>
        <p:spPr>
          <a:xfrm flipH="1">
            <a:off x="4943872" y="2387214"/>
            <a:ext cx="439641" cy="96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2542" y="3286725"/>
            <a:ext cx="2567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QPSK</a:t>
            </a:r>
            <a:r>
              <a:rPr lang="en-US" dirty="0" smtClean="0"/>
              <a:t>, 16-</a:t>
            </a:r>
            <a:r>
              <a:rPr lang="en-US" dirty="0" err="1" smtClean="0"/>
              <a:t>QAM</a:t>
            </a:r>
            <a:r>
              <a:rPr lang="en-US" dirty="0" smtClean="0"/>
              <a:t>, 64-</a:t>
            </a:r>
            <a:r>
              <a:rPr lang="en-US" dirty="0" err="1" smtClean="0"/>
              <a:t>QAM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>
            <a:off x="4943885" y="3471391"/>
            <a:ext cx="528657" cy="234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60614" y="3921551"/>
            <a:ext cx="12394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PHY</a:t>
            </a:r>
            <a:r>
              <a:rPr lang="en-US" dirty="0" smtClean="0"/>
              <a:t> signals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980335" y="4298680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50081" y="422108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423592" y="4753079"/>
            <a:ext cx="4176464" cy="505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OFDM</a:t>
            </a:r>
            <a:r>
              <a:rPr lang="en-US" sz="1600" dirty="0" smtClean="0">
                <a:solidFill>
                  <a:schemeClr val="tx1"/>
                </a:solidFill>
              </a:rPr>
              <a:t> MODULATION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stCxn id="72" idx="2"/>
          </p:cNvCxnSpPr>
          <p:nvPr/>
        </p:nvCxnSpPr>
        <p:spPr>
          <a:xfrm flipH="1">
            <a:off x="4509021" y="5258582"/>
            <a:ext cx="2803" cy="2586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6" idx="3"/>
          </p:cNvCxnSpPr>
          <p:nvPr/>
        </p:nvCxnSpPr>
        <p:spPr>
          <a:xfrm>
            <a:off x="5879976" y="6088042"/>
            <a:ext cx="120711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5716" y="5364818"/>
            <a:ext cx="1324620" cy="126636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087088" y="5292102"/>
            <a:ext cx="2944362" cy="1353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18094" y="529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13" y="3882165"/>
            <a:ext cx="2767781" cy="134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397" y="5508627"/>
            <a:ext cx="3011941" cy="121219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flipV="1">
            <a:off x="2780829" y="5271557"/>
            <a:ext cx="7416949" cy="1448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Radio Frequency (</a:t>
            </a:r>
            <a:r>
              <a:rPr lang="en-US" b="1" dirty="0" err="1" smtClean="0">
                <a:latin typeface="+mn-lt"/>
              </a:rPr>
              <a:t>RF</a:t>
            </a:r>
            <a:r>
              <a:rPr lang="en-US" b="1" dirty="0" smtClean="0">
                <a:latin typeface="+mn-lt"/>
              </a:rPr>
              <a:t>) Part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52" y="5951162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3.6, page 31)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5361" y="908720"/>
            <a:ext cx="11809311" cy="5112567"/>
          </a:xfrm>
        </p:spPr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OFDM</a:t>
            </a:r>
            <a:r>
              <a:rPr lang="en-US" dirty="0" smtClean="0"/>
              <a:t> modulation, discrete-time complex LTE signal is ready for transmission</a:t>
            </a:r>
          </a:p>
          <a:p>
            <a:r>
              <a:rPr lang="en-US" dirty="0" smtClean="0"/>
              <a:t>Complex (so called I/Q) samples are streamed to </a:t>
            </a:r>
            <a:r>
              <a:rPr lang="en-US" dirty="0" err="1" smtClean="0"/>
              <a:t>RF</a:t>
            </a:r>
            <a:r>
              <a:rPr lang="en-US" dirty="0" smtClean="0"/>
              <a:t> unit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unit performs Digital-to-Analog (DAC) conversion, </a:t>
            </a:r>
            <a:r>
              <a:rPr lang="en-US" dirty="0" err="1" smtClean="0"/>
              <a:t>upconversion</a:t>
            </a:r>
            <a:r>
              <a:rPr lang="en-US" dirty="0" smtClean="0"/>
              <a:t> to carrier frequency and the resulting signal is sent to antenna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MIMO</a:t>
            </a:r>
            <a:r>
              <a:rPr lang="en-US" dirty="0" smtClean="0"/>
              <a:t> case, multiple parallel streams are created, one processing chain for each antenna</a:t>
            </a:r>
          </a:p>
        </p:txBody>
      </p:sp>
    </p:spTree>
    <p:extLst>
      <p:ext uri="{BB962C8B-B14F-4D97-AF65-F5344CB8AC3E}">
        <p14:creationId xmlns:p14="http://schemas.microsoft.com/office/powerpoint/2010/main" val="7434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23821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O-RAN considers disaggregated base station architecture</a:t>
            </a:r>
          </a:p>
          <a:p>
            <a:pPr lvl="1"/>
            <a:r>
              <a:rPr lang="en-US" dirty="0" smtClean="0"/>
              <a:t>CU – Central Unit</a:t>
            </a:r>
          </a:p>
          <a:p>
            <a:pPr lvl="1"/>
            <a:r>
              <a:rPr lang="en-US" dirty="0" smtClean="0"/>
              <a:t>DU – Distributed Unit</a:t>
            </a:r>
          </a:p>
          <a:p>
            <a:pPr lvl="1"/>
            <a:r>
              <a:rPr lang="en-US" dirty="0" smtClean="0"/>
              <a:t>RU – Radio Unit </a:t>
            </a:r>
          </a:p>
          <a:p>
            <a:pPr marL="0" indent="0">
              <a:buNone/>
            </a:pPr>
            <a:r>
              <a:rPr lang="en-US" dirty="0" smtClean="0"/>
              <a:t>CU and DU are virtualized and </a:t>
            </a:r>
            <a:r>
              <a:rPr lang="en-US" dirty="0" err="1" smtClean="0"/>
              <a:t>softwarized</a:t>
            </a:r>
            <a:r>
              <a:rPr lang="en-US" dirty="0" smtClean="0"/>
              <a:t> in cloud/edge servers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Open RAN Initiative</a:t>
            </a:r>
            <a:endParaRPr lang="en-US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92" y="4289059"/>
            <a:ext cx="453533" cy="1096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910" y="542435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RU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9971" y="543281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5230" y="544949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CU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45" y="4496019"/>
            <a:ext cx="647733" cy="565179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2727012" y="5061198"/>
            <a:ext cx="323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>
            <a:off x="2886790" y="4693289"/>
            <a:ext cx="778192" cy="32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r>
              <a:rPr lang="sr-Latn-RS" sz="1200" dirty="0" smtClean="0">
                <a:solidFill>
                  <a:schemeClr val="tx1"/>
                </a:solidFill>
              </a:rPr>
              <a:t> LOW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3829255" y="4719093"/>
            <a:ext cx="822960" cy="237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r>
              <a:rPr lang="sr-Latn-RS" sz="1200" dirty="0" smtClean="0">
                <a:solidFill>
                  <a:schemeClr val="tx1"/>
                </a:solidFill>
              </a:rPr>
              <a:t> HIGH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5" idx="3"/>
            <a:endCxn id="21" idx="1"/>
          </p:cNvCxnSpPr>
          <p:nvPr/>
        </p:nvCxnSpPr>
        <p:spPr>
          <a:xfrm flipV="1">
            <a:off x="3501525" y="4832334"/>
            <a:ext cx="493486" cy="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47992" y="5061198"/>
            <a:ext cx="1410" cy="48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5400000">
            <a:off x="4070794" y="4705895"/>
            <a:ext cx="822960" cy="253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4346807" y="4691287"/>
            <a:ext cx="822960" cy="28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RLC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21" idx="3"/>
            <a:endCxn id="22" idx="1"/>
          </p:cNvCxnSpPr>
          <p:nvPr/>
        </p:nvCxnSpPr>
        <p:spPr>
          <a:xfrm>
            <a:off x="5017051" y="4832334"/>
            <a:ext cx="785833" cy="5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5400000">
            <a:off x="5634076" y="4681350"/>
            <a:ext cx="822960" cy="246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PDCP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5883976" y="4689806"/>
            <a:ext cx="822960" cy="229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 smtClean="0">
                <a:solidFill>
                  <a:schemeClr val="tx1"/>
                </a:solidFill>
              </a:rPr>
              <a:t>SDAP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6272802" y="4920677"/>
            <a:ext cx="444564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RRC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011" y="4252114"/>
            <a:ext cx="1022040" cy="1160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2884" y="4252113"/>
            <a:ext cx="1540267" cy="1172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07844" y="4606384"/>
            <a:ext cx="1661124" cy="473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820" y="466189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UPF</a:t>
            </a:r>
            <a:endParaRPr lang="en-US" dirty="0"/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>
            <a:off x="10868968" y="4843275"/>
            <a:ext cx="777315" cy="3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75446" y="4392906"/>
            <a:ext cx="640080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75446" y="4678655"/>
            <a:ext cx="640080" cy="142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75446" y="4821530"/>
            <a:ext cx="640080" cy="142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75446" y="4964405"/>
            <a:ext cx="640080" cy="249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4563" y="511071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BH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5426" y="503341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MH</a:t>
            </a:r>
            <a:endParaRPr lang="en-US" dirty="0">
              <a:latin typeface="+mj-l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747">
            <a:off x="1585178" y="4005118"/>
            <a:ext cx="349074" cy="40978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58406" y="4392905"/>
            <a:ext cx="1320317" cy="8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388" y="522788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UE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55280" y="508016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+mj-lt"/>
              </a:rPr>
              <a:t>FH</a:t>
            </a:r>
            <a:endParaRPr lang="en-US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5073" y="442581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+mj-lt"/>
              </a:rPr>
              <a:t>NR-Uu</a:t>
            </a:r>
            <a:endParaRPr lang="en-US" dirty="0">
              <a:latin typeface="+mj-lt"/>
            </a:endParaRPr>
          </a:p>
        </p:txBody>
      </p:sp>
      <p:cxnSp>
        <p:nvCxnSpPr>
          <p:cNvPr id="37" name="Straight Connector 36"/>
          <p:cNvCxnSpPr>
            <a:stCxn id="33" idx="3"/>
            <a:endCxn id="9" idx="1"/>
          </p:cNvCxnSpPr>
          <p:nvPr/>
        </p:nvCxnSpPr>
        <p:spPr>
          <a:xfrm flipV="1">
            <a:off x="1578723" y="4778609"/>
            <a:ext cx="824422" cy="250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7573342" y="4606385"/>
            <a:ext cx="1061144" cy="45622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22" idx="3"/>
            <a:endCxn id="40" idx="2"/>
          </p:cNvCxnSpPr>
          <p:nvPr/>
        </p:nvCxnSpPr>
        <p:spPr>
          <a:xfrm flipV="1">
            <a:off x="7343151" y="4834499"/>
            <a:ext cx="233483" cy="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0"/>
            <a:endCxn id="23" idx="1"/>
          </p:cNvCxnSpPr>
          <p:nvPr/>
        </p:nvCxnSpPr>
        <p:spPr>
          <a:xfrm>
            <a:off x="8633602" y="4834499"/>
            <a:ext cx="574242" cy="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982393" y="4119543"/>
            <a:ext cx="4434405" cy="13605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8779" y="381405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NG-RAN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80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Takeaway Message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reviewed the basic of </a:t>
            </a:r>
            <a:r>
              <a:rPr lang="en-US" sz="3600" dirty="0" err="1" smtClean="0"/>
              <a:t>OFDM</a:t>
            </a:r>
            <a:r>
              <a:rPr lang="en-US" sz="3600" dirty="0" smtClean="0"/>
              <a:t> modulation scheme used in </a:t>
            </a:r>
            <a:r>
              <a:rPr lang="en-US" sz="3600" dirty="0" err="1" smtClean="0"/>
              <a:t>4G</a:t>
            </a:r>
            <a:r>
              <a:rPr lang="en-US" sz="3600" dirty="0" smtClean="0"/>
              <a:t> LTE and also the waveform of choice in </a:t>
            </a:r>
            <a:r>
              <a:rPr lang="en-US" sz="3600" dirty="0" err="1" smtClean="0"/>
              <a:t>5G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We explained how LTE </a:t>
            </a:r>
            <a:r>
              <a:rPr lang="en-US" sz="3600" dirty="0" err="1" smtClean="0"/>
              <a:t>OFDM</a:t>
            </a:r>
            <a:r>
              <a:rPr lang="en-US" sz="3600" dirty="0" smtClean="0"/>
              <a:t> signal is organized in both time and frequency domain and explained resource grid structure consisting of resource blocks and </a:t>
            </a:r>
            <a:r>
              <a:rPr lang="en-US" sz="3600" dirty="0" err="1" smtClean="0"/>
              <a:t>subframes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412776"/>
            <a:ext cx="10009112" cy="24482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+mn-lt"/>
              </a:rPr>
              <a:t>Introduction to </a:t>
            </a:r>
            <a:r>
              <a:rPr lang="en-US" sz="4900" b="1" dirty="0" smtClean="0">
                <a:latin typeface="+mn-lt"/>
              </a:rPr>
              <a:t>Modern Cellular Networks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6: </a:t>
            </a:r>
            <a:r>
              <a:rPr lang="en-US" sz="3600" dirty="0" err="1" smtClean="0"/>
              <a:t>4G</a:t>
            </a:r>
            <a:r>
              <a:rPr lang="en-US" sz="3600" dirty="0" smtClean="0"/>
              <a:t> LTE</a:t>
            </a:r>
            <a:r>
              <a:rPr lang="sr-Latn-RS" sz="3600" dirty="0" smtClean="0"/>
              <a:t> Radio Interface – Part 2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7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4G</a:t>
            </a:r>
            <a:r>
              <a:rPr lang="en-US" sz="4400" b="1" dirty="0" smtClean="0">
                <a:latin typeface="+mn-lt"/>
              </a:rPr>
              <a:t> LTE</a:t>
            </a:r>
            <a:r>
              <a:rPr lang="sr-Latn-R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PHY</a:t>
            </a:r>
            <a:r>
              <a:rPr lang="en-US" sz="4400" b="1" dirty="0" smtClean="0">
                <a:latin typeface="+mn-lt"/>
              </a:rPr>
              <a:t> Signal Processing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844824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987699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1987699"/>
            <a:ext cx="8280920" cy="4753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9154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246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30328" y="1982937"/>
            <a:ext cx="761215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91543" y="298990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1544" y="458112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3592" y="2195608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CRC, </a:t>
            </a:r>
            <a:r>
              <a:rPr lang="en-US" sz="1600" dirty="0" err="1" smtClean="0">
                <a:solidFill>
                  <a:schemeClr val="tx1"/>
                </a:solidFill>
              </a:rPr>
              <a:t>FEC</a:t>
            </a:r>
            <a:r>
              <a:rPr lang="en-US" sz="1600" dirty="0" smtClean="0">
                <a:solidFill>
                  <a:schemeClr val="tx1"/>
                </a:solidFill>
              </a:rPr>
              <a:t> CODING, RATE MATCHING, SCRAMBLING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3732" y="1844824"/>
            <a:ext cx="0" cy="35078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780829" y="1509327"/>
            <a:ext cx="1872208" cy="216024"/>
            <a:chOff x="6384032" y="3429000"/>
            <a:chExt cx="1872208" cy="216024"/>
          </a:xfrm>
        </p:grpSpPr>
        <p:sp>
          <p:nvSpPr>
            <p:cNvPr id="18" name="Rectangle 17"/>
            <p:cNvSpPr/>
            <p:nvPr/>
          </p:nvSpPr>
          <p:spPr>
            <a:xfrm>
              <a:off x="638403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2804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7206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608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6009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411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4812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214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616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017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2419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820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1222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23592" y="3192551"/>
            <a:ext cx="2520280" cy="967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MODULATION,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RESOURCE GRID MAPPING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683732" y="2771672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05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4407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8808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3210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7612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2013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6415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816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5218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620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4021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8423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824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47124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15263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59279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3295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47311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9132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4067" y="144023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402416" y="28048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 bits</a:t>
            </a:r>
            <a:endParaRPr lang="en-US" dirty="0"/>
          </a:p>
        </p:txBody>
      </p:sp>
      <p:cxnSp>
        <p:nvCxnSpPr>
          <p:cNvPr id="57" name="Straight Connector 56"/>
          <p:cNvCxnSpPr>
            <a:stCxn id="32" idx="2"/>
          </p:cNvCxnSpPr>
          <p:nvPr/>
        </p:nvCxnSpPr>
        <p:spPr>
          <a:xfrm>
            <a:off x="3683732" y="4160250"/>
            <a:ext cx="0" cy="55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76674" y="2064048"/>
            <a:ext cx="140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Turbo Codes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1"/>
            <a:endCxn id="15" idx="3"/>
          </p:cNvCxnSpPr>
          <p:nvPr/>
        </p:nvCxnSpPr>
        <p:spPr>
          <a:xfrm flipH="1">
            <a:off x="4943872" y="2387214"/>
            <a:ext cx="439641" cy="96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2542" y="3286725"/>
            <a:ext cx="2567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QPSK</a:t>
            </a:r>
            <a:r>
              <a:rPr lang="en-US" dirty="0" smtClean="0"/>
              <a:t>, 16-</a:t>
            </a:r>
            <a:r>
              <a:rPr lang="en-US" dirty="0" err="1" smtClean="0"/>
              <a:t>QAM</a:t>
            </a:r>
            <a:r>
              <a:rPr lang="en-US" dirty="0" smtClean="0"/>
              <a:t>, 64-</a:t>
            </a:r>
            <a:r>
              <a:rPr lang="en-US" dirty="0" err="1" smtClean="0"/>
              <a:t>QAM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>
            <a:off x="4943885" y="3471391"/>
            <a:ext cx="528657" cy="234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60614" y="3921551"/>
            <a:ext cx="12394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PHY</a:t>
            </a:r>
            <a:r>
              <a:rPr lang="en-US" dirty="0" smtClean="0"/>
              <a:t> signals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980335" y="4298680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50081" y="420606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423592" y="4753079"/>
            <a:ext cx="4176464" cy="505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OFDM</a:t>
            </a:r>
            <a:r>
              <a:rPr lang="en-US" sz="1600" dirty="0" smtClean="0">
                <a:solidFill>
                  <a:schemeClr val="tx1"/>
                </a:solidFill>
              </a:rPr>
              <a:t> MODULATION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stCxn id="72" idx="2"/>
          </p:cNvCxnSpPr>
          <p:nvPr/>
        </p:nvCxnSpPr>
        <p:spPr>
          <a:xfrm flipH="1">
            <a:off x="4509021" y="5258582"/>
            <a:ext cx="2803" cy="2586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6" idx="3"/>
          </p:cNvCxnSpPr>
          <p:nvPr/>
        </p:nvCxnSpPr>
        <p:spPr>
          <a:xfrm>
            <a:off x="5879976" y="6088042"/>
            <a:ext cx="120711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5716" y="5364818"/>
            <a:ext cx="1324620" cy="126636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087088" y="5292102"/>
            <a:ext cx="2944362" cy="1353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18094" y="529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13" y="3882165"/>
            <a:ext cx="2767781" cy="134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397" y="5508627"/>
            <a:ext cx="3011941" cy="12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4G</a:t>
            </a:r>
            <a:r>
              <a:rPr lang="en-US" sz="4400" b="1" dirty="0" smtClean="0">
                <a:latin typeface="+mn-lt"/>
              </a:rPr>
              <a:t> LTE</a:t>
            </a:r>
            <a:r>
              <a:rPr lang="sr-Latn-R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PHY</a:t>
            </a:r>
            <a:r>
              <a:rPr lang="en-US" sz="4400" b="1" dirty="0" smtClean="0">
                <a:latin typeface="+mn-lt"/>
              </a:rPr>
              <a:t> Signal Processing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844824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987699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1987699"/>
            <a:ext cx="8280920" cy="4753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9154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246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30328" y="1982937"/>
            <a:ext cx="761215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91543" y="298990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1544" y="458112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3592" y="2195608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CRC, </a:t>
            </a:r>
            <a:r>
              <a:rPr lang="en-US" sz="1600" dirty="0" err="1" smtClean="0">
                <a:solidFill>
                  <a:schemeClr val="tx1"/>
                </a:solidFill>
              </a:rPr>
              <a:t>FEC</a:t>
            </a:r>
            <a:r>
              <a:rPr lang="en-US" sz="1600" dirty="0" smtClean="0">
                <a:solidFill>
                  <a:schemeClr val="tx1"/>
                </a:solidFill>
              </a:rPr>
              <a:t> CODING, RATE MATCHING, SCRAMBLING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3732" y="1844824"/>
            <a:ext cx="0" cy="35078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780829" y="1509327"/>
            <a:ext cx="1872208" cy="216024"/>
            <a:chOff x="6384032" y="3429000"/>
            <a:chExt cx="1872208" cy="216024"/>
          </a:xfrm>
        </p:grpSpPr>
        <p:sp>
          <p:nvSpPr>
            <p:cNvPr id="18" name="Rectangle 17"/>
            <p:cNvSpPr/>
            <p:nvPr/>
          </p:nvSpPr>
          <p:spPr>
            <a:xfrm>
              <a:off x="638403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2804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7206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608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6009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411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4812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214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616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017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2419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820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1222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23592" y="3192551"/>
            <a:ext cx="2520280" cy="967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MODULATION,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RESOURCE GRID MAPPING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683732" y="2771672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05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4407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8808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3210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7612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2013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6415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816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5218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620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4021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8423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824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47124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15263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59279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3295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47311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9132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4067" y="144023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402416" y="28048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 bits</a:t>
            </a:r>
            <a:endParaRPr lang="en-US" dirty="0"/>
          </a:p>
        </p:txBody>
      </p:sp>
      <p:cxnSp>
        <p:nvCxnSpPr>
          <p:cNvPr id="57" name="Straight Connector 56"/>
          <p:cNvCxnSpPr>
            <a:stCxn id="32" idx="2"/>
          </p:cNvCxnSpPr>
          <p:nvPr/>
        </p:nvCxnSpPr>
        <p:spPr>
          <a:xfrm>
            <a:off x="3683732" y="4160250"/>
            <a:ext cx="0" cy="55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76674" y="2064048"/>
            <a:ext cx="140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Turbo Codes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1"/>
            <a:endCxn id="15" idx="3"/>
          </p:cNvCxnSpPr>
          <p:nvPr/>
        </p:nvCxnSpPr>
        <p:spPr>
          <a:xfrm flipH="1">
            <a:off x="4943872" y="2387214"/>
            <a:ext cx="439641" cy="96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2542" y="3286725"/>
            <a:ext cx="2567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QPSK</a:t>
            </a:r>
            <a:r>
              <a:rPr lang="en-US" dirty="0" smtClean="0"/>
              <a:t>, 16-</a:t>
            </a:r>
            <a:r>
              <a:rPr lang="en-US" dirty="0" err="1" smtClean="0"/>
              <a:t>QAM</a:t>
            </a:r>
            <a:r>
              <a:rPr lang="en-US" dirty="0" smtClean="0"/>
              <a:t>, 64-</a:t>
            </a:r>
            <a:r>
              <a:rPr lang="en-US" dirty="0" err="1" smtClean="0"/>
              <a:t>QAM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>
            <a:off x="4943885" y="3471391"/>
            <a:ext cx="528657" cy="234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60614" y="3921551"/>
            <a:ext cx="12394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PHY</a:t>
            </a:r>
            <a:r>
              <a:rPr lang="en-US" dirty="0" smtClean="0"/>
              <a:t> signals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980335" y="4298680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50081" y="420606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423592" y="4753079"/>
            <a:ext cx="4176464" cy="505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OFDM</a:t>
            </a:r>
            <a:r>
              <a:rPr lang="en-US" sz="1600" dirty="0" smtClean="0">
                <a:solidFill>
                  <a:schemeClr val="tx1"/>
                </a:solidFill>
              </a:rPr>
              <a:t> MODULATION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stCxn id="72" idx="2"/>
          </p:cNvCxnSpPr>
          <p:nvPr/>
        </p:nvCxnSpPr>
        <p:spPr>
          <a:xfrm flipH="1">
            <a:off x="4509021" y="5258582"/>
            <a:ext cx="2803" cy="2586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6" idx="3"/>
          </p:cNvCxnSpPr>
          <p:nvPr/>
        </p:nvCxnSpPr>
        <p:spPr>
          <a:xfrm>
            <a:off x="5879976" y="6088042"/>
            <a:ext cx="120711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5716" y="5364818"/>
            <a:ext cx="1324620" cy="126636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087088" y="5292102"/>
            <a:ext cx="2944362" cy="1353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18094" y="529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13" y="3882165"/>
            <a:ext cx="2767781" cy="134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397" y="5508627"/>
            <a:ext cx="3011941" cy="121219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flipV="1">
            <a:off x="1996900" y="3697884"/>
            <a:ext cx="8275562" cy="885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Resource </a:t>
            </a:r>
            <a:r>
              <a:rPr lang="en-US" sz="3600" b="1" dirty="0"/>
              <a:t>Grid </a:t>
            </a:r>
            <a:r>
              <a:rPr lang="sr-Latn-RS" sz="3600" b="1" dirty="0" smtClean="0"/>
              <a:t>Mapping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endParaRPr lang="sr-Latn-RS" sz="3600" b="1" dirty="0" smtClean="0"/>
          </a:p>
          <a:p>
            <a:r>
              <a:rPr lang="en-US" sz="3600" dirty="0" err="1" smtClean="0"/>
              <a:t>OFDM</a:t>
            </a:r>
            <a:r>
              <a:rPr lang="sr-Latn-RS" sz="3600" dirty="0" smtClean="0"/>
              <a:t> Modulation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0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Resource Grid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635161" cy="5112568"/>
          </a:xfrm>
        </p:spPr>
        <p:txBody>
          <a:bodyPr>
            <a:normAutofit/>
          </a:bodyPr>
          <a:lstStyle/>
          <a:p>
            <a:r>
              <a:rPr lang="sr-Latn-RS" dirty="0" smtClean="0"/>
              <a:t>Resource Grid is a key structure for understanding LTE signal</a:t>
            </a:r>
          </a:p>
          <a:p>
            <a:r>
              <a:rPr lang="sr-Latn-RS" dirty="0" smtClean="0"/>
              <a:t>Resource Grid represents how LTE signal is organized in time and frequency domain</a:t>
            </a:r>
          </a:p>
          <a:p>
            <a:r>
              <a:rPr lang="sr-Latn-RS" b="1" dirty="0" smtClean="0"/>
              <a:t>Time domain: </a:t>
            </a:r>
            <a:r>
              <a:rPr lang="sr-Latn-RS" dirty="0" smtClean="0"/>
              <a:t>Time division of LTE signal into:</a:t>
            </a:r>
          </a:p>
          <a:p>
            <a:pPr lvl="1"/>
            <a:r>
              <a:rPr lang="sr-Latn-RS" dirty="0" smtClean="0"/>
              <a:t>Frames</a:t>
            </a:r>
          </a:p>
          <a:p>
            <a:pPr lvl="1"/>
            <a:r>
              <a:rPr lang="sr-Latn-RS" dirty="0" smtClean="0"/>
              <a:t>Subframes and Slots</a:t>
            </a:r>
          </a:p>
          <a:p>
            <a:pPr lvl="1"/>
            <a:r>
              <a:rPr lang="sr-Latn-RS" dirty="0" smtClean="0"/>
              <a:t>OFDM symbols</a:t>
            </a:r>
          </a:p>
          <a:p>
            <a:r>
              <a:rPr lang="sr-Latn-RS" b="1" dirty="0" smtClean="0"/>
              <a:t>Frequency domain: </a:t>
            </a:r>
            <a:r>
              <a:rPr lang="sr-Latn-RS" dirty="0" smtClean="0"/>
              <a:t>Frequency </a:t>
            </a:r>
            <a:r>
              <a:rPr lang="sr-Latn-RS" dirty="0"/>
              <a:t>division of LTE signal into</a:t>
            </a:r>
            <a:r>
              <a:rPr lang="sr-Latn-RS" dirty="0" smtClean="0"/>
              <a:t>:</a:t>
            </a:r>
          </a:p>
          <a:p>
            <a:pPr lvl="1"/>
            <a:r>
              <a:rPr lang="sr-Latn-RS" dirty="0" smtClean="0"/>
              <a:t>Resource Blocks</a:t>
            </a:r>
          </a:p>
          <a:p>
            <a:pPr lvl="1"/>
            <a:r>
              <a:rPr lang="sr-Latn-RS" dirty="0" smtClean="0"/>
              <a:t>OFDM sub-carriers</a:t>
            </a:r>
            <a:endParaRPr lang="sr-Latn-R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912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4G</a:t>
            </a:r>
            <a:r>
              <a:rPr lang="en-US" b="1" dirty="0" smtClean="0">
                <a:latin typeface="+mn-lt"/>
              </a:rPr>
              <a:t> LTE Time Frame Structure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836712"/>
            <a:ext cx="7690245" cy="5023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60" y="597510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9.1, page 129)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4G</a:t>
            </a:r>
            <a:r>
              <a:rPr lang="en-US" b="1" dirty="0" smtClean="0">
                <a:latin typeface="+mn-lt"/>
              </a:rPr>
              <a:t> LTE Time Frame Structure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67" y="1422012"/>
            <a:ext cx="5512117" cy="3600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1" y="1241053"/>
            <a:ext cx="6624735" cy="460851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time domain, LTE transmission is</a:t>
            </a:r>
            <a:br>
              <a:rPr lang="en-US" sz="3000" dirty="0" smtClean="0"/>
            </a:br>
            <a:r>
              <a:rPr lang="en-US" sz="3000" dirty="0" smtClean="0"/>
              <a:t>organized into </a:t>
            </a:r>
            <a:r>
              <a:rPr lang="en-US" sz="3000" b="1" dirty="0" smtClean="0"/>
              <a:t>10 </a:t>
            </a:r>
            <a:r>
              <a:rPr lang="en-US" sz="3000" b="1" dirty="0" err="1" smtClean="0"/>
              <a:t>ms</a:t>
            </a:r>
            <a:r>
              <a:rPr lang="en-US" sz="3000" b="1" dirty="0" smtClean="0"/>
              <a:t> LTE frames</a:t>
            </a:r>
          </a:p>
          <a:p>
            <a:r>
              <a:rPr lang="en-US" sz="3000" dirty="0" smtClean="0"/>
              <a:t>Each frame is organized into </a:t>
            </a:r>
            <a:br>
              <a:rPr lang="en-US" sz="3000" dirty="0" smtClean="0"/>
            </a:br>
            <a:r>
              <a:rPr lang="en-US" sz="3000" b="1" dirty="0" smtClean="0"/>
              <a:t>10 </a:t>
            </a:r>
            <a:r>
              <a:rPr lang="en-US" sz="3000" b="1" dirty="0" err="1" smtClean="0"/>
              <a:t>subframes</a:t>
            </a:r>
            <a:r>
              <a:rPr lang="en-US" sz="3000" dirty="0" smtClean="0"/>
              <a:t> of duration </a:t>
            </a:r>
            <a:r>
              <a:rPr lang="en-US" sz="3000" b="1" dirty="0" smtClean="0"/>
              <a:t>1 </a:t>
            </a:r>
            <a:r>
              <a:rPr lang="en-US" sz="3000" b="1" dirty="0" err="1" smtClean="0"/>
              <a:t>ms</a:t>
            </a:r>
            <a:endParaRPr lang="en-US" sz="3000" b="1" dirty="0" smtClean="0"/>
          </a:p>
          <a:p>
            <a:r>
              <a:rPr lang="en-US" sz="3000" dirty="0" smtClean="0"/>
              <a:t>Each </a:t>
            </a:r>
            <a:r>
              <a:rPr lang="en-US" sz="3000" dirty="0" err="1" smtClean="0"/>
              <a:t>subframe</a:t>
            </a:r>
            <a:r>
              <a:rPr lang="en-US" sz="3000" dirty="0" smtClean="0"/>
              <a:t> consists of </a:t>
            </a:r>
            <a:r>
              <a:rPr lang="en-US" sz="3000" b="1" dirty="0" smtClean="0"/>
              <a:t>two slots </a:t>
            </a:r>
            <a:r>
              <a:rPr lang="en-US" sz="3000" dirty="0" smtClean="0"/>
              <a:t>where each slot is </a:t>
            </a:r>
            <a:r>
              <a:rPr lang="en-US" sz="3000" b="1" dirty="0" smtClean="0"/>
              <a:t>0.5 </a:t>
            </a:r>
            <a:r>
              <a:rPr lang="en-US" sz="3000" b="1" dirty="0" err="1" smtClean="0"/>
              <a:t>ms</a:t>
            </a:r>
            <a:endParaRPr lang="en-US" sz="3000" b="1" dirty="0" smtClean="0"/>
          </a:p>
          <a:p>
            <a:r>
              <a:rPr lang="en-US" sz="3000" dirty="0" smtClean="0"/>
              <a:t>Frames are enumerated modulo </a:t>
            </a:r>
            <a:br>
              <a:rPr lang="en-US" sz="3000" dirty="0" smtClean="0"/>
            </a:br>
            <a:r>
              <a:rPr lang="en-US" sz="3000" dirty="0" smtClean="0"/>
              <a:t>1024 using so called </a:t>
            </a:r>
            <a:r>
              <a:rPr lang="en-US" sz="3000" b="1" dirty="0" smtClean="0"/>
              <a:t>System Frame Numbers (</a:t>
            </a:r>
            <a:r>
              <a:rPr lang="en-US" sz="3000" b="1" dirty="0" err="1" smtClean="0"/>
              <a:t>SFN</a:t>
            </a:r>
            <a:r>
              <a:rPr lang="en-US" sz="3000" b="1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060" y="597510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4G</a:t>
            </a:r>
            <a:r>
              <a:rPr lang="en-US" dirty="0" smtClean="0"/>
              <a:t> LTE/LTE-Advanced for Mobile Broadband,” Academic Press (Elsevier), 2011 (Figure 9.1, page 129)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39871</TotalTime>
  <Words>1999</Words>
  <Application>Microsoft Office PowerPoint</Application>
  <PresentationFormat>Widescreen</PresentationFormat>
  <Paragraphs>351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Introduction to Modern Cellular Networks  Part 6: 4G LTE Radio Interface – Part 2 </vt:lpstr>
      <vt:lpstr>PowerPoint Presentation</vt:lpstr>
      <vt:lpstr>PowerPoint Presentation</vt:lpstr>
      <vt:lpstr>PowerPoint Presentation</vt:lpstr>
      <vt:lpstr>PowerPoint Presentation</vt:lpstr>
      <vt:lpstr>Outline of the Lecture</vt:lpstr>
      <vt:lpstr>Resource Grid</vt:lpstr>
      <vt:lpstr>4G LTE Time Frame Structure</vt:lpstr>
      <vt:lpstr>4G LTE Time Frame Structure</vt:lpstr>
      <vt:lpstr>4G LTE Time Frame Structure</vt:lpstr>
      <vt:lpstr>4G LTE Frequency Domain Structure</vt:lpstr>
      <vt:lpstr>Resource Grid Basics</vt:lpstr>
      <vt:lpstr>Resource Grid Basics</vt:lpstr>
      <vt:lpstr>Resource Grid Basics</vt:lpstr>
      <vt:lpstr>PowerPoint Presentation</vt:lpstr>
      <vt:lpstr>Downlink Resource Grid </vt:lpstr>
      <vt:lpstr>Downlink Resource Grid </vt:lpstr>
      <vt:lpstr>Resource Block and Physical Channels </vt:lpstr>
      <vt:lpstr>Cell Specific Reference Signals (CSR)</vt:lpstr>
      <vt:lpstr>Bandwidth Allocation in 4G LTE</vt:lpstr>
      <vt:lpstr>Outline of the Lecture</vt:lpstr>
      <vt:lpstr>PowerPoint Presentation</vt:lpstr>
      <vt:lpstr>OFDM Basics</vt:lpstr>
      <vt:lpstr>OFDM Basics</vt:lpstr>
      <vt:lpstr>OFDM Basics</vt:lpstr>
      <vt:lpstr>OFDM Resource Grid</vt:lpstr>
      <vt:lpstr>OFDM Implementation Using FFT/IFFT</vt:lpstr>
      <vt:lpstr>OFDM Implementation Using FFT/IFFT</vt:lpstr>
      <vt:lpstr>OFDM Cyclic Prefix</vt:lpstr>
      <vt:lpstr>PowerPoint Presentation</vt:lpstr>
      <vt:lpstr>Radio Frequency (RF) Part</vt:lpstr>
      <vt:lpstr>Open RAN Initiative</vt:lpstr>
      <vt:lpstr>Takeaway Message</vt:lpstr>
      <vt:lpstr>Introduction to Modern Cellular Networks  Part 6: 4G LTE Radio Interface – Part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Dejan Vukobratovic</cp:lastModifiedBy>
  <cp:revision>188</cp:revision>
  <dcterms:created xsi:type="dcterms:W3CDTF">2013-05-27T16:19:52Z</dcterms:created>
  <dcterms:modified xsi:type="dcterms:W3CDTF">2022-05-29T20:50:17Z</dcterms:modified>
</cp:coreProperties>
</file>