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</p:sldMasterIdLst>
  <p:notesMasterIdLst>
    <p:notesMasterId r:id="rId37"/>
  </p:notesMasterIdLst>
  <p:sldIdLst>
    <p:sldId id="431" r:id="rId2"/>
    <p:sldId id="433" r:id="rId3"/>
    <p:sldId id="408" r:id="rId4"/>
    <p:sldId id="409" r:id="rId5"/>
    <p:sldId id="410" r:id="rId6"/>
    <p:sldId id="420" r:id="rId7"/>
    <p:sldId id="428" r:id="rId8"/>
    <p:sldId id="421" r:id="rId9"/>
    <p:sldId id="430" r:id="rId10"/>
    <p:sldId id="422" r:id="rId11"/>
    <p:sldId id="434" r:id="rId12"/>
    <p:sldId id="379" r:id="rId13"/>
    <p:sldId id="378" r:id="rId14"/>
    <p:sldId id="381" r:id="rId15"/>
    <p:sldId id="384" r:id="rId16"/>
    <p:sldId id="387" r:id="rId17"/>
    <p:sldId id="386" r:id="rId18"/>
    <p:sldId id="380" r:id="rId19"/>
    <p:sldId id="389" r:id="rId20"/>
    <p:sldId id="391" r:id="rId21"/>
    <p:sldId id="393" r:id="rId22"/>
    <p:sldId id="394" r:id="rId23"/>
    <p:sldId id="395" r:id="rId24"/>
    <p:sldId id="396" r:id="rId25"/>
    <p:sldId id="406" r:id="rId26"/>
    <p:sldId id="398" r:id="rId27"/>
    <p:sldId id="413" r:id="rId28"/>
    <p:sldId id="415" r:id="rId29"/>
    <p:sldId id="417" r:id="rId30"/>
    <p:sldId id="418" r:id="rId31"/>
    <p:sldId id="416" r:id="rId32"/>
    <p:sldId id="425" r:id="rId33"/>
    <p:sldId id="424" r:id="rId34"/>
    <p:sldId id="423" r:id="rId35"/>
    <p:sldId id="435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F6E40"/>
    <a:srgbClr val="99CCFF"/>
    <a:srgbClr val="F9B701"/>
    <a:srgbClr val="9ED06F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8491-18F9-4ADB-AE06-27051671546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58D12-D207-4F35-B39B-FF808D603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8E10-2353-4472-B1B2-A23272C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9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4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1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1B62-7B74-4070-BEEF-B7AFFA49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8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8E10-2353-4472-B1B2-A23272C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0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16" y="1412776"/>
            <a:ext cx="9252520" cy="18605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Introduction to </a:t>
            </a:r>
            <a:r>
              <a:rPr lang="en-US" sz="4000" b="1" dirty="0" smtClean="0">
                <a:latin typeface="+mn-lt"/>
              </a:rPr>
              <a:t>Modern Cellular Networks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8: Introduction to NB-IoT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4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9376" y="911021"/>
            <a:ext cx="10945216" cy="38996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NB-IoT</a:t>
            </a:r>
            <a:r>
              <a:rPr lang="en-US" sz="4400" b="1" dirty="0" smtClean="0">
                <a:latin typeface="+mn-lt"/>
              </a:rPr>
              <a:t> UL Frame Structure</a:t>
            </a:r>
            <a:endParaRPr lang="en-US" sz="44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8571" y="59333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/>
          <p:cNvSpPr>
            <a:spLocks noGrp="1"/>
          </p:cNvSpPr>
          <p:nvPr>
            <p:ph idx="10"/>
          </p:nvPr>
        </p:nvSpPr>
        <p:spPr>
          <a:xfrm>
            <a:off x="479376" y="4576724"/>
            <a:ext cx="5832648" cy="1358702"/>
          </a:xfrm>
        </p:spPr>
        <p:txBody>
          <a:bodyPr>
            <a:normAutofit/>
          </a:bodyPr>
          <a:lstStyle/>
          <a:p>
            <a:pPr marL="0" lvl="1"/>
            <a:r>
              <a:rPr lang="en-US" b="1" dirty="0"/>
              <a:t>Signals:</a:t>
            </a:r>
          </a:p>
          <a:p>
            <a:pPr marL="0" lvl="1"/>
            <a:r>
              <a:rPr lang="en-US" dirty="0" err="1"/>
              <a:t>DMRS</a:t>
            </a:r>
            <a:r>
              <a:rPr lang="en-US" dirty="0"/>
              <a:t> – Demodulation Reference Signal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idx="10"/>
          </p:nvPr>
        </p:nvSpPr>
        <p:spPr>
          <a:xfrm>
            <a:off x="5526166" y="4919918"/>
            <a:ext cx="5938851" cy="1029362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Channels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NPRACH</a:t>
            </a:r>
            <a:r>
              <a:rPr lang="en-US" dirty="0"/>
              <a:t> – Narrowband Physical Random Access Channel</a:t>
            </a:r>
          </a:p>
          <a:p>
            <a:pPr lvl="1"/>
            <a:r>
              <a:rPr lang="en-US" dirty="0" err="1"/>
              <a:t>NPUSCH</a:t>
            </a:r>
            <a:r>
              <a:rPr lang="en-US" dirty="0"/>
              <a:t> – Narrowband Physical Uplink Shared Channel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984486"/>
            <a:ext cx="9073008" cy="37527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3061" y="5906768"/>
            <a:ext cx="872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Andres-Maldonado, P., </a:t>
            </a:r>
            <a:r>
              <a:rPr lang="en-US" sz="1400" dirty="0" err="1"/>
              <a:t>Ameigeiras</a:t>
            </a:r>
            <a:r>
              <a:rPr lang="en-US" sz="1400" dirty="0"/>
              <a:t>, P., </a:t>
            </a:r>
            <a:r>
              <a:rPr lang="en-US" sz="1400" dirty="0" err="1"/>
              <a:t>Prados-Garzon</a:t>
            </a:r>
            <a:r>
              <a:rPr lang="en-US" sz="1400" dirty="0"/>
              <a:t>, J., Navarro-Ortiz, J., &amp; Lopez-</a:t>
            </a:r>
            <a:r>
              <a:rPr lang="en-US" sz="1400" dirty="0" err="1"/>
              <a:t>Soler</a:t>
            </a:r>
            <a:r>
              <a:rPr lang="en-US" sz="1400" dirty="0"/>
              <a:t>, J. M. (2017). Narrowband IoT data transmission procedures for massive machine-type communications. </a:t>
            </a:r>
            <a:r>
              <a:rPr lang="en-US" sz="1400" i="1" dirty="0"/>
              <a:t>IEEE Network</a:t>
            </a:r>
            <a:r>
              <a:rPr lang="en-US" sz="1400" dirty="0"/>
              <a:t>, </a:t>
            </a:r>
            <a:r>
              <a:rPr lang="en-US" sz="1400" i="1" dirty="0"/>
              <a:t>31</a:t>
            </a:r>
            <a:r>
              <a:rPr lang="en-US" sz="1400" dirty="0"/>
              <a:t>(6), 8-15.</a:t>
            </a:r>
          </a:p>
        </p:txBody>
      </p:sp>
    </p:spTree>
    <p:extLst>
      <p:ext uri="{BB962C8B-B14F-4D97-AF65-F5344CB8AC3E}">
        <p14:creationId xmlns:p14="http://schemas.microsoft.com/office/powerpoint/2010/main" val="41843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to NB-IoT (Architecture, Resource Grid) </a:t>
            </a:r>
          </a:p>
          <a:p>
            <a:endParaRPr lang="en-US" sz="3600" dirty="0" smtClean="0"/>
          </a:p>
          <a:p>
            <a:r>
              <a:rPr lang="en-US" sz="3600" b="1" dirty="0" smtClean="0"/>
              <a:t>Detailed Pass Through a Single NB-IoT Uplink Packet Transmission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80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2" y="3974654"/>
            <a:ext cx="2120260" cy="28209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>
                <a:latin typeface="+mn-lt"/>
              </a:rPr>
              <a:t>NB-IoT </a:t>
            </a:r>
            <a:r>
              <a:rPr lang="en-US" sz="4400" b="1" dirty="0" smtClean="0">
                <a:latin typeface="+mn-lt"/>
              </a:rPr>
              <a:t>Uplink Data Transmission Phases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3" descr="C:\Users\Srdjan\Downloads\UL_Data_Transmission_Phases.png">
            <a:extLst>
              <a:ext uri="{FF2B5EF4-FFF2-40B4-BE49-F238E27FC236}">
                <a16:creationId xmlns:a16="http://schemas.microsoft.com/office/drawing/2014/main" id="{8BF7AC56-7553-436E-8820-F3265672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944" y="1121530"/>
            <a:ext cx="9505055" cy="341390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003057"/>
            <a:ext cx="2232248" cy="91558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835976" y="4535432"/>
            <a:ext cx="7128792" cy="79208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55640" y="5641584"/>
            <a:ext cx="7128792" cy="81175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Uplink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289408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15680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256240" y="1832853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91672" y="1696676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262468" y="1696676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96724" y="1687972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267520" y="1687972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25728" y="1121530"/>
            <a:ext cx="921764" cy="3099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Cell Search and Synchronization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48" y="5342225"/>
            <a:ext cx="1113105" cy="1480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092" y="5802080"/>
            <a:ext cx="1368152" cy="56116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981460" y="5739046"/>
            <a:ext cx="3140340" cy="59336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7368" y="967159"/>
            <a:ext cx="11377264" cy="4362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Step 1: </a:t>
            </a:r>
            <a:r>
              <a:rPr lang="en-US" sz="3200" u="sng" dirty="0"/>
              <a:t>Search for </a:t>
            </a:r>
            <a:r>
              <a:rPr lang="en-US" sz="3200" u="sng" dirty="0" err="1"/>
              <a:t>NPSS</a:t>
            </a:r>
            <a:r>
              <a:rPr lang="en-US" sz="3200" u="sng" dirty="0"/>
              <a:t> to identify presence of an NB-IoT </a:t>
            </a:r>
            <a:r>
              <a:rPr lang="en-US" sz="3200" u="sng" dirty="0" smtClean="0"/>
              <a:t>cell</a:t>
            </a:r>
          </a:p>
          <a:p>
            <a:pPr marL="0" indent="0">
              <a:buNone/>
            </a:pPr>
            <a:r>
              <a:rPr lang="en-US" sz="3200" dirty="0"/>
              <a:t>NB-IoT uses Frame 5 (</a:t>
            </a:r>
            <a:r>
              <a:rPr lang="en-US" sz="3200" b="1" dirty="0" err="1"/>
              <a:t>NPSS</a:t>
            </a:r>
            <a:r>
              <a:rPr lang="en-US" sz="3200" dirty="0"/>
              <a:t>) and Frame 9 (</a:t>
            </a:r>
            <a:r>
              <a:rPr lang="en-US" sz="3200" b="1" dirty="0" err="1"/>
              <a:t>NSSS</a:t>
            </a:r>
            <a:r>
              <a:rPr lang="en-US" sz="3200" dirty="0"/>
              <a:t>) for </a:t>
            </a:r>
            <a:r>
              <a:rPr lang="en-US" sz="3200" dirty="0" smtClean="0"/>
              <a:t>synchronization</a:t>
            </a:r>
            <a:endParaRPr lang="en-US" sz="3200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21548" y="2101247"/>
            <a:ext cx="664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NPSS</a:t>
            </a:r>
            <a:r>
              <a:rPr lang="en-US" sz="2800" b="1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Repeats every 10 </a:t>
            </a:r>
            <a:r>
              <a:rPr lang="en-US" sz="2400" dirty="0" err="1"/>
              <a:t>ms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Used for time-frequency</a:t>
            </a:r>
            <a:br>
              <a:rPr lang="en-US" sz="2400" dirty="0"/>
            </a:br>
            <a:r>
              <a:rPr lang="en-US" sz="2400" dirty="0"/>
              <a:t>synch to an NB-IoT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long </a:t>
            </a:r>
            <a:r>
              <a:rPr lang="en-US" sz="2400" dirty="0" err="1"/>
              <a:t>PSM</a:t>
            </a:r>
            <a:r>
              <a:rPr lang="en-US" sz="2400" dirty="0"/>
              <a:t> period, </a:t>
            </a:r>
            <a:r>
              <a:rPr lang="en-US" sz="2400" dirty="0" err="1"/>
              <a:t>UE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looses T/F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Frequency reference may be</a:t>
            </a:r>
            <a:br>
              <a:rPr lang="en-US" sz="2400" dirty="0"/>
            </a:br>
            <a:r>
              <a:rPr lang="en-US" sz="2400" dirty="0"/>
              <a:t>off for 20 ppm (i.e., 18 kHz</a:t>
            </a:r>
            <a:br>
              <a:rPr lang="en-US" sz="2400" dirty="0"/>
            </a:br>
            <a:r>
              <a:rPr lang="en-US" sz="2400" dirty="0"/>
              <a:t>@ 900 MHz carrier)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5840" y="2096208"/>
            <a:ext cx="7200800" cy="31771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88" y="2210727"/>
            <a:ext cx="6954989" cy="304280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2547" y="5877272"/>
            <a:ext cx="43092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2547" y="5894568"/>
            <a:ext cx="4450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7.13, </a:t>
            </a:r>
            <a:r>
              <a:rPr lang="en-US" sz="1400" dirty="0"/>
              <a:t>page </a:t>
            </a:r>
            <a:r>
              <a:rPr lang="en-US" sz="1400" dirty="0" smtClean="0"/>
              <a:t>235.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148184" y="2348880"/>
            <a:ext cx="1748016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41149" y="4385592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73152" y="4384768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07752" y="4378120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2352" y="4381304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76952" y="4384488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411552" y="4387672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246152" y="4390856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080752" y="4394040"/>
            <a:ext cx="288032" cy="728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69" y="2249942"/>
            <a:ext cx="4432071" cy="935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363" y="5965180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7.14, </a:t>
            </a:r>
            <a:r>
              <a:rPr lang="en-US" sz="1400" dirty="0"/>
              <a:t>page </a:t>
            </a:r>
            <a:r>
              <a:rPr lang="en-US" sz="1400" dirty="0" smtClean="0"/>
              <a:t>237.</a:t>
            </a:r>
            <a:endParaRPr lang="en-US" sz="1400" dirty="0"/>
          </a:p>
        </p:txBody>
      </p:sp>
      <p:sp>
        <p:nvSpPr>
          <p:cNvPr id="9" name="Content Placeholder 4"/>
          <p:cNvSpPr>
            <a:spLocks noGrp="1"/>
          </p:cNvSpPr>
          <p:nvPr>
            <p:ph idx="10"/>
          </p:nvPr>
        </p:nvSpPr>
        <p:spPr>
          <a:xfrm>
            <a:off x="442682" y="1171520"/>
            <a:ext cx="11382261" cy="421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NPSS</a:t>
            </a:r>
            <a:r>
              <a:rPr lang="en-US" sz="2800" b="1" dirty="0" smtClean="0">
                <a:solidFill>
                  <a:schemeClr val="tx1"/>
                </a:solidFill>
              </a:rPr>
              <a:t> signal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Base sequence </a:t>
            </a:r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Length-11 </a:t>
            </a:r>
            <a:r>
              <a:rPr lang="en-US" sz="2000" dirty="0" err="1" smtClean="0"/>
              <a:t>Zadoff</a:t>
            </a:r>
            <a:r>
              <a:rPr lang="en-US" sz="2000" dirty="0" smtClean="0"/>
              <a:t>-Chu Sequence in freq. domain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Cover sequence </a:t>
            </a:r>
            <a:r>
              <a:rPr lang="en-US" sz="2400" b="1" dirty="0" smtClean="0">
                <a:solidFill>
                  <a:schemeClr val="tx1"/>
                </a:solidFill>
              </a:rPr>
              <a:t>c </a:t>
            </a:r>
            <a:r>
              <a:rPr lang="en-US" sz="2400" dirty="0" smtClean="0">
                <a:solidFill>
                  <a:schemeClr val="tx1"/>
                </a:solidFill>
              </a:rPr>
              <a:t>= (1,1,1,1,-1,-1,1,1,1,-1,1)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Each of 11 </a:t>
            </a:r>
            <a:r>
              <a:rPr lang="en-US" sz="2400" dirty="0" err="1" smtClean="0">
                <a:solidFill>
                  <a:schemeClr val="tx1"/>
                </a:solidFill>
              </a:rPr>
              <a:t>OFDM</a:t>
            </a:r>
            <a:r>
              <a:rPr lang="en-US" sz="2400" dirty="0" smtClean="0">
                <a:solidFill>
                  <a:schemeClr val="tx1"/>
                </a:solidFill>
              </a:rPr>
              <a:t> symbols in </a:t>
            </a:r>
            <a:r>
              <a:rPr lang="en-US" sz="2400" dirty="0" err="1" smtClean="0">
                <a:solidFill>
                  <a:schemeClr val="tx1"/>
                </a:solidFill>
              </a:rPr>
              <a:t>NPSS</a:t>
            </a:r>
            <a:r>
              <a:rPr lang="en-US" sz="2400" dirty="0" smtClean="0">
                <a:solidFill>
                  <a:schemeClr val="tx1"/>
                </a:solidFill>
              </a:rPr>
              <a:t> carries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 base sequence +</a:t>
            </a:r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or -</a:t>
            </a:r>
            <a:r>
              <a:rPr lang="en-US" sz="2400" b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depending on </a:t>
            </a:r>
            <a:r>
              <a:rPr lang="en-US" sz="2400" b="1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NB-IoT device correlates the received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sequence with </a:t>
            </a:r>
            <a:r>
              <a:rPr lang="en-US" sz="2400" dirty="0" err="1" smtClean="0">
                <a:solidFill>
                  <a:schemeClr val="tx1"/>
                </a:solidFill>
              </a:rPr>
              <a:t>NPSS</a:t>
            </a:r>
            <a:r>
              <a:rPr lang="en-US" sz="2400" dirty="0" smtClean="0">
                <a:solidFill>
                  <a:schemeClr val="tx1"/>
                </a:solidFill>
              </a:rPr>
              <a:t> to detect this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repetitive pattern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88088" y="1097037"/>
            <a:ext cx="5112568" cy="4608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96" y="1254527"/>
            <a:ext cx="4800847" cy="436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1344" y="126443"/>
            <a:ext cx="1123324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Narrowband Primary Synchronization Signal</a:t>
            </a:r>
            <a:endParaRPr lang="en-US" sz="4400" b="1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2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3351" y="126443"/>
            <a:ext cx="11403601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>
                <a:latin typeface="+mn-lt"/>
              </a:rPr>
              <a:t>Narrowband </a:t>
            </a:r>
            <a:r>
              <a:rPr lang="en-US" sz="4400" b="1" dirty="0" smtClean="0">
                <a:latin typeface="+mn-lt"/>
              </a:rPr>
              <a:t>Secondary </a:t>
            </a:r>
            <a:r>
              <a:rPr lang="en-US" sz="4400" b="1" dirty="0">
                <a:latin typeface="+mn-lt"/>
              </a:rPr>
              <a:t>Synchronization </a:t>
            </a:r>
            <a:r>
              <a:rPr lang="en-US" sz="4400" b="1" dirty="0" smtClean="0">
                <a:latin typeface="+mn-lt"/>
              </a:rPr>
              <a:t>Signal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48" y="5342225"/>
            <a:ext cx="1113105" cy="1480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092" y="5802080"/>
            <a:ext cx="1368152" cy="56116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981460" y="5739046"/>
            <a:ext cx="3140340" cy="59336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7368" y="967159"/>
            <a:ext cx="11377264" cy="4362054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b="1" u="sng" dirty="0" smtClean="0"/>
              <a:t>Step 3: </a:t>
            </a:r>
            <a:r>
              <a:rPr lang="en-US" sz="3200" u="sng" dirty="0"/>
              <a:t>From </a:t>
            </a:r>
            <a:r>
              <a:rPr lang="en-US" sz="3200" u="sng" dirty="0" err="1"/>
              <a:t>NSSS</a:t>
            </a:r>
            <a:r>
              <a:rPr lang="en-US" sz="3200" u="sng" dirty="0"/>
              <a:t>, identify </a:t>
            </a:r>
            <a:r>
              <a:rPr lang="en-US" sz="3200" u="sng" dirty="0" err="1"/>
              <a:t>PCID</a:t>
            </a:r>
            <a:r>
              <a:rPr lang="en-US" sz="3200" u="sng" dirty="0"/>
              <a:t> and three </a:t>
            </a:r>
            <a:r>
              <a:rPr lang="en-US" sz="3200" u="sng" dirty="0" err="1"/>
              <a:t>LSBs</a:t>
            </a:r>
            <a:r>
              <a:rPr lang="en-US" sz="3200" u="sng" dirty="0"/>
              <a:t> of the System Frame Number (</a:t>
            </a:r>
            <a:r>
              <a:rPr lang="en-US" sz="3200" u="sng" dirty="0" err="1" smtClean="0"/>
              <a:t>SFN</a:t>
            </a:r>
            <a:r>
              <a:rPr lang="en-US" sz="3200" u="sng" dirty="0" smtClean="0"/>
              <a:t>)</a:t>
            </a:r>
            <a:endParaRPr lang="en-US" sz="3200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31380" y="1865276"/>
            <a:ext cx="6648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NSSS</a:t>
            </a:r>
            <a:r>
              <a:rPr lang="en-US" sz="2800" b="1" dirty="0" smtClean="0"/>
              <a:t> </a:t>
            </a:r>
            <a:r>
              <a:rPr lang="en-US" sz="2800" b="1" dirty="0"/>
              <a:t>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After </a:t>
            </a:r>
            <a:r>
              <a:rPr lang="en-US" sz="2400" dirty="0" err="1"/>
              <a:t>NPSS</a:t>
            </a:r>
            <a:r>
              <a:rPr lang="en-US" sz="2400" dirty="0"/>
              <a:t> acquires T/F </a:t>
            </a:r>
            <a:r>
              <a:rPr lang="en-US" sz="2400" dirty="0" smtClean="0"/>
              <a:t>synch</a:t>
            </a:r>
            <a:br>
              <a:rPr lang="en-US" sz="2400" dirty="0" smtClean="0"/>
            </a:br>
            <a:r>
              <a:rPr lang="en-US" sz="2400" dirty="0" err="1" smtClean="0"/>
              <a:t>NSSS</a:t>
            </a:r>
            <a:r>
              <a:rPr lang="en-US" sz="2400" dirty="0" smtClean="0"/>
              <a:t> </a:t>
            </a:r>
            <a:r>
              <a:rPr lang="en-US" sz="2400" dirty="0"/>
              <a:t>acquires cell </a:t>
            </a:r>
            <a:r>
              <a:rPr lang="en-US" sz="2400" dirty="0" err="1" smtClean="0"/>
              <a:t>PCID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Physical Cell Identity </a:t>
            </a:r>
            <a:r>
              <a:rPr lang="en-US" sz="2400" dirty="0"/>
              <a:t>– </a:t>
            </a:r>
            <a:r>
              <a:rPr lang="en-US" sz="2400" dirty="0" err="1"/>
              <a:t>PCID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504 possible values</a:t>
            </a:r>
          </a:p>
          <a:p>
            <a:r>
              <a:rPr lang="en-US" sz="2800" b="1" dirty="0" err="1"/>
              <a:t>NSSS</a:t>
            </a:r>
            <a:r>
              <a:rPr lang="en-US" sz="2800" b="1" dirty="0"/>
              <a:t>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Repeats every 80 </a:t>
            </a:r>
            <a:r>
              <a:rPr lang="en-US" sz="2400" dirty="0" err="1"/>
              <a:t>ms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Four consecutive different </a:t>
            </a:r>
            <a:br>
              <a:rPr lang="en-US" sz="2400" dirty="0"/>
            </a:br>
            <a:r>
              <a:rPr lang="en-US" sz="2400" dirty="0" smtClean="0"/>
              <a:t>sequences </a:t>
            </a:r>
            <a:r>
              <a:rPr lang="en-US" sz="2400" dirty="0"/>
              <a:t>every 20 </a:t>
            </a:r>
            <a:r>
              <a:rPr lang="en-US" sz="2400" dirty="0" err="1"/>
              <a:t>ms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Encode </a:t>
            </a:r>
            <a:r>
              <a:rPr lang="en-US" sz="2400" dirty="0" err="1"/>
              <a:t>PCID</a:t>
            </a:r>
            <a:r>
              <a:rPr lang="en-US" sz="2400" dirty="0"/>
              <a:t> </a:t>
            </a:r>
            <a:r>
              <a:rPr lang="en-US" sz="2400" dirty="0" smtClean="0"/>
              <a:t>value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55840" y="2096208"/>
            <a:ext cx="7200800" cy="31771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88" y="2210727"/>
            <a:ext cx="6954989" cy="304280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2547" y="5877272"/>
            <a:ext cx="43092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2547" y="5894568"/>
            <a:ext cx="4450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7.13, </a:t>
            </a:r>
            <a:r>
              <a:rPr lang="en-US" sz="1400" dirty="0"/>
              <a:t>page </a:t>
            </a:r>
            <a:r>
              <a:rPr lang="en-US" sz="1400" dirty="0" smtClean="0"/>
              <a:t>235.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8328248" y="2348880"/>
            <a:ext cx="1748016" cy="18722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72280" y="4385592"/>
            <a:ext cx="288032" cy="7284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48128" y="4378120"/>
            <a:ext cx="288032" cy="7284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914144" y="4374656"/>
            <a:ext cx="288032" cy="7284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03008" y="4390856"/>
            <a:ext cx="288032" cy="7284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344" y="126443"/>
            <a:ext cx="1123324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NPSS</a:t>
            </a:r>
            <a:r>
              <a:rPr lang="en-US" sz="4400" b="1" dirty="0" smtClean="0">
                <a:latin typeface="+mn-lt"/>
              </a:rPr>
              <a:t>/</a:t>
            </a:r>
            <a:r>
              <a:rPr lang="en-US" sz="4400" b="1" dirty="0" err="1" smtClean="0">
                <a:latin typeface="+mn-lt"/>
              </a:rPr>
              <a:t>NSSS</a:t>
            </a:r>
            <a:r>
              <a:rPr lang="en-US" sz="4400" b="1" dirty="0" smtClean="0">
                <a:latin typeface="+mn-lt"/>
              </a:rPr>
              <a:t> Detection in </a:t>
            </a:r>
            <a:r>
              <a:rPr lang="en-US" sz="4400" b="1" dirty="0" err="1" smtClean="0">
                <a:latin typeface="+mn-lt"/>
              </a:rPr>
              <a:t>MATLAB</a:t>
            </a:r>
            <a:endParaRPr lang="en-US" sz="44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55" y="892241"/>
            <a:ext cx="6671933" cy="2728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55" y="3619972"/>
            <a:ext cx="6671933" cy="2758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704" y="6451173"/>
            <a:ext cx="8736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ww2.mathworks.cn</a:t>
            </a:r>
            <a:r>
              <a:rPr lang="en-US" dirty="0"/>
              <a:t>/help//</a:t>
            </a:r>
            <a:r>
              <a:rPr lang="en-US" dirty="0" err="1"/>
              <a:t>lte</a:t>
            </a:r>
            <a:r>
              <a:rPr lang="en-US" dirty="0"/>
              <a:t>/</a:t>
            </a:r>
            <a:r>
              <a:rPr lang="en-US" dirty="0" err="1"/>
              <a:t>ug</a:t>
            </a:r>
            <a:r>
              <a:rPr lang="en-US" dirty="0"/>
              <a:t>/</a:t>
            </a:r>
            <a:r>
              <a:rPr lang="en-US" dirty="0" err="1"/>
              <a:t>nb</a:t>
            </a:r>
            <a:r>
              <a:rPr lang="en-US" dirty="0"/>
              <a:t>-</a:t>
            </a:r>
            <a:r>
              <a:rPr lang="en-US" dirty="0" err="1"/>
              <a:t>iot</a:t>
            </a:r>
            <a:r>
              <a:rPr lang="en-US" dirty="0"/>
              <a:t>-downlink-waveform-</a:t>
            </a:r>
            <a:r>
              <a:rPr lang="en-US" dirty="0" err="1"/>
              <a:t>generation.html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8571" y="6475014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2" y="3974654"/>
            <a:ext cx="2120260" cy="28209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>
                <a:latin typeface="+mn-lt"/>
              </a:rPr>
              <a:t>NB-IoT </a:t>
            </a:r>
            <a:r>
              <a:rPr lang="en-US" sz="4400" b="1" dirty="0" smtClean="0">
                <a:latin typeface="+mn-lt"/>
              </a:rPr>
              <a:t>Uplink Data Transmission Phases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3" descr="C:\Users\Srdjan\Downloads\UL_Data_Transmission_Phases.png">
            <a:extLst>
              <a:ext uri="{FF2B5EF4-FFF2-40B4-BE49-F238E27FC236}">
                <a16:creationId xmlns:a16="http://schemas.microsoft.com/office/drawing/2014/main" id="{8BF7AC56-7553-436E-8820-F3265672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944" y="1121530"/>
            <a:ext cx="9505055" cy="341390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003057"/>
            <a:ext cx="2232248" cy="91558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835976" y="4535432"/>
            <a:ext cx="7128792" cy="79208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55640" y="5641584"/>
            <a:ext cx="7128792" cy="81175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Uplink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289408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15680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256240" y="1832853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91672" y="1696676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262468" y="1696676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96724" y="1687972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267520" y="1687972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13996" y="1121530"/>
            <a:ext cx="1003604" cy="3099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87214"/>
            <a:ext cx="11635161" cy="8935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Narrowband Physical Broadcast Channel (</a:t>
            </a:r>
            <a:r>
              <a:rPr lang="en-US" b="1" dirty="0" err="1" smtClean="0">
                <a:latin typeface="+mn-lt"/>
              </a:rPr>
              <a:t>NPBCH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63" y="6160032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7.17, </a:t>
            </a:r>
            <a:r>
              <a:rPr lang="en-US" sz="1400" dirty="0"/>
              <a:t>page </a:t>
            </a:r>
            <a:r>
              <a:rPr lang="en-US" sz="1400" dirty="0" smtClean="0"/>
              <a:t>241.</a:t>
            </a:r>
            <a:endParaRPr lang="en-US" sz="1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30362" y="898571"/>
            <a:ext cx="11606902" cy="4887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u="sng" dirty="0"/>
              <a:t>Step </a:t>
            </a:r>
            <a:r>
              <a:rPr lang="en-US" sz="3200" b="1" u="sng" dirty="0" smtClean="0"/>
              <a:t>4: </a:t>
            </a:r>
            <a:r>
              <a:rPr lang="en-US" sz="3200" u="sng" dirty="0"/>
              <a:t>Acquire the </a:t>
            </a:r>
            <a:r>
              <a:rPr lang="en-US" sz="3200" u="sng" dirty="0" err="1"/>
              <a:t>MIB</a:t>
            </a:r>
            <a:r>
              <a:rPr lang="en-US" sz="3200" u="sng" dirty="0"/>
              <a:t> to identify complete </a:t>
            </a:r>
            <a:r>
              <a:rPr lang="en-US" sz="3200" u="sng" dirty="0" err="1"/>
              <a:t>SFN</a:t>
            </a:r>
            <a:r>
              <a:rPr lang="en-US" sz="3200" u="sng" dirty="0"/>
              <a:t>, as well as two </a:t>
            </a:r>
            <a:r>
              <a:rPr lang="en-US" sz="3200" u="sng" dirty="0" err="1"/>
              <a:t>LSBs</a:t>
            </a:r>
            <a:r>
              <a:rPr lang="en-US" sz="3200" u="sng" dirty="0"/>
              <a:t> of </a:t>
            </a:r>
            <a:r>
              <a:rPr lang="en-US" sz="3200" u="sng" dirty="0" err="1"/>
              <a:t>Hyperframe</a:t>
            </a:r>
            <a:r>
              <a:rPr lang="en-US" sz="3200" u="sng" dirty="0"/>
              <a:t> </a:t>
            </a:r>
            <a:r>
              <a:rPr lang="en-US" sz="3200" u="sng" dirty="0" err="1"/>
              <a:t>SFN</a:t>
            </a:r>
            <a:r>
              <a:rPr lang="en-US" sz="3200" u="sng" dirty="0"/>
              <a:t> (H-</a:t>
            </a:r>
            <a:r>
              <a:rPr lang="en-US" sz="3200" u="sng" dirty="0" err="1"/>
              <a:t>SFN</a:t>
            </a:r>
            <a:r>
              <a:rPr lang="en-US" sz="3200" u="sng" dirty="0"/>
              <a:t>)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NPBCH</a:t>
            </a:r>
            <a:r>
              <a:rPr lang="en-US" sz="2800" dirty="0" smtClean="0">
                <a:solidFill>
                  <a:schemeClr val="tx1"/>
                </a:solidFill>
              </a:rPr>
              <a:t> delivers </a:t>
            </a:r>
            <a:r>
              <a:rPr lang="en-US" sz="2800" b="1" dirty="0" smtClean="0">
                <a:solidFill>
                  <a:schemeClr val="tx1"/>
                </a:solidFill>
              </a:rPr>
              <a:t>Master Information Block (</a:t>
            </a:r>
            <a:r>
              <a:rPr lang="en-US" sz="2800" b="1" dirty="0" err="1" smtClean="0">
                <a:solidFill>
                  <a:schemeClr val="tx1"/>
                </a:solidFill>
              </a:rPr>
              <a:t>MIB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</a:rPr>
              <a:t>MIB</a:t>
            </a:r>
            <a:r>
              <a:rPr lang="en-US" sz="2800" b="1" dirty="0" smtClean="0">
                <a:solidFill>
                  <a:schemeClr val="tx1"/>
                </a:solidFill>
              </a:rPr>
              <a:t> Cycle: </a:t>
            </a:r>
            <a:r>
              <a:rPr lang="en-US" sz="2800" dirty="0" smtClean="0">
                <a:solidFill>
                  <a:schemeClr val="tx1"/>
                </a:solidFill>
              </a:rPr>
              <a:t>640 </a:t>
            </a:r>
            <a:r>
              <a:rPr lang="en-US" sz="2800" dirty="0" err="1" smtClean="0">
                <a:solidFill>
                  <a:schemeClr val="tx1"/>
                </a:solidFill>
              </a:rPr>
              <a:t>ms</a:t>
            </a:r>
            <a:r>
              <a:rPr lang="en-US" sz="2800" dirty="0" smtClean="0">
                <a:solidFill>
                  <a:schemeClr val="tx1"/>
                </a:solidFill>
              </a:rPr>
              <a:t> Transmission Time Interval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TTI</a:t>
            </a:r>
            <a:r>
              <a:rPr lang="en-US" sz="2800" dirty="0" smtClean="0">
                <a:solidFill>
                  <a:schemeClr val="tx1"/>
                </a:solidFill>
              </a:rPr>
              <a:t>) in sub-frame 0 of every frame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100 </a:t>
            </a:r>
            <a:r>
              <a:rPr lang="en-US" sz="2800" dirty="0" err="1" smtClean="0">
                <a:solidFill>
                  <a:schemeClr val="tx1"/>
                </a:solidFill>
              </a:rPr>
              <a:t>REs</a:t>
            </a:r>
            <a:r>
              <a:rPr lang="en-US" sz="2800" dirty="0" smtClean="0">
                <a:solidFill>
                  <a:schemeClr val="tx1"/>
                </a:solidFill>
              </a:rPr>
              <a:t> per </a:t>
            </a:r>
            <a:r>
              <a:rPr lang="en-US" sz="2800" dirty="0" err="1" smtClean="0">
                <a:solidFill>
                  <a:schemeClr val="tx1"/>
                </a:solidFill>
              </a:rPr>
              <a:t>NPBCH</a:t>
            </a:r>
            <a:r>
              <a:rPr lang="en-US" sz="2800" dirty="0" smtClean="0">
                <a:solidFill>
                  <a:schemeClr val="tx1"/>
                </a:solidFill>
              </a:rPr>
              <a:t> sub-frame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QPSK</a:t>
            </a:r>
            <a:r>
              <a:rPr lang="en-US" sz="2400" dirty="0" smtClean="0"/>
              <a:t> modulated = 200 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TBS of </a:t>
            </a:r>
            <a:r>
              <a:rPr lang="en-US" sz="2800" dirty="0" err="1" smtClean="0">
                <a:solidFill>
                  <a:schemeClr val="tx1"/>
                </a:solidFill>
              </a:rPr>
              <a:t>NPBCH</a:t>
            </a:r>
            <a:r>
              <a:rPr lang="en-US" sz="2800" dirty="0" smtClean="0">
                <a:solidFill>
                  <a:schemeClr val="tx1"/>
                </a:solidFill>
              </a:rPr>
              <a:t> = 34 bits + CRC-16 = 50 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Encoded using </a:t>
            </a:r>
            <a:r>
              <a:rPr lang="en-US" sz="2800" dirty="0" err="1" smtClean="0">
                <a:solidFill>
                  <a:schemeClr val="tx1"/>
                </a:solidFill>
              </a:rPr>
              <a:t>TBCC</a:t>
            </a:r>
            <a:r>
              <a:rPr lang="en-US" sz="2800" dirty="0" smtClean="0">
                <a:solidFill>
                  <a:schemeClr val="tx1"/>
                </a:solidFill>
              </a:rPr>
              <a:t> and rate matched into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dirty="0" err="1" smtClean="0">
                <a:solidFill>
                  <a:schemeClr val="tx1"/>
                </a:solidFill>
              </a:rPr>
              <a:t>codeword</a:t>
            </a:r>
            <a:r>
              <a:rPr lang="en-US" sz="2800" dirty="0" smtClean="0">
                <a:solidFill>
                  <a:schemeClr val="tx1"/>
                </a:solidFill>
              </a:rPr>
              <a:t> of length 1600 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Transmitted as 8 code </a:t>
            </a:r>
            <a:r>
              <a:rPr lang="en-US" sz="2800" dirty="0" err="1" smtClean="0">
                <a:solidFill>
                  <a:schemeClr val="tx1"/>
                </a:solidFill>
              </a:rPr>
              <a:t>subblocks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CSB</a:t>
            </a:r>
            <a:r>
              <a:rPr lang="en-US" sz="2800" dirty="0" smtClean="0">
                <a:solidFill>
                  <a:schemeClr val="tx1"/>
                </a:solidFill>
              </a:rPr>
              <a:t>) of 200 bits</a:t>
            </a:r>
          </a:p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608168" y="1450994"/>
            <a:ext cx="4392488" cy="4608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40" y="1507292"/>
            <a:ext cx="3890534" cy="45038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18571" y="6116424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91343" y="980728"/>
            <a:ext cx="11779177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tx1"/>
                </a:solidFill>
              </a:rPr>
              <a:t>MIB</a:t>
            </a:r>
            <a:r>
              <a:rPr lang="en-US" sz="3200" b="1" dirty="0" smtClean="0">
                <a:solidFill>
                  <a:schemeClr val="tx1"/>
                </a:solidFill>
              </a:rPr>
              <a:t> contains following data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Operation mode (in-band, stand-alone, guard-band)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 in-band and guard-band: frequency raster offset </a:t>
            </a:r>
            <a:br>
              <a:rPr lang="en-US" sz="3200" dirty="0" smtClean="0"/>
            </a:br>
            <a:r>
              <a:rPr lang="en-US" sz="3200" dirty="0" smtClean="0"/>
              <a:t>(+/- 2.5, 7.5 kHz)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Four </a:t>
            </a:r>
            <a:r>
              <a:rPr lang="en-US" sz="3200" dirty="0" err="1" smtClean="0"/>
              <a:t>MSBs</a:t>
            </a:r>
            <a:r>
              <a:rPr lang="en-US" sz="3200" dirty="0" smtClean="0"/>
              <a:t> of the </a:t>
            </a:r>
            <a:r>
              <a:rPr lang="en-US" sz="3200" dirty="0" err="1" smtClean="0"/>
              <a:t>SFN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Two </a:t>
            </a:r>
            <a:r>
              <a:rPr lang="en-US" sz="3200" dirty="0" err="1" smtClean="0"/>
              <a:t>LSBs</a:t>
            </a:r>
            <a:r>
              <a:rPr lang="en-US" sz="3200" dirty="0" smtClean="0"/>
              <a:t> of the H-</a:t>
            </a:r>
            <a:r>
              <a:rPr lang="en-US" sz="3200" dirty="0" err="1" smtClean="0"/>
              <a:t>SFN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Information about </a:t>
            </a:r>
            <a:r>
              <a:rPr lang="en-US" sz="3200" b="1" dirty="0" err="1" smtClean="0"/>
              <a:t>SIB1</a:t>
            </a:r>
            <a:r>
              <a:rPr lang="en-US" sz="3200" b="1" dirty="0" smtClean="0"/>
              <a:t>-NB scheduling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 value tag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AB (Access Barring) information</a:t>
            </a:r>
          </a:p>
          <a:p>
            <a:pPr lvl="1"/>
            <a:endParaRPr lang="en-US" sz="2400" dirty="0" smtClean="0"/>
          </a:p>
          <a:p>
            <a:endParaRPr lang="en-US" sz="26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5360" y="87214"/>
            <a:ext cx="11635161" cy="8935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Master Information Block Acquisition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47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 to NB-IoT (Architecture, Resource Grid) </a:t>
            </a:r>
          </a:p>
          <a:p>
            <a:endParaRPr lang="en-US" sz="3600" dirty="0" smtClean="0"/>
          </a:p>
          <a:p>
            <a:r>
              <a:rPr lang="en-US" sz="3600" dirty="0" smtClean="0"/>
              <a:t>Detailed Pass Through a Single NB-IoT Uplink Packet Transmission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8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2" y="3974654"/>
            <a:ext cx="2120260" cy="28209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>
                <a:latin typeface="+mn-lt"/>
              </a:rPr>
              <a:t>NB-IoT </a:t>
            </a:r>
            <a:r>
              <a:rPr lang="en-US" sz="4400" b="1" dirty="0" smtClean="0">
                <a:latin typeface="+mn-lt"/>
              </a:rPr>
              <a:t>Uplink Data Transmission Phases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3" descr="C:\Users\Srdjan\Downloads\UL_Data_Transmission_Phases.png">
            <a:extLst>
              <a:ext uri="{FF2B5EF4-FFF2-40B4-BE49-F238E27FC236}">
                <a16:creationId xmlns:a16="http://schemas.microsoft.com/office/drawing/2014/main" id="{8BF7AC56-7553-436E-8820-F3265672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944" y="1121530"/>
            <a:ext cx="9505055" cy="341390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003057"/>
            <a:ext cx="2232248" cy="91558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835976" y="4535432"/>
            <a:ext cx="7128792" cy="79208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55640" y="5641584"/>
            <a:ext cx="7128792" cy="81175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Uplink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289408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15680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256240" y="1832853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91672" y="1696676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262468" y="1696676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96724" y="1687972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267520" y="1687972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2108" y="1121530"/>
            <a:ext cx="492613" cy="3099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44543" y="1121530"/>
            <a:ext cx="289317" cy="3099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60747" y="1114912"/>
            <a:ext cx="289317" cy="3099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68443" y="1114912"/>
            <a:ext cx="289317" cy="3099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87054" y="1114912"/>
            <a:ext cx="815138" cy="3099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87214"/>
            <a:ext cx="11635161" cy="8935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Random Access Preamble</a:t>
            </a:r>
            <a:endParaRPr lang="en-US" sz="3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7.24, </a:t>
            </a:r>
            <a:r>
              <a:rPr lang="en-US" sz="1400" dirty="0"/>
              <a:t>page </a:t>
            </a:r>
            <a:r>
              <a:rPr lang="en-US" sz="1400" dirty="0" smtClean="0"/>
              <a:t>250.</a:t>
            </a:r>
            <a:endParaRPr lang="en-US" sz="14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30362" y="692696"/>
            <a:ext cx="11382261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Consists of CP + 5 single-tone symbols – sinusoids at n*3.75 kHz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formats of CP lengths for different cell radius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NPRACH</a:t>
            </a:r>
            <a:r>
              <a:rPr lang="en-US" sz="2800" dirty="0" smtClean="0">
                <a:solidFill>
                  <a:schemeClr val="tx1"/>
                </a:solidFill>
              </a:rPr>
              <a:t> repetition consists of 4 symbol groups with frequency hopping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Deterministic FH pattern (tables)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Hopping is done within groups </a:t>
            </a:r>
            <a:br>
              <a:rPr lang="en-US" sz="2400" dirty="0" smtClean="0"/>
            </a:br>
            <a:r>
              <a:rPr lang="en-US" sz="2400" dirty="0" smtClean="0"/>
              <a:t>of 12 consecutive sub-carriers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Single </a:t>
            </a:r>
            <a:r>
              <a:rPr lang="en-US" sz="2800" dirty="0" err="1" smtClean="0">
                <a:solidFill>
                  <a:schemeClr val="tx1"/>
                </a:solidFill>
              </a:rPr>
              <a:t>NPRACH</a:t>
            </a:r>
            <a:r>
              <a:rPr lang="en-US" sz="2800" dirty="0" smtClean="0">
                <a:solidFill>
                  <a:schemeClr val="tx1"/>
                </a:solidFill>
              </a:rPr>
              <a:t> repetition is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usually not enough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 to 128 </a:t>
            </a:r>
            <a:r>
              <a:rPr lang="en-US" sz="2400" dirty="0" err="1" smtClean="0"/>
              <a:t>NPRACH</a:t>
            </a:r>
            <a:r>
              <a:rPr lang="en-US" sz="2400" dirty="0" smtClean="0"/>
              <a:t> repetitions to</a:t>
            </a:r>
            <a:br>
              <a:rPr lang="en-US" sz="2400" dirty="0" smtClean="0"/>
            </a:br>
            <a:r>
              <a:rPr lang="en-US" sz="2400" dirty="0" smtClean="0"/>
              <a:t>ensure coverage extension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86268" y="2644501"/>
            <a:ext cx="6101123" cy="32398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92" y="2788216"/>
            <a:ext cx="5904656" cy="285291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18571" y="6005388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263352" y="1065751"/>
            <a:ext cx="11928648" cy="531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tx1"/>
                </a:solidFill>
              </a:rPr>
              <a:t>If eNB detects NPRACH preamble, it sends back RAR – Random Access Response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RRC</a:t>
            </a:r>
            <a:r>
              <a:rPr lang="en-US" sz="3200" dirty="0" smtClean="0">
                <a:solidFill>
                  <a:schemeClr val="tx1"/>
                </a:solidFill>
              </a:rPr>
              <a:t> message</a:t>
            </a:r>
            <a:r>
              <a:rPr lang="sr-Latn-R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sr-Latn-RS" sz="3200" b="1" dirty="0" smtClean="0">
                <a:solidFill>
                  <a:schemeClr val="tx1"/>
                </a:solidFill>
              </a:rPr>
              <a:t>Message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Latn-RS" sz="2800" dirty="0" smtClean="0"/>
              <a:t>Contains scheduling info for sending connection request </a:t>
            </a:r>
            <a:r>
              <a:rPr lang="en-US" sz="2800" dirty="0" smtClean="0"/>
              <a:t>– </a:t>
            </a:r>
            <a:r>
              <a:rPr lang="sr-Latn-RS" sz="2800" b="1" dirty="0" smtClean="0"/>
              <a:t>Message 3</a:t>
            </a:r>
            <a:endParaRPr lang="en-US" sz="2800" b="1" dirty="0" smtClean="0"/>
          </a:p>
          <a:p>
            <a:pPr lvl="1"/>
            <a:r>
              <a:rPr lang="en-US" sz="3200" dirty="0" smtClean="0"/>
              <a:t> </a:t>
            </a:r>
            <a:endParaRPr lang="sr-Latn-R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tx1"/>
                </a:solidFill>
              </a:rPr>
              <a:t>In </a:t>
            </a:r>
            <a:r>
              <a:rPr lang="sr-Latn-RS" sz="3200" b="1" dirty="0" smtClean="0">
                <a:solidFill>
                  <a:schemeClr val="tx1"/>
                </a:solidFill>
              </a:rPr>
              <a:t>Message 3</a:t>
            </a:r>
            <a:r>
              <a:rPr lang="sr-Latn-RS" sz="3200" dirty="0" smtClean="0">
                <a:solidFill>
                  <a:schemeClr val="tx1"/>
                </a:solidFill>
              </a:rPr>
              <a:t>, device includes its identity and scheduling request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 </a:t>
            </a:r>
            <a:r>
              <a:rPr lang="en-US" sz="3200" b="1" dirty="0" smtClean="0">
                <a:solidFill>
                  <a:schemeClr val="tx1"/>
                </a:solidFill>
              </a:rPr>
              <a:t>Message 4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eNB</a:t>
            </a:r>
            <a:r>
              <a:rPr lang="en-US" sz="3200" dirty="0" smtClean="0">
                <a:solidFill>
                  <a:schemeClr val="tx1"/>
                </a:solidFill>
              </a:rPr>
              <a:t> resolves possible contention due to preamble collisions and transmits Connection Setup/Resume </a:t>
            </a:r>
            <a:r>
              <a:rPr lang="en-US" sz="3200" dirty="0" err="1" smtClean="0">
                <a:solidFill>
                  <a:schemeClr val="tx1"/>
                </a:solidFill>
              </a:rPr>
              <a:t>RRC</a:t>
            </a:r>
            <a:r>
              <a:rPr lang="en-US" sz="3200" dirty="0" smtClean="0">
                <a:solidFill>
                  <a:schemeClr val="tx1"/>
                </a:solidFill>
              </a:rPr>
              <a:t>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The device replies with </a:t>
            </a:r>
            <a:r>
              <a:rPr lang="en-US" sz="3200" dirty="0" err="1" smtClean="0">
                <a:solidFill>
                  <a:schemeClr val="tx1"/>
                </a:solidFill>
              </a:rPr>
              <a:t>RRC</a:t>
            </a:r>
            <a:r>
              <a:rPr lang="en-US" sz="3200" dirty="0" smtClean="0">
                <a:solidFill>
                  <a:schemeClr val="tx1"/>
                </a:solidFill>
              </a:rPr>
              <a:t> Connection Setup/Resume Complete message – </a:t>
            </a:r>
            <a:r>
              <a:rPr lang="en-US" sz="3200" b="1" dirty="0" smtClean="0">
                <a:solidFill>
                  <a:schemeClr val="tx1"/>
                </a:solidFill>
              </a:rPr>
              <a:t>Message 5</a:t>
            </a:r>
            <a:r>
              <a:rPr lang="en-US" sz="3200" dirty="0" smtClean="0">
                <a:solidFill>
                  <a:schemeClr val="tx1"/>
                </a:solidFill>
              </a:rPr>
              <a:t>, and transits to Connected Mode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5360" y="87214"/>
            <a:ext cx="11635161" cy="8935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+mn-lt"/>
              </a:rPr>
              <a:t>Random Access Procedure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6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10" y="4315000"/>
            <a:ext cx="1590334" cy="21159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5360" y="87214"/>
            <a:ext cx="11635161" cy="8935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+mn-lt"/>
              </a:rPr>
              <a:t>Random Access Procedure</a:t>
            </a:r>
            <a:endParaRPr lang="en-US" sz="36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889056"/>
            <a:ext cx="8496944" cy="40373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30" y="982686"/>
            <a:ext cx="7612238" cy="380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229200"/>
            <a:ext cx="1440160" cy="59070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2835976" y="5000584"/>
            <a:ext cx="6572392" cy="648072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35976" y="5570352"/>
            <a:ext cx="6572392" cy="64807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Uplink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89" y="6290156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7.4</a:t>
            </a:r>
            <a:r>
              <a:rPr lang="sr-Latn-RS" sz="1400" dirty="0" smtClean="0"/>
              <a:t>1</a:t>
            </a:r>
            <a:r>
              <a:rPr lang="en-US" sz="1400" dirty="0" smtClean="0"/>
              <a:t>, </a:t>
            </a:r>
            <a:r>
              <a:rPr lang="en-US" sz="1400" dirty="0"/>
              <a:t>page </a:t>
            </a:r>
            <a:r>
              <a:rPr lang="en-US" sz="1400" dirty="0" smtClean="0"/>
              <a:t>2</a:t>
            </a:r>
            <a:r>
              <a:rPr lang="sr-Latn-RS" sz="1400" dirty="0" smtClean="0"/>
              <a:t>77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1097" y="6302656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2" y="3974654"/>
            <a:ext cx="2120260" cy="28209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>
                <a:latin typeface="+mn-lt"/>
              </a:rPr>
              <a:t>NB-IoT </a:t>
            </a:r>
            <a:r>
              <a:rPr lang="en-US" sz="4400" b="1" dirty="0" smtClean="0">
                <a:latin typeface="+mn-lt"/>
              </a:rPr>
              <a:t>Uplink Data Transmission Phases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3" descr="C:\Users\Srdjan\Downloads\UL_Data_Transmission_Phases.png">
            <a:extLst>
              <a:ext uri="{FF2B5EF4-FFF2-40B4-BE49-F238E27FC236}">
                <a16:creationId xmlns:a16="http://schemas.microsoft.com/office/drawing/2014/main" id="{8BF7AC56-7553-436E-8820-F3265672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944" y="1121530"/>
            <a:ext cx="9505055" cy="341390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003057"/>
            <a:ext cx="2232248" cy="91558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835976" y="4535432"/>
            <a:ext cx="7128792" cy="79208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55640" y="5641584"/>
            <a:ext cx="7128792" cy="81175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Uplink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289408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15680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256240" y="1832853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91672" y="1696676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262468" y="1696676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96724" y="1687972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267520" y="1687972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47496" y="1114912"/>
            <a:ext cx="320712" cy="3099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52658" y="1114912"/>
            <a:ext cx="463156" cy="3099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17856" y="1114912"/>
            <a:ext cx="815138" cy="3099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196752"/>
            <a:ext cx="11377264" cy="504056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This phase consists of a sequence of </a:t>
            </a:r>
            <a:r>
              <a:rPr lang="sr-Latn-RS" sz="3200" b="1" dirty="0" smtClean="0"/>
              <a:t>scheduling info </a:t>
            </a:r>
            <a:r>
              <a:rPr lang="sr-Latn-RS" sz="3200" dirty="0" smtClean="0"/>
              <a:t>delivered from eNB to UE via NPDCCH intergchangably with the sequence of </a:t>
            </a:r>
            <a:r>
              <a:rPr lang="sr-Latn-RS" sz="3200" b="1" dirty="0" smtClean="0"/>
              <a:t>uplink data packets </a:t>
            </a:r>
            <a:r>
              <a:rPr lang="sr-Latn-RS" sz="3200" dirty="0" smtClean="0"/>
              <a:t>delivered from UE to eNB via NPUSCH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Scheduling info is transmitted via </a:t>
            </a:r>
            <a:r>
              <a:rPr lang="en-US" sz="3200" dirty="0" err="1" smtClean="0"/>
              <a:t>NPDCCH</a:t>
            </a:r>
            <a:r>
              <a:rPr lang="en-US" sz="3200" dirty="0" smtClean="0"/>
              <a:t> channel (control channel) in the form of Downlink Control Information (DCI)</a:t>
            </a:r>
          </a:p>
          <a:p>
            <a:endParaRPr lang="en-US" sz="3200" dirty="0"/>
          </a:p>
          <a:p>
            <a:r>
              <a:rPr lang="en-US" sz="3200" dirty="0" smtClean="0"/>
              <a:t>After reading DCI, device knows in which uplink </a:t>
            </a:r>
            <a:r>
              <a:rPr lang="en-US" sz="3200" dirty="0" err="1" smtClean="0"/>
              <a:t>subframes</a:t>
            </a:r>
            <a:r>
              <a:rPr lang="en-US" sz="3200" dirty="0" smtClean="0"/>
              <a:t> to send data or in which downlink </a:t>
            </a:r>
            <a:r>
              <a:rPr lang="en-US" sz="3200" dirty="0" err="1" smtClean="0"/>
              <a:t>subframes</a:t>
            </a:r>
            <a:r>
              <a:rPr lang="en-US" sz="3200" dirty="0" smtClean="0"/>
              <a:t> to expect data</a:t>
            </a:r>
            <a:endParaRPr lang="sr-Latn-RS" sz="3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latin typeface="+mn-lt"/>
              </a:rPr>
              <a:t>Uplink Data Transmission Phase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Narrowband Physical Downlink Control Channel (</a:t>
            </a:r>
            <a:r>
              <a:rPr lang="en-US" sz="3600" b="1" dirty="0" err="1">
                <a:latin typeface="+mn-lt"/>
              </a:rPr>
              <a:t>NPDCCH</a:t>
            </a:r>
            <a:r>
              <a:rPr lang="en-US" sz="3600" b="1" dirty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7.1</a:t>
            </a:r>
            <a:r>
              <a:rPr lang="sr-Latn-RS" sz="1400" dirty="0" smtClean="0"/>
              <a:t>9</a:t>
            </a:r>
            <a:r>
              <a:rPr lang="en-US" sz="1400" dirty="0" smtClean="0"/>
              <a:t>, </a:t>
            </a:r>
            <a:r>
              <a:rPr lang="en-US" sz="1400" dirty="0"/>
              <a:t>page </a:t>
            </a:r>
            <a:r>
              <a:rPr lang="en-US" sz="1400" dirty="0" smtClean="0"/>
              <a:t>24</a:t>
            </a:r>
            <a:r>
              <a:rPr lang="sr-Latn-RS" sz="1400" dirty="0" smtClean="0"/>
              <a:t>3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23391" y="2522484"/>
            <a:ext cx="11089231" cy="33490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" y="2587185"/>
            <a:ext cx="7632848" cy="3187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74" y="3026540"/>
            <a:ext cx="2775093" cy="2241665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0"/>
          </p:nvPr>
        </p:nvSpPr>
        <p:spPr>
          <a:xfrm>
            <a:off x="330362" y="548680"/>
            <a:ext cx="11606902" cy="208635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Carries </a:t>
            </a:r>
            <a:r>
              <a:rPr lang="en-US" sz="2800" b="1" dirty="0" smtClean="0">
                <a:solidFill>
                  <a:schemeClr val="tx1"/>
                </a:solidFill>
              </a:rPr>
              <a:t>Downlink Control Information (DCI)</a:t>
            </a:r>
            <a:endParaRPr lang="en-US" sz="2800" b="1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UL Grant Information </a:t>
            </a:r>
            <a:r>
              <a:rPr lang="en-US" sz="2400" dirty="0" smtClean="0"/>
              <a:t>(</a:t>
            </a:r>
            <a:r>
              <a:rPr lang="en-US" sz="2400" b="1" dirty="0" smtClean="0"/>
              <a:t>DCI Format </a:t>
            </a:r>
            <a:r>
              <a:rPr lang="en-US" sz="2400" b="1" dirty="0" err="1" smtClean="0"/>
              <a:t>N0</a:t>
            </a:r>
            <a:r>
              <a:rPr lang="en-US" sz="2400" dirty="0" smtClean="0"/>
              <a:t>, 23 bits)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DL Scheduling Information </a:t>
            </a:r>
            <a:r>
              <a:rPr lang="en-US" sz="2400" dirty="0" smtClean="0"/>
              <a:t>(</a:t>
            </a:r>
            <a:r>
              <a:rPr lang="en-US" sz="2400" b="1" dirty="0" smtClean="0"/>
              <a:t>DCI Format </a:t>
            </a:r>
            <a:r>
              <a:rPr lang="en-US" sz="2400" b="1" dirty="0" err="1" smtClean="0"/>
              <a:t>N1</a:t>
            </a:r>
            <a:r>
              <a:rPr lang="en-US" sz="2400" dirty="0" smtClean="0"/>
              <a:t>, 23 bits)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Paging indicator or SI update (DCI Format </a:t>
            </a:r>
            <a:r>
              <a:rPr lang="en-US" sz="2400" dirty="0" err="1" smtClean="0"/>
              <a:t>N2</a:t>
            </a:r>
            <a:r>
              <a:rPr lang="en-US" sz="2400" dirty="0" smtClean="0"/>
              <a:t>, 15 bits)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7.9, </a:t>
            </a:r>
            <a:r>
              <a:rPr lang="en-US" sz="1400" dirty="0"/>
              <a:t>page </a:t>
            </a:r>
            <a:r>
              <a:rPr lang="en-US" sz="1400" dirty="0" smtClean="0"/>
              <a:t>255.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30362" y="908720"/>
            <a:ext cx="11382261" cy="5535380"/>
          </a:xfrm>
        </p:spPr>
        <p:txBody>
          <a:bodyPr>
            <a:normAutofit/>
          </a:bodyPr>
          <a:lstStyle/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Narrowband Physical Uplink Shared Channel (</a:t>
            </a:r>
            <a:r>
              <a:rPr lang="en-US" sz="3600" b="1" dirty="0" err="1" smtClean="0">
                <a:latin typeface="+mn-lt"/>
              </a:rPr>
              <a:t>NPUSCH</a:t>
            </a:r>
            <a:r>
              <a:rPr lang="en-US" sz="3600" b="1" dirty="0" smtClean="0">
                <a:latin typeface="+mn-lt"/>
              </a:rPr>
              <a:t>)</a:t>
            </a:r>
            <a:endParaRPr lang="en-US" sz="3600" b="1" dirty="0">
              <a:latin typeface="+mn-lt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idx="10"/>
          </p:nvPr>
        </p:nvSpPr>
        <p:spPr>
          <a:xfrm>
            <a:off x="407368" y="1061972"/>
            <a:ext cx="11382261" cy="11428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NPUSCH</a:t>
            </a:r>
            <a:r>
              <a:rPr lang="en-US" sz="2800" dirty="0" smtClean="0">
                <a:solidFill>
                  <a:schemeClr val="tx1"/>
                </a:solidFill>
              </a:rPr>
              <a:t> defines different RU configurations</a:t>
            </a:r>
            <a:endParaRPr lang="en-US" sz="28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Occupy different “rectangular shapes” in time-frequency resource grid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352" y="2420888"/>
            <a:ext cx="11563154" cy="244827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9" y="2519406"/>
            <a:ext cx="5478619" cy="2252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325" y="2666186"/>
            <a:ext cx="5722960" cy="19869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2140" y="3410058"/>
            <a:ext cx="4659550" cy="22513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37280" y="3635192"/>
            <a:ext cx="4659550" cy="152400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2420" y="3808704"/>
            <a:ext cx="4659550" cy="152400"/>
          </a:xfrm>
          <a:prstGeom prst="rect">
            <a:avLst/>
          </a:prstGeom>
          <a:solidFill>
            <a:schemeClr val="accent5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38586" y="3980768"/>
            <a:ext cx="4659550" cy="152400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7.28, </a:t>
            </a:r>
            <a:r>
              <a:rPr lang="en-US" sz="1400" dirty="0"/>
              <a:t>page </a:t>
            </a:r>
            <a:r>
              <a:rPr lang="en-US" sz="1400" dirty="0" smtClean="0"/>
              <a:t>258.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63352" y="908720"/>
            <a:ext cx="11382261" cy="25830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24-bit CRC is attached to TB, encoded using turbo code, rate matched and </a:t>
            </a:r>
            <a:r>
              <a:rPr lang="en-US" sz="2800" dirty="0" err="1" smtClean="0">
                <a:solidFill>
                  <a:schemeClr val="tx1"/>
                </a:solidFill>
              </a:rPr>
              <a:t>BPSK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QPSK</a:t>
            </a:r>
            <a:r>
              <a:rPr lang="en-US" sz="2800" dirty="0" smtClean="0">
                <a:solidFill>
                  <a:schemeClr val="tx1"/>
                </a:solidFill>
              </a:rPr>
              <a:t> modulated and mapped to appropriate set of RUs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Scrambling is applied between coding and modulation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Maximum 128 TB repetitions is possible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Figure: TBS = (12 subcarriers, 2 RUs), 8 repetitions, scrambling reinitialized every 4 repetitions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400" dirty="0" smtClean="0"/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Narrowband Physical Uplink Shared Channel (</a:t>
            </a:r>
            <a:r>
              <a:rPr lang="en-US" sz="3600" b="1" dirty="0" err="1" smtClean="0">
                <a:latin typeface="+mn-lt"/>
              </a:rPr>
              <a:t>NPUSCH</a:t>
            </a:r>
            <a:r>
              <a:rPr lang="en-US" sz="3600" b="1" dirty="0" smtClean="0">
                <a:latin typeface="+mn-lt"/>
              </a:rPr>
              <a:t>)</a:t>
            </a:r>
            <a:endParaRPr lang="en-US" sz="36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408" y="2924944"/>
            <a:ext cx="8496944" cy="29003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006187"/>
            <a:ext cx="7560840" cy="27757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Narrowband Physical Downlink Shared Channel (</a:t>
            </a:r>
            <a:r>
              <a:rPr lang="en-US" sz="3600" b="1" dirty="0" err="1" smtClean="0">
                <a:latin typeface="+mn-lt"/>
              </a:rPr>
              <a:t>NPDSCH</a:t>
            </a:r>
            <a:r>
              <a:rPr lang="en-US" sz="3600" b="1" dirty="0" smtClean="0">
                <a:latin typeface="+mn-lt"/>
              </a:rPr>
              <a:t>)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58492" y="1168636"/>
            <a:ext cx="5572324" cy="48873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NPDSCH</a:t>
            </a:r>
            <a:r>
              <a:rPr lang="en-US" sz="2800" dirty="0" smtClean="0">
                <a:solidFill>
                  <a:schemeClr val="tx1"/>
                </a:solidFill>
              </a:rPr>
              <a:t> transmits unicast data in the form of TBs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Besides data TBs, </a:t>
            </a:r>
            <a:r>
              <a:rPr lang="en-US" sz="2800" dirty="0" err="1" smtClean="0">
                <a:solidFill>
                  <a:schemeClr val="tx1"/>
                </a:solidFill>
              </a:rPr>
              <a:t>NPDCSH</a:t>
            </a:r>
            <a:r>
              <a:rPr lang="en-US" sz="2800" dirty="0" smtClean="0">
                <a:solidFill>
                  <a:schemeClr val="tx1"/>
                </a:solidFill>
              </a:rPr>
              <a:t> is used to deliver SI (e.g., </a:t>
            </a:r>
            <a:r>
              <a:rPr lang="en-US" sz="2800" dirty="0" err="1" smtClean="0">
                <a:solidFill>
                  <a:schemeClr val="tx1"/>
                </a:solidFill>
              </a:rPr>
              <a:t>SIB1</a:t>
            </a:r>
            <a:r>
              <a:rPr lang="sr-Latn-RS" sz="2800" dirty="0" smtClean="0">
                <a:solidFill>
                  <a:schemeClr val="tx1"/>
                </a:solidFill>
              </a:rPr>
              <a:t>-NB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TB is appended with 24-bit CRC and </a:t>
            </a:r>
            <a:r>
              <a:rPr lang="en-US" sz="2800" dirty="0" err="1" smtClean="0">
                <a:solidFill>
                  <a:schemeClr val="tx1"/>
                </a:solidFill>
              </a:rPr>
              <a:t>TBCC</a:t>
            </a:r>
            <a:r>
              <a:rPr lang="en-US" sz="2800" dirty="0" smtClean="0">
                <a:solidFill>
                  <a:schemeClr val="tx1"/>
                </a:solidFill>
              </a:rPr>
              <a:t> coded up to 680 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Codewords</a:t>
            </a:r>
            <a:r>
              <a:rPr lang="en-US" sz="2800" dirty="0" smtClean="0">
                <a:solidFill>
                  <a:schemeClr val="tx1"/>
                </a:solidFill>
              </a:rPr>
              <a:t> are </a:t>
            </a:r>
            <a:r>
              <a:rPr lang="en-US" sz="2800" dirty="0" err="1" smtClean="0">
                <a:solidFill>
                  <a:schemeClr val="tx1"/>
                </a:solidFill>
              </a:rPr>
              <a:t>QPSK</a:t>
            </a:r>
            <a:r>
              <a:rPr lang="en-US" sz="2800" dirty="0" smtClean="0">
                <a:solidFill>
                  <a:schemeClr val="tx1"/>
                </a:solidFill>
              </a:rPr>
              <a:t> modulated and mapped to up to 10 SFs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20353"/>
            <a:ext cx="6140592" cy="3393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9976" y="1340767"/>
            <a:ext cx="6233134" cy="35283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Table 7.5, </a:t>
            </a:r>
            <a:r>
              <a:rPr lang="en-US" sz="1400" dirty="0"/>
              <a:t>page </a:t>
            </a:r>
            <a:r>
              <a:rPr lang="en-US" sz="1400" dirty="0" smtClean="0"/>
              <a:t>246.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NB-IoT System Architecture</a:t>
            </a:r>
            <a:endParaRPr lang="en-US" sz="4400" b="1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45" y="1283605"/>
            <a:ext cx="11647344" cy="3206159"/>
          </a:xfrm>
          <a:prstGeom prst="roundRect">
            <a:avLst>
              <a:gd name="adj" fmla="val 86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2042959"/>
            <a:ext cx="964877" cy="1024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85" y="2051604"/>
            <a:ext cx="901185" cy="4674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453788" y="1955248"/>
            <a:ext cx="861210" cy="5550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8815" y="3548573"/>
            <a:ext cx="64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SGW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07052" y="2655811"/>
            <a:ext cx="9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IoT </a:t>
            </a:r>
          </a:p>
          <a:p>
            <a:pPr algn="ctr"/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0" y="2881100"/>
            <a:ext cx="352674" cy="1380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0979" y="2986918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CIoT</a:t>
            </a:r>
            <a:r>
              <a:rPr lang="en-US" sz="1400" dirty="0" smtClean="0"/>
              <a:t> </a:t>
            </a:r>
            <a:r>
              <a:rPr lang="en-US" sz="1400" dirty="0" err="1" smtClean="0"/>
              <a:t>UE</a:t>
            </a:r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319963" y="218587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45315" y="2555211"/>
            <a:ext cx="797650" cy="7553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38651" y="3550404"/>
            <a:ext cx="65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GW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893283" y="3287061"/>
            <a:ext cx="754604" cy="324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8140" y="217225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SCEF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938253" y="1915376"/>
            <a:ext cx="716596" cy="125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14411" y="1549371"/>
            <a:ext cx="1369835" cy="2506728"/>
          </a:xfrm>
          <a:prstGeom prst="roundRect">
            <a:avLst>
              <a:gd name="adj" fmla="val 86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47924" y="404632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</a:t>
            </a:r>
            <a:r>
              <a:rPr lang="en-US" dirty="0" err="1" smtClean="0"/>
              <a:t>SGN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358547" y="1899842"/>
            <a:ext cx="494912" cy="31777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358547" y="2389565"/>
            <a:ext cx="504087" cy="89749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9893137" y="2127493"/>
            <a:ext cx="522646" cy="529949"/>
            <a:chOff x="6524623" y="3986223"/>
            <a:chExt cx="1295404" cy="1290606"/>
          </a:xfrm>
        </p:grpSpPr>
        <p:sp>
          <p:nvSpPr>
            <p:cNvPr id="137" name="Rounded Rectangle 136"/>
            <p:cNvSpPr/>
            <p:nvPr/>
          </p:nvSpPr>
          <p:spPr>
            <a:xfrm>
              <a:off x="6524626" y="3986223"/>
              <a:ext cx="1295400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6524625" y="4429125"/>
              <a:ext cx="12954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524623" y="4872027"/>
              <a:ext cx="1295403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677025" y="4153296"/>
              <a:ext cx="992981" cy="94999"/>
              <a:chOff x="6677025" y="4153296"/>
              <a:chExt cx="992981" cy="94999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/>
            <p:cNvGrpSpPr/>
            <p:nvPr/>
          </p:nvGrpSpPr>
          <p:grpSpPr>
            <a:xfrm>
              <a:off x="6675833" y="4593697"/>
              <a:ext cx="992981" cy="94999"/>
              <a:chOff x="6677025" y="4153296"/>
              <a:chExt cx="992981" cy="94999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2" name="Straight Connector 141"/>
            <p:cNvCxnSpPr/>
            <p:nvPr/>
          </p:nvCxnSpPr>
          <p:spPr>
            <a:xfrm>
              <a:off x="6600823" y="5072440"/>
              <a:ext cx="11441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6694681" y="722018"/>
            <a:ext cx="6723" cy="3639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707216" y="823047"/>
            <a:ext cx="6723" cy="3639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434620" y="2391208"/>
            <a:ext cx="457165" cy="60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450" y="1457298"/>
            <a:ext cx="1061472" cy="5804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97028" y="82304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r>
              <a:rPr lang="en-US" dirty="0" err="1" smtClean="0"/>
              <a:t>UTRAN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144216" y="87005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CIoT</a:t>
            </a:r>
            <a:r>
              <a:rPr lang="en-US" dirty="0" smtClean="0"/>
              <a:t> </a:t>
            </a:r>
            <a:r>
              <a:rPr lang="en-US" dirty="0" err="1" smtClean="0"/>
              <a:t>EPC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85675" y="637274"/>
            <a:ext cx="124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Application</a:t>
            </a:r>
          </a:p>
          <a:p>
            <a:pPr algn="ctr"/>
            <a:r>
              <a:rPr lang="en-US" dirty="0" smtClean="0"/>
              <a:t>Servers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637863" y="2555211"/>
            <a:ext cx="0" cy="3590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703536" y="1650401"/>
            <a:ext cx="522646" cy="529949"/>
            <a:chOff x="6524623" y="3986223"/>
            <a:chExt cx="1295404" cy="1290606"/>
          </a:xfrm>
        </p:grpSpPr>
        <p:sp>
          <p:nvSpPr>
            <p:cNvPr id="115" name="Rounded Rectangle 114"/>
            <p:cNvSpPr/>
            <p:nvPr/>
          </p:nvSpPr>
          <p:spPr>
            <a:xfrm>
              <a:off x="6524626" y="3986223"/>
              <a:ext cx="1295400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524625" y="4429125"/>
              <a:ext cx="12954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524623" y="4872027"/>
              <a:ext cx="1295403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6677025" y="4153296"/>
              <a:ext cx="992981" cy="94999"/>
              <a:chOff x="6677025" y="4153296"/>
              <a:chExt cx="992981" cy="94999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31" name="Rectangle 130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9" name="Group 118"/>
            <p:cNvGrpSpPr/>
            <p:nvPr/>
          </p:nvGrpSpPr>
          <p:grpSpPr>
            <a:xfrm>
              <a:off x="6675833" y="4593697"/>
              <a:ext cx="992981" cy="94999"/>
              <a:chOff x="6677025" y="4153296"/>
              <a:chExt cx="992981" cy="94999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0" name="Straight Connector 119"/>
            <p:cNvCxnSpPr/>
            <p:nvPr/>
          </p:nvCxnSpPr>
          <p:spPr>
            <a:xfrm>
              <a:off x="6600823" y="5072440"/>
              <a:ext cx="11441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703536" y="3022086"/>
            <a:ext cx="522646" cy="529949"/>
            <a:chOff x="6524623" y="3986223"/>
            <a:chExt cx="1295404" cy="1290606"/>
          </a:xfrm>
        </p:grpSpPr>
        <p:sp>
          <p:nvSpPr>
            <p:cNvPr id="93" name="Rounded Rectangle 92"/>
            <p:cNvSpPr/>
            <p:nvPr/>
          </p:nvSpPr>
          <p:spPr>
            <a:xfrm>
              <a:off x="6524626" y="3986223"/>
              <a:ext cx="1295400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524625" y="4429125"/>
              <a:ext cx="12954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524623" y="4872027"/>
              <a:ext cx="1295403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677025" y="4153296"/>
              <a:ext cx="992981" cy="94999"/>
              <a:chOff x="6677025" y="4153296"/>
              <a:chExt cx="992981" cy="94999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6675833" y="4593697"/>
              <a:ext cx="992981" cy="94999"/>
              <a:chOff x="6677025" y="4153296"/>
              <a:chExt cx="992981" cy="94999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8" name="Straight Connector 97"/>
            <p:cNvCxnSpPr/>
            <p:nvPr/>
          </p:nvCxnSpPr>
          <p:spPr>
            <a:xfrm>
              <a:off x="6600823" y="5072440"/>
              <a:ext cx="11441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367740" y="1692537"/>
            <a:ext cx="522646" cy="529949"/>
            <a:chOff x="6524623" y="3986223"/>
            <a:chExt cx="1295404" cy="1290606"/>
          </a:xfrm>
        </p:grpSpPr>
        <p:sp>
          <p:nvSpPr>
            <p:cNvPr id="71" name="Rounded Rectangle 70"/>
            <p:cNvSpPr/>
            <p:nvPr/>
          </p:nvSpPr>
          <p:spPr>
            <a:xfrm>
              <a:off x="6524626" y="3986223"/>
              <a:ext cx="1295400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524625" y="4429125"/>
              <a:ext cx="12954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524623" y="4872027"/>
              <a:ext cx="1295403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677025" y="4153296"/>
              <a:ext cx="992981" cy="94999"/>
              <a:chOff x="6677025" y="4153296"/>
              <a:chExt cx="992981" cy="94999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6675833" y="4593697"/>
              <a:ext cx="992981" cy="94999"/>
              <a:chOff x="6677025" y="4153296"/>
              <a:chExt cx="992981" cy="94999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6" name="Straight Connector 75"/>
            <p:cNvCxnSpPr/>
            <p:nvPr/>
          </p:nvCxnSpPr>
          <p:spPr>
            <a:xfrm>
              <a:off x="6600823" y="5072440"/>
              <a:ext cx="11441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1401" y="3025333"/>
            <a:ext cx="522646" cy="529949"/>
            <a:chOff x="6524623" y="3986223"/>
            <a:chExt cx="1295404" cy="1290606"/>
          </a:xfrm>
        </p:grpSpPr>
        <p:sp>
          <p:nvSpPr>
            <p:cNvPr id="49" name="Rounded Rectangle 48"/>
            <p:cNvSpPr/>
            <p:nvPr/>
          </p:nvSpPr>
          <p:spPr>
            <a:xfrm>
              <a:off x="6524626" y="3986223"/>
              <a:ext cx="1295400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524625" y="4429125"/>
              <a:ext cx="12954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524623" y="4872027"/>
              <a:ext cx="1295403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677025" y="4153296"/>
              <a:ext cx="992981" cy="94999"/>
              <a:chOff x="6677025" y="4153296"/>
              <a:chExt cx="992981" cy="94999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6675833" y="4593697"/>
              <a:ext cx="992981" cy="94999"/>
              <a:chOff x="6677025" y="4153296"/>
              <a:chExt cx="992981" cy="9499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4" name="Straight Connector 53"/>
            <p:cNvCxnSpPr/>
            <p:nvPr/>
          </p:nvCxnSpPr>
          <p:spPr>
            <a:xfrm>
              <a:off x="6600823" y="5072440"/>
              <a:ext cx="11441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530251" y="3000824"/>
            <a:ext cx="11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eNB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45" y="3987084"/>
            <a:ext cx="352674" cy="13802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934677" y="410086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CIoT</a:t>
            </a:r>
            <a:r>
              <a:rPr lang="en-US" sz="1400" dirty="0" smtClean="0"/>
              <a:t> </a:t>
            </a:r>
            <a:r>
              <a:rPr lang="en-US" sz="1400" dirty="0" err="1" smtClean="0"/>
              <a:t>UE</a:t>
            </a:r>
            <a:endParaRPr lang="en-US" sz="1400" dirty="0" smtClean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641769" y="2427507"/>
            <a:ext cx="3941064" cy="529451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12" y="1579920"/>
            <a:ext cx="352674" cy="138029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1383431" y="1685738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CIoT</a:t>
            </a:r>
            <a:r>
              <a:rPr lang="en-US" sz="1400" dirty="0" smtClean="0"/>
              <a:t> </a:t>
            </a:r>
            <a:r>
              <a:rPr lang="en-US" sz="1400" dirty="0" err="1" smtClean="0"/>
              <a:t>UE</a:t>
            </a:r>
            <a:endParaRPr lang="en-US" sz="1400" dirty="0" smtClean="0"/>
          </a:p>
        </p:txBody>
      </p:sp>
      <p:cxnSp>
        <p:nvCxnSpPr>
          <p:cNvPr id="161" name="Straight Arrow Connector 160"/>
          <p:cNvCxnSpPr>
            <a:endCxn id="7" idx="1"/>
          </p:cNvCxnSpPr>
          <p:nvPr/>
        </p:nvCxnSpPr>
        <p:spPr>
          <a:xfrm flipV="1">
            <a:off x="3519210" y="2555211"/>
            <a:ext cx="2106830" cy="1271605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2070730" y="1692538"/>
            <a:ext cx="3518654" cy="575021"/>
          </a:xfrm>
          <a:prstGeom prst="straightConnector1">
            <a:avLst/>
          </a:prstGeom>
          <a:ln w="63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ounded Rectangle 164"/>
          <p:cNvSpPr/>
          <p:nvPr/>
        </p:nvSpPr>
        <p:spPr>
          <a:xfrm>
            <a:off x="240145" y="4622384"/>
            <a:ext cx="6473431" cy="2132000"/>
          </a:xfrm>
          <a:prstGeom prst="roundRect">
            <a:avLst>
              <a:gd name="adj" fmla="val 86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421950" y="4662729"/>
            <a:ext cx="6619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eNB</a:t>
            </a:r>
            <a:r>
              <a:rPr lang="en-US" sz="2200" dirty="0" smtClean="0"/>
              <a:t> – BASE STATION</a:t>
            </a:r>
          </a:p>
          <a:p>
            <a:r>
              <a:rPr lang="en-US" sz="2200" b="1" dirty="0" err="1" smtClean="0">
                <a:solidFill>
                  <a:srgbClr val="FF0000"/>
                </a:solidFill>
              </a:rPr>
              <a:t>MME</a:t>
            </a:r>
            <a:r>
              <a:rPr lang="en-US" sz="2200" b="1" dirty="0" smtClean="0">
                <a:solidFill>
                  <a:srgbClr val="FF0000"/>
                </a:solidFill>
              </a:rPr>
              <a:t> – MOBILITY MANAGEMENT ENTITY</a:t>
            </a:r>
          </a:p>
          <a:p>
            <a:r>
              <a:rPr lang="en-US" sz="2200" b="1" dirty="0" err="1" smtClean="0">
                <a:solidFill>
                  <a:srgbClr val="FF0000"/>
                </a:solidFill>
              </a:rPr>
              <a:t>SCEF</a:t>
            </a:r>
            <a:r>
              <a:rPr lang="en-US" sz="2200" b="1" dirty="0" smtClean="0">
                <a:solidFill>
                  <a:srgbClr val="FF0000"/>
                </a:solidFill>
              </a:rPr>
              <a:t> – SERVICE CAPABILITY EXPOSURE FUNCTION</a:t>
            </a:r>
          </a:p>
          <a:p>
            <a:r>
              <a:rPr lang="en-US" sz="2200" dirty="0" smtClean="0"/>
              <a:t>C-</a:t>
            </a:r>
            <a:r>
              <a:rPr lang="en-US" sz="2200" dirty="0" err="1" smtClean="0"/>
              <a:t>SGN</a:t>
            </a:r>
            <a:r>
              <a:rPr lang="en-US" sz="2200" dirty="0" smtClean="0"/>
              <a:t> – </a:t>
            </a:r>
            <a:r>
              <a:rPr lang="en-US" sz="2200" dirty="0" err="1" smtClean="0"/>
              <a:t>CIoT</a:t>
            </a:r>
            <a:r>
              <a:rPr lang="en-US" sz="2200" dirty="0" smtClean="0"/>
              <a:t> – SERVING GATEWAY NODE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200" b="1" dirty="0" err="1" smtClean="0">
                <a:solidFill>
                  <a:srgbClr val="0070C0"/>
                </a:solidFill>
              </a:rPr>
              <a:t>SGW</a:t>
            </a:r>
            <a:r>
              <a:rPr lang="en-US" sz="2200" b="1" dirty="0" smtClean="0">
                <a:solidFill>
                  <a:srgbClr val="0070C0"/>
                </a:solidFill>
              </a:rPr>
              <a:t> – SERVING GATEWAY</a:t>
            </a:r>
          </a:p>
          <a:p>
            <a:r>
              <a:rPr lang="en-US" sz="2200" b="1" dirty="0" err="1" smtClean="0">
                <a:solidFill>
                  <a:srgbClr val="0070C0"/>
                </a:solidFill>
              </a:rPr>
              <a:t>PGW</a:t>
            </a:r>
            <a:r>
              <a:rPr lang="en-US" sz="2200" b="1" dirty="0" smtClean="0">
                <a:solidFill>
                  <a:srgbClr val="0070C0"/>
                </a:solidFill>
              </a:rPr>
              <a:t> – PACKET GATEWAY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Narrowband </a:t>
            </a:r>
            <a:r>
              <a:rPr lang="en-US" sz="3600" b="1" dirty="0" smtClean="0">
                <a:latin typeface="+mn-lt"/>
              </a:rPr>
              <a:t>Physical Downlink Shared </a:t>
            </a:r>
            <a:r>
              <a:rPr lang="en-US" sz="3600" b="1" dirty="0">
                <a:latin typeface="+mn-lt"/>
              </a:rPr>
              <a:t>Channel (</a:t>
            </a:r>
            <a:r>
              <a:rPr lang="en-US" sz="3600" b="1" dirty="0" err="1" smtClean="0">
                <a:latin typeface="+mn-lt"/>
              </a:rPr>
              <a:t>NPDSCH</a:t>
            </a:r>
            <a:r>
              <a:rPr lang="en-US" sz="3600" b="1" dirty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7.21, </a:t>
            </a:r>
            <a:r>
              <a:rPr lang="en-US" sz="1400" dirty="0"/>
              <a:t>page </a:t>
            </a:r>
            <a:r>
              <a:rPr lang="en-US" sz="1400" dirty="0" smtClean="0"/>
              <a:t>247.</a:t>
            </a:r>
            <a:endParaRPr lang="en-US" sz="1400" dirty="0"/>
          </a:p>
        </p:txBody>
      </p:sp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330362" y="782474"/>
            <a:ext cx="11640159" cy="21424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Before </a:t>
            </a:r>
            <a:r>
              <a:rPr lang="en-US" sz="2800" dirty="0" err="1" smtClean="0">
                <a:solidFill>
                  <a:schemeClr val="tx1"/>
                </a:solidFill>
              </a:rPr>
              <a:t>QPSK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mapping</a:t>
            </a:r>
            <a:r>
              <a:rPr lang="en-US" sz="2800" dirty="0" smtClean="0">
                <a:solidFill>
                  <a:schemeClr val="tx1"/>
                </a:solidFill>
              </a:rPr>
              <a:t>, TB bits are scrambled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Scrambling is reinitialized every min(4, </a:t>
            </a:r>
            <a:r>
              <a:rPr lang="en-US" sz="2800" dirty="0" err="1" smtClean="0">
                <a:solidFill>
                  <a:schemeClr val="tx1"/>
                </a:solidFill>
              </a:rPr>
              <a:t>N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REP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repetitions (see figure)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Early decoding can be performed (e.g., in figure, after 8 SFs)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Up to 2048 repetitions (20480 frames), transmission gaps can be configured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Figure: Two-</a:t>
            </a:r>
            <a:r>
              <a:rPr lang="en-US" sz="2000" dirty="0" err="1" smtClean="0"/>
              <a:t>subframe</a:t>
            </a:r>
            <a:r>
              <a:rPr lang="en-US" sz="2000" dirty="0" smtClean="0"/>
              <a:t> TB repeated 8 times with scrambling reinitialized every 4 repetitions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92" y="3098456"/>
            <a:ext cx="9289032" cy="27009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8" y="3190349"/>
            <a:ext cx="7995474" cy="25124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2" y="3974654"/>
            <a:ext cx="2120260" cy="28209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>
                <a:latin typeface="+mn-lt"/>
              </a:rPr>
              <a:t>NB-IoT </a:t>
            </a:r>
            <a:r>
              <a:rPr lang="en-US" sz="4400" b="1" dirty="0" smtClean="0">
                <a:latin typeface="+mn-lt"/>
              </a:rPr>
              <a:t>Uplink Data Transmission Phases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3" descr="C:\Users\Srdjan\Downloads\UL_Data_Transmission_Phases.png">
            <a:extLst>
              <a:ext uri="{FF2B5EF4-FFF2-40B4-BE49-F238E27FC236}">
                <a16:creationId xmlns:a16="http://schemas.microsoft.com/office/drawing/2014/main" id="{8BF7AC56-7553-436E-8820-F3265672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944" y="1121530"/>
            <a:ext cx="9505055" cy="341390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003057"/>
            <a:ext cx="2232248" cy="91558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835976" y="4535432"/>
            <a:ext cx="7128792" cy="79208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55640" y="5641584"/>
            <a:ext cx="7128792" cy="81175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Uplink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289408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15680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256240" y="1832853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96724" y="1687972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267520" y="1687972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91736" y="1122183"/>
            <a:ext cx="1128599" cy="3099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idx="10"/>
          </p:nvPr>
        </p:nvSpPr>
        <p:spPr>
          <a:xfrm>
            <a:off x="551384" y="836712"/>
            <a:ext cx="11491145" cy="352839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</a:rPr>
              <a:t>In Idle Mode, device periodically checks Paging messages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Latn-RS" sz="3200" dirty="0" smtClean="0"/>
              <a:t>Inform the device on incoming DL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Latn-RS" sz="3200" dirty="0" smtClean="0"/>
              <a:t>Less frequent paging is more energy efficient, but introduces DL delays</a:t>
            </a:r>
          </a:p>
          <a:p>
            <a:r>
              <a:rPr lang="sr-Latn-RS" sz="3200" dirty="0" smtClean="0">
                <a:solidFill>
                  <a:schemeClr val="tx1"/>
                </a:solidFill>
              </a:rPr>
              <a:t>Paging configurations in NB-IoT differ in DRX or eDRX mode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95400" y="3488127"/>
            <a:ext cx="7560840" cy="26051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606375"/>
            <a:ext cx="6775798" cy="23686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4400" b="1" dirty="0" smtClean="0">
                <a:latin typeface="+mn-lt"/>
              </a:rPr>
              <a:t>Paging and eDRX Mode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363" y="621814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7.40, </a:t>
            </a:r>
            <a:r>
              <a:rPr lang="en-US" sz="1400" dirty="0"/>
              <a:t>page </a:t>
            </a:r>
            <a:r>
              <a:rPr lang="en-US" sz="1400" dirty="0" smtClean="0"/>
              <a:t>276.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8571" y="617454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2" y="3974654"/>
            <a:ext cx="2120260" cy="28209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>
                <a:latin typeface="+mn-lt"/>
              </a:rPr>
              <a:t>NB-IoT </a:t>
            </a:r>
            <a:r>
              <a:rPr lang="en-US" sz="4400" b="1" dirty="0" smtClean="0">
                <a:latin typeface="+mn-lt"/>
              </a:rPr>
              <a:t>Uplink Data Transmission Phases</a:t>
            </a:r>
            <a:endParaRPr lang="en-US" sz="4400" b="1" dirty="0">
              <a:latin typeface="+mn-lt"/>
            </a:endParaRPr>
          </a:p>
        </p:txBody>
      </p:sp>
      <p:pic>
        <p:nvPicPr>
          <p:cNvPr id="5" name="Picture 3" descr="C:\Users\Srdjan\Downloads\UL_Data_Transmission_Phases.png">
            <a:extLst>
              <a:ext uri="{FF2B5EF4-FFF2-40B4-BE49-F238E27FC236}">
                <a16:creationId xmlns:a16="http://schemas.microsoft.com/office/drawing/2014/main" id="{8BF7AC56-7553-436E-8820-F3265672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944" y="1121530"/>
            <a:ext cx="9505055" cy="341390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1CBA3-C905-4D3A-92D0-86605E20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5003057"/>
            <a:ext cx="2232248" cy="91558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835976" y="4535432"/>
            <a:ext cx="7128792" cy="792088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Downlink transmission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55640" y="5641584"/>
            <a:ext cx="7128792" cy="81175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Uplink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289408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15680" y="1815328"/>
            <a:ext cx="576064" cy="371990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96724" y="1687972"/>
            <a:ext cx="512440" cy="36004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267520" y="1687972"/>
            <a:ext cx="510952" cy="363044"/>
          </a:xfrm>
          <a:prstGeom prst="lef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06287" y="1122183"/>
            <a:ext cx="1128599" cy="3099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idx="10"/>
          </p:nvPr>
        </p:nvSpPr>
        <p:spPr>
          <a:xfrm>
            <a:off x="263352" y="1556792"/>
            <a:ext cx="6586526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3200" dirty="0" smtClean="0">
                <a:solidFill>
                  <a:schemeClr val="tx1"/>
                </a:solidFill>
              </a:rPr>
              <a:t>Some applications have loose requirements on </a:t>
            </a:r>
            <a:r>
              <a:rPr lang="en-US" sz="3200" dirty="0" smtClean="0">
                <a:solidFill>
                  <a:schemeClr val="tx1"/>
                </a:solidFill>
              </a:rPr>
              <a:t>device</a:t>
            </a:r>
            <a:r>
              <a:rPr lang="sr-Latn-RS" sz="3200" dirty="0" smtClean="0">
                <a:solidFill>
                  <a:schemeClr val="tx1"/>
                </a:solidFill>
              </a:rPr>
              <a:t> reachability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PSM</a:t>
            </a:r>
            <a:r>
              <a:rPr lang="en-US" sz="3200" dirty="0" smtClean="0">
                <a:solidFill>
                  <a:schemeClr val="tx1"/>
                </a:solidFill>
              </a:rPr>
              <a:t> is most efficient sleep mode</a:t>
            </a:r>
            <a:endParaRPr lang="sr-Latn-RS" sz="32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Device runs only real-time clock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Does not monitor paging during </a:t>
            </a:r>
            <a:r>
              <a:rPr lang="en-US" sz="2800" dirty="0" err="1" smtClean="0"/>
              <a:t>PSM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Does not maintain synchronization with the network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Duration of </a:t>
            </a:r>
            <a:r>
              <a:rPr lang="en-US" sz="2800" dirty="0" err="1" smtClean="0"/>
              <a:t>PSM</a:t>
            </a:r>
            <a:r>
              <a:rPr lang="en-US" sz="2800" dirty="0" smtClean="0"/>
              <a:t> is configurable and can extend to extreme values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088" y="908720"/>
            <a:ext cx="5082432" cy="49094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86" y="1431028"/>
            <a:ext cx="5009448" cy="379817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4400" b="1" dirty="0" smtClean="0">
                <a:latin typeface="+mn-lt"/>
              </a:rPr>
              <a:t>P</a:t>
            </a:r>
            <a:r>
              <a:rPr lang="en-US" sz="4400" b="1" dirty="0" err="1" smtClean="0">
                <a:latin typeface="+mn-lt"/>
              </a:rPr>
              <a:t>ower</a:t>
            </a:r>
            <a:r>
              <a:rPr lang="en-US" sz="4400" b="1" dirty="0" smtClean="0">
                <a:latin typeface="+mn-lt"/>
              </a:rPr>
              <a:t> Saving Mode (</a:t>
            </a:r>
            <a:r>
              <a:rPr lang="en-US" sz="4400" b="1" dirty="0" err="1" smtClean="0">
                <a:latin typeface="+mn-lt"/>
              </a:rPr>
              <a:t>PSM</a:t>
            </a:r>
            <a:r>
              <a:rPr lang="en-US" sz="4400" b="1" dirty="0" smtClean="0">
                <a:latin typeface="+mn-lt"/>
              </a:rPr>
              <a:t>)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7.21, </a:t>
            </a:r>
            <a:r>
              <a:rPr lang="en-US" sz="1400" dirty="0"/>
              <a:t>page </a:t>
            </a:r>
            <a:r>
              <a:rPr lang="en-US" sz="1400" dirty="0" smtClean="0"/>
              <a:t>247.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16" y="1412776"/>
            <a:ext cx="9252520" cy="18605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Introduction to </a:t>
            </a:r>
            <a:r>
              <a:rPr lang="en-US" sz="4000" b="1" dirty="0" smtClean="0">
                <a:latin typeface="+mn-lt"/>
              </a:rPr>
              <a:t>Modern Cellular Networks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Part 8: Introduction to NB-IoT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82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</a:t>
            </a:r>
            <a:r>
              <a:rPr lang="en-US" sz="4400" b="1" dirty="0" smtClean="0">
                <a:latin typeface="+mn-lt"/>
              </a:rPr>
              <a:t>-IoT RAN Protocols</a:t>
            </a:r>
            <a:endParaRPr lang="en-US" sz="4400" b="1" dirty="0">
              <a:latin typeface="+mn-lt"/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561975" y="3580978"/>
            <a:ext cx="10420350" cy="2800350"/>
          </a:xfrm>
          <a:prstGeom prst="roundRect">
            <a:avLst>
              <a:gd name="adj" fmla="val 86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561975" y="1190202"/>
            <a:ext cx="10420350" cy="2314575"/>
          </a:xfrm>
          <a:prstGeom prst="roundRect">
            <a:avLst>
              <a:gd name="adj" fmla="val 107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181100" y="1504527"/>
            <a:ext cx="82296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MQTT</a:t>
            </a:r>
            <a:r>
              <a:rPr lang="en-US" sz="1200" dirty="0" smtClean="0">
                <a:solidFill>
                  <a:schemeClr val="tx1"/>
                </a:solidFill>
              </a:rPr>
              <a:t>-SN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1181100" y="1647402"/>
            <a:ext cx="82296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DTLS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1181100" y="1790277"/>
            <a:ext cx="82296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181100" y="1933152"/>
            <a:ext cx="82296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559496" y="2076027"/>
            <a:ext cx="444564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NAS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559496" y="2218902"/>
            <a:ext cx="444564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RRC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181100" y="2361777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PDCP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181100" y="2504652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RLC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81100" y="2647527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181100" y="2790402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2781728" y="2076027"/>
            <a:ext cx="820628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781727" y="2218902"/>
            <a:ext cx="433953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RRC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781727" y="2361777"/>
            <a:ext cx="820628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PDCP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81727" y="2504652"/>
            <a:ext cx="820628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RLC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2781727" y="2647527"/>
            <a:ext cx="820628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2781727" y="2790402"/>
            <a:ext cx="820628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3600450" y="2076027"/>
            <a:ext cx="64008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600450" y="2218903"/>
            <a:ext cx="640080" cy="285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3600450" y="2504652"/>
            <a:ext cx="640080" cy="142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600450" y="2647527"/>
            <a:ext cx="640080" cy="142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3600450" y="2790402"/>
            <a:ext cx="640080" cy="142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362575" y="2085552"/>
            <a:ext cx="640080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NAS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5362575" y="2228428"/>
            <a:ext cx="640080" cy="2857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362575" y="2514177"/>
            <a:ext cx="640080" cy="142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362575" y="2657052"/>
            <a:ext cx="640080" cy="142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362575" y="2799927"/>
            <a:ext cx="640080" cy="142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6000750" y="2085552"/>
            <a:ext cx="640080" cy="4286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6000750" y="2514177"/>
            <a:ext cx="640080" cy="4286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362575" y="1942677"/>
            <a:ext cx="64008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000750" y="1942677"/>
            <a:ext cx="64008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32" y="3021667"/>
            <a:ext cx="401169" cy="425960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82" y="4212291"/>
            <a:ext cx="1235439" cy="1311785"/>
          </a:xfrm>
          <a:prstGeom prst="rect">
            <a:avLst/>
          </a:prstGeom>
        </p:spPr>
      </p:pic>
      <p:grpSp>
        <p:nvGrpSpPr>
          <p:cNvPr id="235" name="Group 234"/>
          <p:cNvGrpSpPr/>
          <p:nvPr/>
        </p:nvGrpSpPr>
        <p:grpSpPr>
          <a:xfrm>
            <a:off x="5553073" y="4481101"/>
            <a:ext cx="971552" cy="871527"/>
            <a:chOff x="6524623" y="3986223"/>
            <a:chExt cx="1295404" cy="1290606"/>
          </a:xfrm>
        </p:grpSpPr>
        <p:sp>
          <p:nvSpPr>
            <p:cNvPr id="236" name="Rounded Rectangle 235"/>
            <p:cNvSpPr/>
            <p:nvPr/>
          </p:nvSpPr>
          <p:spPr>
            <a:xfrm>
              <a:off x="6524626" y="3986223"/>
              <a:ext cx="1295400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6524625" y="4429125"/>
              <a:ext cx="12954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6524623" y="4872027"/>
              <a:ext cx="1295403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6677025" y="4153296"/>
              <a:ext cx="992981" cy="94999"/>
              <a:chOff x="6677025" y="4153296"/>
              <a:chExt cx="992981" cy="94999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55" name="Rectangle 254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6675833" y="4593697"/>
              <a:ext cx="992981" cy="94999"/>
              <a:chOff x="6677025" y="4153296"/>
              <a:chExt cx="992981" cy="94999"/>
            </a:xfrm>
          </p:grpSpPr>
          <p:grpSp>
            <p:nvGrpSpPr>
              <p:cNvPr id="242" name="Group 241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47" name="Rectangle 246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41" name="Straight Connector 240"/>
            <p:cNvCxnSpPr/>
            <p:nvPr/>
          </p:nvCxnSpPr>
          <p:spPr>
            <a:xfrm>
              <a:off x="6600823" y="5072440"/>
              <a:ext cx="11441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5762325" y="3042827"/>
            <a:ext cx="522088" cy="404800"/>
            <a:chOff x="6524623" y="3986223"/>
            <a:chExt cx="1295404" cy="1290606"/>
          </a:xfrm>
        </p:grpSpPr>
        <p:sp>
          <p:nvSpPr>
            <p:cNvPr id="259" name="Rounded Rectangle 258"/>
            <p:cNvSpPr/>
            <p:nvPr/>
          </p:nvSpPr>
          <p:spPr>
            <a:xfrm>
              <a:off x="6524626" y="3986223"/>
              <a:ext cx="1295400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6524625" y="4429125"/>
              <a:ext cx="12954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6524623" y="4872027"/>
              <a:ext cx="1295403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6677025" y="4153296"/>
              <a:ext cx="992981" cy="94999"/>
              <a:chOff x="6677025" y="4153296"/>
              <a:chExt cx="992981" cy="94999"/>
            </a:xfrm>
          </p:grpSpPr>
          <p:grpSp>
            <p:nvGrpSpPr>
              <p:cNvPr id="273" name="Group 272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75" name="Rectangle 274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3" name="Group 262"/>
            <p:cNvGrpSpPr/>
            <p:nvPr/>
          </p:nvGrpSpPr>
          <p:grpSpPr>
            <a:xfrm>
              <a:off x="6675833" y="4593697"/>
              <a:ext cx="992981" cy="94999"/>
              <a:chOff x="6677025" y="4153296"/>
              <a:chExt cx="992981" cy="94999"/>
            </a:xfrm>
          </p:grpSpPr>
          <p:grpSp>
            <p:nvGrpSpPr>
              <p:cNvPr id="265" name="Group 264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70" name="Rectangle 269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/>
              <p:cNvGrpSpPr/>
              <p:nvPr/>
            </p:nvGrpSpPr>
            <p:grpSpPr>
              <a:xfrm>
                <a:off x="72104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67" name="Rectangle 266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4" name="Straight Connector 263"/>
            <p:cNvCxnSpPr/>
            <p:nvPr/>
          </p:nvCxnSpPr>
          <p:spPr>
            <a:xfrm>
              <a:off x="6600823" y="5072440"/>
              <a:ext cx="11441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7855601" y="4481101"/>
            <a:ext cx="828678" cy="871527"/>
            <a:chOff x="6524623" y="3986223"/>
            <a:chExt cx="1104905" cy="1290606"/>
          </a:xfrm>
        </p:grpSpPr>
        <p:sp>
          <p:nvSpPr>
            <p:cNvPr id="282" name="Rounded Rectangle 281"/>
            <p:cNvSpPr/>
            <p:nvPr/>
          </p:nvSpPr>
          <p:spPr>
            <a:xfrm>
              <a:off x="6524626" y="3986223"/>
              <a:ext cx="1104901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6524626" y="4429125"/>
              <a:ext cx="11049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6524623" y="4872027"/>
              <a:ext cx="1104904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6677025" y="4153296"/>
              <a:ext cx="823912" cy="94999"/>
              <a:chOff x="6677025" y="4153296"/>
              <a:chExt cx="823912" cy="94999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7210425" y="4153296"/>
                <a:ext cx="290512" cy="94999"/>
                <a:chOff x="8601075" y="4210446"/>
                <a:chExt cx="290512" cy="94999"/>
              </a:xfrm>
            </p:grpSpPr>
            <p:sp>
              <p:nvSpPr>
                <p:cNvPr id="297" name="Rectangle 296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6" name="Group 285"/>
            <p:cNvGrpSpPr/>
            <p:nvPr/>
          </p:nvGrpSpPr>
          <p:grpSpPr>
            <a:xfrm>
              <a:off x="6675833" y="4593697"/>
              <a:ext cx="823912" cy="94999"/>
              <a:chOff x="6677025" y="4153296"/>
              <a:chExt cx="823912" cy="94999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292" name="Rectangle 291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7210425" y="4153296"/>
                <a:ext cx="290512" cy="94999"/>
                <a:chOff x="8601075" y="4210446"/>
                <a:chExt cx="290512" cy="94999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87" name="Straight Connector 286"/>
            <p:cNvCxnSpPr/>
            <p:nvPr/>
          </p:nvCxnSpPr>
          <p:spPr>
            <a:xfrm>
              <a:off x="6600824" y="5072440"/>
              <a:ext cx="898920" cy="6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/>
        </p:nvGrpSpPr>
        <p:grpSpPr>
          <a:xfrm>
            <a:off x="7991244" y="3042827"/>
            <a:ext cx="487735" cy="387175"/>
            <a:chOff x="6524623" y="3986223"/>
            <a:chExt cx="1104905" cy="1290606"/>
          </a:xfrm>
        </p:grpSpPr>
        <p:sp>
          <p:nvSpPr>
            <p:cNvPr id="303" name="Rounded Rectangle 302"/>
            <p:cNvSpPr/>
            <p:nvPr/>
          </p:nvSpPr>
          <p:spPr>
            <a:xfrm>
              <a:off x="6524626" y="3986223"/>
              <a:ext cx="1104901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6524626" y="4429125"/>
              <a:ext cx="1104902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6524623" y="4872027"/>
              <a:ext cx="1104904" cy="404802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6" name="Group 305"/>
            <p:cNvGrpSpPr/>
            <p:nvPr/>
          </p:nvGrpSpPr>
          <p:grpSpPr>
            <a:xfrm>
              <a:off x="6677025" y="4153296"/>
              <a:ext cx="823912" cy="94999"/>
              <a:chOff x="6677025" y="4153296"/>
              <a:chExt cx="823912" cy="94999"/>
            </a:xfrm>
          </p:grpSpPr>
          <p:grpSp>
            <p:nvGrpSpPr>
              <p:cNvPr id="316" name="Group 315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320" name="Rectangle 319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>
                <a:off x="7210425" y="4153296"/>
                <a:ext cx="290512" cy="94999"/>
                <a:chOff x="8601075" y="4210446"/>
                <a:chExt cx="290512" cy="94999"/>
              </a:xfrm>
            </p:grpSpPr>
            <p:sp>
              <p:nvSpPr>
                <p:cNvPr id="318" name="Rectangle 317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7" name="Group 306"/>
            <p:cNvGrpSpPr/>
            <p:nvPr/>
          </p:nvGrpSpPr>
          <p:grpSpPr>
            <a:xfrm>
              <a:off x="6675833" y="4593697"/>
              <a:ext cx="823912" cy="94999"/>
              <a:chOff x="6677025" y="4153296"/>
              <a:chExt cx="823912" cy="94999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6677025" y="4153296"/>
                <a:ext cx="459581" cy="94999"/>
                <a:chOff x="8601075" y="4210446"/>
                <a:chExt cx="459581" cy="94999"/>
              </a:xfrm>
            </p:grpSpPr>
            <p:sp>
              <p:nvSpPr>
                <p:cNvPr id="313" name="Rectangle 312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8955881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7210425" y="4153296"/>
                <a:ext cx="290512" cy="94999"/>
                <a:chOff x="8601075" y="4210446"/>
                <a:chExt cx="290512" cy="94999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8601075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8786812" y="4210446"/>
                  <a:ext cx="104775" cy="949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08" name="Straight Connector 307"/>
            <p:cNvCxnSpPr/>
            <p:nvPr/>
          </p:nvCxnSpPr>
          <p:spPr>
            <a:xfrm>
              <a:off x="6600824" y="5072440"/>
              <a:ext cx="898920" cy="69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3" name="Picture 3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7" y="4553633"/>
            <a:ext cx="1237629" cy="641924"/>
          </a:xfrm>
          <a:prstGeom prst="rect">
            <a:avLst/>
          </a:prstGeom>
        </p:spPr>
      </p:pic>
      <p:cxnSp>
        <p:nvCxnSpPr>
          <p:cNvPr id="324" name="Straight Arrow Connector 323"/>
          <p:cNvCxnSpPr/>
          <p:nvPr/>
        </p:nvCxnSpPr>
        <p:spPr>
          <a:xfrm>
            <a:off x="4335501" y="4891319"/>
            <a:ext cx="101250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6697701" y="4891319"/>
            <a:ext cx="101250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8797684" y="4891319"/>
            <a:ext cx="593933" cy="728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" name="Picture 3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73" y="3086377"/>
            <a:ext cx="577300" cy="299430"/>
          </a:xfrm>
          <a:prstGeom prst="rect">
            <a:avLst/>
          </a:prstGeom>
        </p:spPr>
      </p:pic>
      <p:sp>
        <p:nvSpPr>
          <p:cNvPr id="328" name="Rectangle 327"/>
          <p:cNvSpPr/>
          <p:nvPr/>
        </p:nvSpPr>
        <p:spPr>
          <a:xfrm>
            <a:off x="7391400" y="2085552"/>
            <a:ext cx="821055" cy="4286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7391400" y="2514177"/>
            <a:ext cx="821055" cy="4286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7391400" y="1371178"/>
            <a:ext cx="821055" cy="142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8210550" y="2085552"/>
            <a:ext cx="640080" cy="4286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8210550" y="2514177"/>
            <a:ext cx="640080" cy="4286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8210550" y="1371177"/>
            <a:ext cx="640080" cy="14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7391400" y="1514052"/>
            <a:ext cx="81915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MQTT</a:t>
            </a:r>
            <a:r>
              <a:rPr lang="en-US" sz="1200" dirty="0" smtClean="0">
                <a:solidFill>
                  <a:schemeClr val="tx1"/>
                </a:solidFill>
              </a:rPr>
              <a:t>-SN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7391400" y="1656927"/>
            <a:ext cx="82296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DTLS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7391400" y="1799802"/>
            <a:ext cx="82296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7391400" y="1942677"/>
            <a:ext cx="822960" cy="142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8210550" y="1514052"/>
            <a:ext cx="640080" cy="14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MQTT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8210550" y="1656927"/>
            <a:ext cx="640080" cy="14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DTLS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8210550" y="1799802"/>
            <a:ext cx="640080" cy="14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8210550" y="1942677"/>
            <a:ext cx="640080" cy="142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42" name="Straight Arrow Connector 341"/>
          <p:cNvCxnSpPr/>
          <p:nvPr/>
        </p:nvCxnSpPr>
        <p:spPr>
          <a:xfrm>
            <a:off x="2062163" y="2295100"/>
            <a:ext cx="649461" cy="5378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2057400" y="2147464"/>
            <a:ext cx="3209925" cy="1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V="1">
            <a:off x="2076450" y="1580727"/>
            <a:ext cx="5257800" cy="476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3510303" y="557753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eNB</a:t>
            </a:r>
            <a:endParaRPr lang="en-US" dirty="0"/>
          </a:p>
        </p:txBody>
      </p:sp>
      <p:sp>
        <p:nvSpPr>
          <p:cNvPr id="346" name="TextBox 345"/>
          <p:cNvSpPr txBox="1"/>
          <p:nvPr/>
        </p:nvSpPr>
        <p:spPr>
          <a:xfrm>
            <a:off x="5425718" y="5584334"/>
            <a:ext cx="124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MME</a:t>
            </a:r>
            <a:r>
              <a:rPr lang="en-US" dirty="0" smtClean="0"/>
              <a:t>/</a:t>
            </a:r>
            <a:r>
              <a:rPr lang="en-US" dirty="0" err="1" smtClean="0"/>
              <a:t>PGW</a:t>
            </a:r>
            <a:endParaRPr lang="en-US" dirty="0"/>
          </a:p>
        </p:txBody>
      </p:sp>
      <p:sp>
        <p:nvSpPr>
          <p:cNvPr id="347" name="TextBox 346"/>
          <p:cNvSpPr txBox="1"/>
          <p:nvPr/>
        </p:nvSpPr>
        <p:spPr>
          <a:xfrm>
            <a:off x="7603744" y="5584334"/>
            <a:ext cx="133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IoT Platform</a:t>
            </a:r>
            <a:endParaRPr lang="en-US" dirty="0"/>
          </a:p>
        </p:txBody>
      </p:sp>
      <p:sp>
        <p:nvSpPr>
          <p:cNvPr id="348" name="TextBox 347"/>
          <p:cNvSpPr txBox="1"/>
          <p:nvPr/>
        </p:nvSpPr>
        <p:spPr>
          <a:xfrm>
            <a:off x="9578685" y="552817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App</a:t>
            </a:r>
            <a:endParaRPr lang="en-US" dirty="0"/>
          </a:p>
        </p:txBody>
      </p:sp>
      <p:sp>
        <p:nvSpPr>
          <p:cNvPr id="349" name="Rectangle 348"/>
          <p:cNvSpPr/>
          <p:nvPr/>
        </p:nvSpPr>
        <p:spPr>
          <a:xfrm>
            <a:off x="1181100" y="1365208"/>
            <a:ext cx="822960" cy="142875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APP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9725025" y="1384257"/>
            <a:ext cx="640080" cy="129795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APP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9725025" y="2085552"/>
            <a:ext cx="640080" cy="4286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9725025" y="2514177"/>
            <a:ext cx="640080" cy="4286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9725025" y="1514052"/>
            <a:ext cx="640080" cy="14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MQTT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9725025" y="1656927"/>
            <a:ext cx="640080" cy="14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DTLS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9725025" y="1799802"/>
            <a:ext cx="640080" cy="142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UDP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9725025" y="1942677"/>
            <a:ext cx="640080" cy="142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57" name="Straight Arrow Connector 356"/>
          <p:cNvCxnSpPr/>
          <p:nvPr/>
        </p:nvCxnSpPr>
        <p:spPr>
          <a:xfrm>
            <a:off x="2076450" y="1432762"/>
            <a:ext cx="7593330" cy="16392"/>
          </a:xfrm>
          <a:prstGeom prst="straightConnector1">
            <a:avLst/>
          </a:prstGeom>
          <a:ln w="63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1786223" y="3297133"/>
            <a:ext cx="1471327" cy="11431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>
            <a:off x="3976392" y="3292403"/>
            <a:ext cx="1471327" cy="11431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>
            <a:off x="6378993" y="3278437"/>
            <a:ext cx="1471327" cy="11431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 flipV="1">
            <a:off x="8615340" y="3263159"/>
            <a:ext cx="899357" cy="1312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>
            <a:off x="1343472" y="2082376"/>
            <a:ext cx="0" cy="957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>
            <a:off x="1786223" y="2363384"/>
            <a:ext cx="0" cy="679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 flipH="1" flipV="1">
            <a:off x="2908269" y="2361776"/>
            <a:ext cx="8286" cy="615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H="1" flipV="1">
            <a:off x="3431704" y="2350664"/>
            <a:ext cx="1" cy="629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6" name="Picture 3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61" y="3224055"/>
            <a:ext cx="352674" cy="138029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5" y="4714204"/>
            <a:ext cx="769140" cy="301025"/>
          </a:xfrm>
          <a:prstGeom prst="rect">
            <a:avLst/>
          </a:prstGeom>
        </p:spPr>
      </p:pic>
      <p:cxnSp>
        <p:nvCxnSpPr>
          <p:cNvPr id="368" name="Straight Arrow Connector 367"/>
          <p:cNvCxnSpPr>
            <a:endCxn id="234" idx="1"/>
          </p:cNvCxnSpPr>
          <p:nvPr/>
        </p:nvCxnSpPr>
        <p:spPr>
          <a:xfrm>
            <a:off x="1943594" y="4868183"/>
            <a:ext cx="1243088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/>
          <p:cNvSpPr txBox="1"/>
          <p:nvPr/>
        </p:nvSpPr>
        <p:spPr>
          <a:xfrm>
            <a:off x="935955" y="509143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CIoT</a:t>
            </a:r>
            <a:r>
              <a:rPr lang="en-US" dirty="0" smtClean="0"/>
              <a:t> </a:t>
            </a:r>
            <a:r>
              <a:rPr lang="en-US" dirty="0" err="1" smtClean="0"/>
              <a:t>UE</a:t>
            </a:r>
            <a:endParaRPr lang="en-US" dirty="0"/>
          </a:p>
        </p:txBody>
      </p:sp>
      <p:sp>
        <p:nvSpPr>
          <p:cNvPr id="370" name="Rectangle 369"/>
          <p:cNvSpPr/>
          <p:nvPr/>
        </p:nvSpPr>
        <p:spPr>
          <a:xfrm>
            <a:off x="1029055" y="2076027"/>
            <a:ext cx="2567761" cy="10103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860048" y="3852134"/>
            <a:ext cx="3562073" cy="216915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/>
      <p:bldP spid="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NB-IoT </a:t>
            </a:r>
            <a:r>
              <a:rPr lang="en-US" sz="4400" b="1" dirty="0" err="1" smtClean="0">
                <a:latin typeface="+mn-lt"/>
              </a:rPr>
              <a:t>PHY</a:t>
            </a:r>
            <a:r>
              <a:rPr lang="en-US" sz="4400" b="1" dirty="0" smtClean="0">
                <a:latin typeface="+mn-lt"/>
              </a:rPr>
              <a:t> Signal Processing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368" y="1844824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1987699"/>
            <a:ext cx="822960" cy="142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PHY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44" y="1987699"/>
            <a:ext cx="8280920" cy="4753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9154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2464" y="980728"/>
            <a:ext cx="0" cy="1006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30328" y="1982937"/>
            <a:ext cx="761215" cy="4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91543" y="298990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1544" y="4581128"/>
            <a:ext cx="4464497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3592" y="2195608"/>
            <a:ext cx="252028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CRC, </a:t>
            </a:r>
            <a:r>
              <a:rPr lang="en-US" sz="1600" dirty="0" err="1" smtClean="0">
                <a:solidFill>
                  <a:schemeClr val="tx1"/>
                </a:solidFill>
              </a:rPr>
              <a:t>FEC</a:t>
            </a:r>
            <a:r>
              <a:rPr lang="en-US" sz="1600" dirty="0" smtClean="0">
                <a:solidFill>
                  <a:schemeClr val="tx1"/>
                </a:solidFill>
              </a:rPr>
              <a:t> CODING, RATE MATCHING, SCRAMBLING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3732" y="1844824"/>
            <a:ext cx="0" cy="35078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780829" y="1509327"/>
            <a:ext cx="1872208" cy="216024"/>
            <a:chOff x="6384032" y="3429000"/>
            <a:chExt cx="1872208" cy="216024"/>
          </a:xfrm>
        </p:grpSpPr>
        <p:sp>
          <p:nvSpPr>
            <p:cNvPr id="18" name="Rectangle 17"/>
            <p:cNvSpPr/>
            <p:nvPr/>
          </p:nvSpPr>
          <p:spPr>
            <a:xfrm>
              <a:off x="638403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2804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7206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608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6009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0411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4812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9214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36160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0176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24192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68208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12224" y="3429000"/>
              <a:ext cx="144016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423592" y="3192551"/>
            <a:ext cx="2520280" cy="967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MODULATION,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RESOURCE GRID MAPPING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683732" y="2771672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0005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4407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8808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3210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7612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2013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6415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816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52184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6200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40216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84232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8248" y="2881896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47124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15263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759279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903295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47311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91327" y="2881511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74067" y="144023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 bits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402416" y="28048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 bits</a:t>
            </a:r>
            <a:endParaRPr lang="en-US" dirty="0"/>
          </a:p>
        </p:txBody>
      </p:sp>
      <p:cxnSp>
        <p:nvCxnSpPr>
          <p:cNvPr id="57" name="Straight Connector 56"/>
          <p:cNvCxnSpPr>
            <a:stCxn id="32" idx="2"/>
          </p:cNvCxnSpPr>
          <p:nvPr/>
        </p:nvCxnSpPr>
        <p:spPr>
          <a:xfrm>
            <a:off x="3683732" y="4160250"/>
            <a:ext cx="0" cy="5593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83513" y="2064048"/>
            <a:ext cx="17926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Turbo Codes (UL)</a:t>
            </a:r>
            <a:br>
              <a:rPr lang="en-US" dirty="0" smtClean="0"/>
            </a:br>
            <a:r>
              <a:rPr lang="en-US" dirty="0" err="1" smtClean="0"/>
              <a:t>TBCC</a:t>
            </a:r>
            <a:r>
              <a:rPr lang="en-US" dirty="0" smtClean="0"/>
              <a:t> (DL)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8" idx="1"/>
            <a:endCxn id="15" idx="3"/>
          </p:cNvCxnSpPr>
          <p:nvPr/>
        </p:nvCxnSpPr>
        <p:spPr>
          <a:xfrm flipH="1">
            <a:off x="4943872" y="2387214"/>
            <a:ext cx="439641" cy="96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2542" y="3286725"/>
            <a:ext cx="1614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BPSK</a:t>
            </a:r>
            <a:r>
              <a:rPr lang="en-US" dirty="0" smtClean="0"/>
              <a:t> and </a:t>
            </a:r>
            <a:r>
              <a:rPr lang="en-US" dirty="0" err="1" smtClean="0"/>
              <a:t>QPSK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flipH="1">
            <a:off x="4943885" y="3471391"/>
            <a:ext cx="528657" cy="234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60614" y="3921551"/>
            <a:ext cx="12394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PHY</a:t>
            </a:r>
            <a:r>
              <a:rPr lang="en-US" dirty="0" smtClean="0"/>
              <a:t> signals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980335" y="4298680"/>
            <a:ext cx="0" cy="4208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50081" y="4206061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</a:t>
            </a:r>
            <a:r>
              <a:rPr lang="en-US" dirty="0" smtClean="0"/>
              <a:t> channels</a:t>
            </a:r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061" y="3987305"/>
            <a:ext cx="3262389" cy="122888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2423592" y="4753079"/>
            <a:ext cx="4176464" cy="505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OFDM</a:t>
            </a:r>
            <a:r>
              <a:rPr lang="en-US" sz="1600" dirty="0" smtClean="0">
                <a:solidFill>
                  <a:schemeClr val="tx1"/>
                </a:solidFill>
              </a:rPr>
              <a:t> MODULATION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>
            <a:stCxn id="72" idx="2"/>
          </p:cNvCxnSpPr>
          <p:nvPr/>
        </p:nvCxnSpPr>
        <p:spPr>
          <a:xfrm flipH="1">
            <a:off x="4509021" y="5258582"/>
            <a:ext cx="2803" cy="2586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29" y="5530552"/>
            <a:ext cx="3099147" cy="1114980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76" idx="3"/>
          </p:cNvCxnSpPr>
          <p:nvPr/>
        </p:nvCxnSpPr>
        <p:spPr>
          <a:xfrm>
            <a:off x="5879976" y="6088042"/>
            <a:ext cx="120711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5716" y="5364818"/>
            <a:ext cx="1324620" cy="1266366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7087088" y="5292102"/>
            <a:ext cx="2944362" cy="1353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18094" y="529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NB-IoT</a:t>
            </a:r>
            <a:r>
              <a:rPr lang="en-US" sz="4400" b="1" dirty="0" smtClean="0">
                <a:latin typeface="+mn-lt"/>
              </a:rPr>
              <a:t> in Time Domain</a:t>
            </a:r>
            <a:endParaRPr lang="en-US" sz="44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384" y="980728"/>
            <a:ext cx="6591502" cy="39970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6" y="1078871"/>
            <a:ext cx="6120680" cy="3790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92144" y="980728"/>
            <a:ext cx="4545120" cy="39970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23592" y="4005064"/>
            <a:ext cx="1440160" cy="8885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  <a:endCxn id="8" idx="1"/>
          </p:cNvCxnSpPr>
          <p:nvPr/>
        </p:nvCxnSpPr>
        <p:spPr>
          <a:xfrm flipV="1">
            <a:off x="3863752" y="2979273"/>
            <a:ext cx="3528392" cy="14700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</a:t>
            </a:r>
            <a:r>
              <a:rPr lang="en-US" sz="1400" dirty="0"/>
              <a:t>Figure </a:t>
            </a:r>
            <a:r>
              <a:rPr lang="en-US" sz="1400" dirty="0" smtClean="0"/>
              <a:t>7.4 and Figure 7.9.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97" y="1139087"/>
            <a:ext cx="4204528" cy="37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NB-IoT</a:t>
            </a:r>
            <a:r>
              <a:rPr lang="en-US" sz="4400" b="1" dirty="0" smtClean="0">
                <a:latin typeface="+mn-lt"/>
              </a:rPr>
              <a:t> in Frequency Domain</a:t>
            </a:r>
            <a:endParaRPr lang="en-US" sz="44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384" y="1304119"/>
            <a:ext cx="10801200" cy="39970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9" y="1376127"/>
            <a:ext cx="7822065" cy="38551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7.5, </a:t>
            </a:r>
            <a:r>
              <a:rPr lang="en-US" sz="1400" dirty="0"/>
              <a:t>page </a:t>
            </a:r>
            <a:r>
              <a:rPr lang="en-US" sz="1400" dirty="0" smtClean="0"/>
              <a:t>228.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98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Figure 7.</a:t>
            </a:r>
            <a:r>
              <a:rPr lang="sr-Latn-RS" sz="1400" dirty="0" smtClean="0"/>
              <a:t>11</a:t>
            </a:r>
            <a:r>
              <a:rPr lang="en-US" sz="1400" dirty="0" smtClean="0"/>
              <a:t>, </a:t>
            </a:r>
            <a:r>
              <a:rPr lang="en-US" sz="1400" dirty="0"/>
              <a:t>page </a:t>
            </a:r>
            <a:r>
              <a:rPr lang="en-US" sz="1400" dirty="0" smtClean="0"/>
              <a:t>23</a:t>
            </a:r>
            <a:r>
              <a:rPr lang="sr-Latn-RS" sz="1400" dirty="0" smtClean="0"/>
              <a:t>4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23392" y="1124744"/>
            <a:ext cx="8496944" cy="2700945"/>
            <a:chOff x="1631504" y="3068960"/>
            <a:chExt cx="8496944" cy="2700945"/>
          </a:xfrm>
        </p:grpSpPr>
        <p:sp>
          <p:nvSpPr>
            <p:cNvPr id="11" name="Rectangle 10"/>
            <p:cNvSpPr/>
            <p:nvPr/>
          </p:nvSpPr>
          <p:spPr>
            <a:xfrm>
              <a:off x="1631504" y="3068960"/>
              <a:ext cx="8496944" cy="27009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44" y="3140968"/>
              <a:ext cx="7671194" cy="2527430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NB-IoT</a:t>
            </a:r>
            <a:r>
              <a:rPr lang="en-US" sz="4400" b="1" dirty="0" smtClean="0">
                <a:latin typeface="+mn-lt"/>
              </a:rPr>
              <a:t> DL Frame Structure</a:t>
            </a:r>
            <a:endParaRPr lang="en-US" sz="44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/>
          <p:cNvSpPr>
            <a:spLocks noGrp="1"/>
          </p:cNvSpPr>
          <p:nvPr>
            <p:ph idx="10"/>
          </p:nvPr>
        </p:nvSpPr>
        <p:spPr>
          <a:xfrm>
            <a:off x="623392" y="4000208"/>
            <a:ext cx="5832648" cy="135870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 smtClean="0"/>
              <a:t>Signals:</a:t>
            </a:r>
          </a:p>
          <a:p>
            <a:pPr marL="0" lvl="1" indent="0">
              <a:buNone/>
            </a:pPr>
            <a:r>
              <a:rPr lang="en-US" dirty="0" err="1" smtClean="0"/>
              <a:t>NPSS</a:t>
            </a:r>
            <a:r>
              <a:rPr lang="en-US" dirty="0" smtClean="0"/>
              <a:t> – Narrowband Primary Synchronization Signal</a:t>
            </a:r>
          </a:p>
          <a:p>
            <a:pPr marL="0" lvl="1" indent="0">
              <a:buNone/>
            </a:pPr>
            <a:r>
              <a:rPr lang="en-US" dirty="0" err="1" smtClean="0"/>
              <a:t>NSSS</a:t>
            </a:r>
            <a:r>
              <a:rPr lang="en-US" dirty="0" smtClean="0"/>
              <a:t> </a:t>
            </a:r>
            <a:r>
              <a:rPr lang="en-US" dirty="0"/>
              <a:t>– Narrowband </a:t>
            </a:r>
            <a:r>
              <a:rPr lang="en-US" dirty="0" smtClean="0"/>
              <a:t>Secondary </a:t>
            </a:r>
            <a:r>
              <a:rPr lang="en-US" dirty="0"/>
              <a:t>Synchronization Signal</a:t>
            </a:r>
          </a:p>
          <a:p>
            <a:pPr marL="0" lvl="1" indent="0">
              <a:buNone/>
            </a:pPr>
            <a:r>
              <a:rPr lang="en-US" dirty="0" smtClean="0"/>
              <a:t>NRS – Narrowband Reference Signal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idx="10"/>
          </p:nvPr>
        </p:nvSpPr>
        <p:spPr>
          <a:xfrm>
            <a:off x="5670182" y="4343402"/>
            <a:ext cx="5938851" cy="102936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b="1" dirty="0" smtClean="0"/>
              <a:t>Channels:</a:t>
            </a:r>
          </a:p>
          <a:p>
            <a:pPr marL="457200" lvl="1" indent="0">
              <a:buNone/>
            </a:pPr>
            <a:r>
              <a:rPr lang="en-US" dirty="0" err="1" smtClean="0"/>
              <a:t>NPBCH</a:t>
            </a:r>
            <a:r>
              <a:rPr lang="en-US" dirty="0" smtClean="0"/>
              <a:t> – Narrowband Physical Broadcast Channel</a:t>
            </a:r>
          </a:p>
          <a:p>
            <a:pPr marL="457200" lvl="1" indent="0">
              <a:buNone/>
            </a:pPr>
            <a:r>
              <a:rPr lang="en-US" dirty="0" err="1" smtClean="0"/>
              <a:t>NPDCCH</a:t>
            </a:r>
            <a:r>
              <a:rPr lang="en-US" dirty="0" smtClean="0"/>
              <a:t> – Narrowband Physical Downlink Control Channel</a:t>
            </a:r>
          </a:p>
          <a:p>
            <a:pPr marL="457200" lvl="1" indent="0">
              <a:buNone/>
            </a:pPr>
            <a:r>
              <a:rPr lang="en-US" dirty="0" err="1" smtClean="0"/>
              <a:t>NPDSCH</a:t>
            </a:r>
            <a:r>
              <a:rPr lang="en-US" dirty="0" smtClean="0"/>
              <a:t> – Narrowband Physical Downlink Shared Channel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12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/>
              <a:t>Kanj</a:t>
            </a:r>
            <a:r>
              <a:rPr lang="en-US" sz="1400" dirty="0"/>
              <a:t>, M., </a:t>
            </a:r>
            <a:r>
              <a:rPr lang="en-US" sz="1400" dirty="0" err="1"/>
              <a:t>Savaoux</a:t>
            </a:r>
            <a:r>
              <a:rPr lang="en-US" sz="1400" dirty="0"/>
              <a:t>, V., Le </a:t>
            </a:r>
            <a:r>
              <a:rPr lang="en-US" sz="1400" dirty="0" err="1"/>
              <a:t>Guen</a:t>
            </a:r>
            <a:r>
              <a:rPr lang="en-US" sz="1400" dirty="0"/>
              <a:t>, M., A Tutorial on NB-IoT Physical Layer Design, IEEE Communication Surveys and Tutorials, September </a:t>
            </a:r>
            <a:r>
              <a:rPr lang="en-US" sz="1400" dirty="0" smtClean="0"/>
              <a:t>2020, Figure 7.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23392" y="1124744"/>
            <a:ext cx="10873208" cy="46191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1384" y="126443"/>
            <a:ext cx="10873208" cy="78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latin typeface="+mn-lt"/>
              </a:rPr>
              <a:t> </a:t>
            </a:r>
            <a:r>
              <a:rPr lang="sr-Latn-RS" sz="4400" b="1" dirty="0" smtClean="0">
                <a:latin typeface="+mn-lt"/>
              </a:rPr>
              <a:t>Preliminaries: NB-IoT</a:t>
            </a:r>
            <a:r>
              <a:rPr lang="en-US" sz="4400" b="1" dirty="0" smtClean="0">
                <a:latin typeface="+mn-lt"/>
              </a:rPr>
              <a:t> DL Frame Structure</a:t>
            </a:r>
            <a:endParaRPr lang="en-US" sz="4400" b="1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8571" y="5949280"/>
            <a:ext cx="11078029" cy="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556792"/>
            <a:ext cx="1038747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18946</TotalTime>
  <Words>1949</Words>
  <Application>Microsoft Office PowerPoint</Application>
  <PresentationFormat>Widescreen</PresentationFormat>
  <Paragraphs>303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Arial</vt:lpstr>
      <vt:lpstr>Calibri Light</vt:lpstr>
      <vt:lpstr>Office Theme</vt:lpstr>
      <vt:lpstr>Introduction to Modern Cellular Networks   Part 8: Introduction to NB-IoT</vt:lpstr>
      <vt:lpstr>Outline of the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of the 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Uplink Data Transmission Phase</vt:lpstr>
      <vt:lpstr>Narrowband Physical Downlink Control Channel (NPDCCH)</vt:lpstr>
      <vt:lpstr>Narrowband Physical Uplink Shared Channel (NPUSCH)</vt:lpstr>
      <vt:lpstr>Narrowband Physical Uplink Shared Channel (NPUSCH)</vt:lpstr>
      <vt:lpstr>Narrowband Physical Downlink Shared Channel (NPDSCH)</vt:lpstr>
      <vt:lpstr>Narrowband Physical Downlink Shared Channel (NPDSCH)</vt:lpstr>
      <vt:lpstr>PowerPoint Presentation</vt:lpstr>
      <vt:lpstr>PowerPoint Presentation</vt:lpstr>
      <vt:lpstr>PowerPoint Presentation</vt:lpstr>
      <vt:lpstr>PowerPoint Presentation</vt:lpstr>
      <vt:lpstr>Introduction to Modern Cellular Networks   Part 8: Introduction to NB-IoT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Dejan Vukobratovic</cp:lastModifiedBy>
  <cp:revision>235</cp:revision>
  <dcterms:created xsi:type="dcterms:W3CDTF">2013-05-27T16:19:52Z</dcterms:created>
  <dcterms:modified xsi:type="dcterms:W3CDTF">2022-05-29T20:54:28Z</dcterms:modified>
</cp:coreProperties>
</file>