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350" r:id="rId3"/>
    <p:sldId id="267" r:id="rId4"/>
    <p:sldId id="317" r:id="rId5"/>
    <p:sldId id="318" r:id="rId6"/>
    <p:sldId id="319" r:id="rId7"/>
    <p:sldId id="351" r:id="rId8"/>
    <p:sldId id="320" r:id="rId9"/>
    <p:sldId id="321" r:id="rId10"/>
    <p:sldId id="325" r:id="rId11"/>
    <p:sldId id="327" r:id="rId12"/>
    <p:sldId id="322" r:id="rId13"/>
    <p:sldId id="323" r:id="rId14"/>
    <p:sldId id="324" r:id="rId15"/>
    <p:sldId id="352" r:id="rId16"/>
    <p:sldId id="328" r:id="rId17"/>
    <p:sldId id="331" r:id="rId18"/>
    <p:sldId id="335" r:id="rId19"/>
    <p:sldId id="336" r:id="rId20"/>
    <p:sldId id="337" r:id="rId21"/>
    <p:sldId id="332" r:id="rId22"/>
    <p:sldId id="338" r:id="rId23"/>
    <p:sldId id="339" r:id="rId24"/>
    <p:sldId id="340" r:id="rId25"/>
    <p:sldId id="341" r:id="rId26"/>
    <p:sldId id="353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54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CBD0"/>
    <a:srgbClr val="33CCCC"/>
    <a:srgbClr val="6699FF"/>
    <a:srgbClr val="99CCFF"/>
    <a:srgbClr val="F9B701"/>
    <a:srgbClr val="9ED06F"/>
    <a:srgbClr val="989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7" autoAdjust="0"/>
    <p:restoredTop sz="94660"/>
  </p:normalViewPr>
  <p:slideViewPr>
    <p:cSldViewPr>
      <p:cViewPr varScale="1">
        <p:scale>
          <a:sx n="69" d="100"/>
          <a:sy n="69" d="100"/>
        </p:scale>
        <p:origin x="48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1648708"/>
            <a:ext cx="10654208" cy="186125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35361" y="5949280"/>
            <a:ext cx="1163516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386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1648708"/>
            <a:ext cx="10654208" cy="186125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35361" y="5949280"/>
            <a:ext cx="1163516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" t="40225" r="22002" b="16452"/>
          <a:stretch/>
        </p:blipFill>
        <p:spPr>
          <a:xfrm>
            <a:off x="1" y="9027"/>
            <a:ext cx="12192000" cy="971701"/>
          </a:xfrm>
          <a:prstGeom prst="rect">
            <a:avLst/>
          </a:prstGeom>
          <a:ln>
            <a:solidFill>
              <a:srgbClr val="6DCBD0"/>
            </a:solidFill>
          </a:ln>
        </p:spPr>
      </p:pic>
    </p:spTree>
    <p:extLst>
      <p:ext uri="{BB962C8B-B14F-4D97-AF65-F5344CB8AC3E}">
        <p14:creationId xmlns:p14="http://schemas.microsoft.com/office/powerpoint/2010/main" val="346109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" t="40225" r="22002" b="16452"/>
          <a:stretch/>
        </p:blipFill>
        <p:spPr>
          <a:xfrm>
            <a:off x="1" y="9027"/>
            <a:ext cx="12192000" cy="971701"/>
          </a:xfrm>
          <a:prstGeom prst="rect">
            <a:avLst/>
          </a:prstGeom>
          <a:ln>
            <a:solidFill>
              <a:srgbClr val="6DCBD0"/>
            </a:solidFill>
          </a:ln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881B62-7B74-4070-BEEF-B7AFFA498A27}" type="slidenum">
              <a:rPr lang="en-US" sz="1200" u="sng" smtClean="0"/>
              <a:pPr/>
              <a:t>‹#›</a:t>
            </a:fld>
            <a:endParaRPr lang="en-US" sz="1200" u="sng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35361" y="5949280"/>
            <a:ext cx="1163516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35361" y="1268761"/>
            <a:ext cx="11635161" cy="46085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61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881B62-7B74-4070-BEEF-B7AFFA498A27}" type="slidenum">
              <a:rPr lang="en-US" sz="1200" smtClean="0"/>
              <a:pPr/>
              <a:t>‹#›</a:t>
            </a:fld>
            <a:endParaRPr lang="en-US" sz="1200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35361" y="5949280"/>
            <a:ext cx="1163516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35361" y="1268761"/>
            <a:ext cx="11635161" cy="46085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58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881B62-7B74-4070-BEEF-B7AFFA498A27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03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2011" y="1196753"/>
            <a:ext cx="5778509" cy="46642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335360" y="1196753"/>
            <a:ext cx="5643432" cy="46642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335361" y="5949280"/>
            <a:ext cx="1163516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07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881B62-7B74-4070-BEEF-B7AFFA498A27}" type="slidenum">
              <a:rPr lang="en-US" sz="1200" smtClean="0"/>
              <a:pPr/>
              <a:t>‹#›</a:t>
            </a:fld>
            <a:endParaRPr lang="en-US" sz="1200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35361" y="5949280"/>
            <a:ext cx="1163516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844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15928-4C64-4BA5-B211-53793705D834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A8E10-2353-4472-B1B2-A23272CF3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7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0" r:id="rId2"/>
    <p:sldLayoutId id="2147483693" r:id="rId3"/>
    <p:sldLayoutId id="2147483701" r:id="rId4"/>
    <p:sldLayoutId id="2147483694" r:id="rId5"/>
    <p:sldLayoutId id="2147483695" r:id="rId6"/>
    <p:sldLayoutId id="214748369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gfox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gfox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gfox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gfox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hyperlink" Target="http://www.lora-alliance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ra-alliance.org/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ra-alliance.org/" TargetMode="Externa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ra-alliance.org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ra-alliance.org/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016" y="1412776"/>
            <a:ext cx="9252520" cy="18605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Introduction to </a:t>
            </a:r>
            <a:r>
              <a:rPr lang="en-US" sz="4000" b="1" dirty="0" smtClean="0">
                <a:latin typeface="+mn-lt"/>
              </a:rPr>
              <a:t>Modern Cellular Networks</a:t>
            </a:r>
            <a:r>
              <a:rPr lang="en-US" sz="4000" dirty="0" smtClean="0">
                <a:latin typeface="+mn-lt"/>
              </a:rPr>
              <a:t>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dirty="0" smtClean="0"/>
              <a:t>Part 7: Introduction to Cellular IoT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567608" y="3861048"/>
            <a:ext cx="6858000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err="1"/>
              <a:t>Dejan</a:t>
            </a:r>
            <a:r>
              <a:rPr lang="en-US" sz="2400" b="1" dirty="0"/>
              <a:t> </a:t>
            </a:r>
            <a:r>
              <a:rPr lang="en-US" sz="2400" b="1" dirty="0" err="1"/>
              <a:t>Vukobratovic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smtClean="0">
                <a:latin typeface="+mj-lt"/>
              </a:rPr>
              <a:t>Professor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927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9376" y="72007"/>
            <a:ext cx="10873208" cy="98072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Development of Machine-Type Communications</a:t>
            </a:r>
            <a:endParaRPr lang="en-US" sz="3600" b="1" dirty="0">
              <a:latin typeface="+mn-lt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25528" y="1268760"/>
            <a:ext cx="11243080" cy="5031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Work on </a:t>
            </a:r>
            <a:r>
              <a:rPr lang="en-US" dirty="0" err="1" smtClean="0"/>
              <a:t>MTC</a:t>
            </a:r>
            <a:r>
              <a:rPr lang="en-US" dirty="0" smtClean="0"/>
              <a:t> in cellular networks initiated in </a:t>
            </a:r>
            <a:r>
              <a:rPr lang="en-US" dirty="0" err="1" smtClean="0"/>
              <a:t>3GPP</a:t>
            </a:r>
            <a:r>
              <a:rPr lang="en-US" dirty="0" smtClean="0"/>
              <a:t> in 2011 (Rel. 12)</a:t>
            </a:r>
          </a:p>
          <a:p>
            <a:pPr lvl="1"/>
            <a:r>
              <a:rPr lang="en-US" dirty="0" smtClean="0"/>
              <a:t>Study item: Study </a:t>
            </a:r>
            <a:r>
              <a:rPr lang="en-US" dirty="0"/>
              <a:t>on Provision of </a:t>
            </a:r>
            <a:r>
              <a:rPr lang="en-US" dirty="0" smtClean="0"/>
              <a:t>Low-Cost </a:t>
            </a:r>
            <a:r>
              <a:rPr lang="en-US" dirty="0" err="1"/>
              <a:t>MTC</a:t>
            </a:r>
            <a:r>
              <a:rPr lang="en-US" dirty="0"/>
              <a:t> </a:t>
            </a:r>
            <a:r>
              <a:rPr lang="en-US" dirty="0" err="1"/>
              <a:t>UEs</a:t>
            </a:r>
            <a:r>
              <a:rPr lang="en-US" dirty="0"/>
              <a:t> Based on LTE</a:t>
            </a:r>
            <a:endParaRPr lang="en-US" sz="5600" dirty="0" smtClean="0"/>
          </a:p>
          <a:p>
            <a:pPr lvl="1"/>
            <a:r>
              <a:rPr lang="en-US" sz="2200" dirty="0" smtClean="0"/>
              <a:t>Replace </a:t>
            </a:r>
            <a:r>
              <a:rPr lang="en-US" sz="2200" dirty="0" err="1" smtClean="0"/>
              <a:t>GPRS</a:t>
            </a:r>
            <a:r>
              <a:rPr lang="en-US" sz="2200" dirty="0" smtClean="0"/>
              <a:t>/</a:t>
            </a:r>
            <a:r>
              <a:rPr lang="en-US" sz="2200" dirty="0" err="1" smtClean="0"/>
              <a:t>EGPRS</a:t>
            </a:r>
            <a:r>
              <a:rPr lang="en-US" sz="2200" dirty="0" smtClean="0"/>
              <a:t> as a default bearer for </a:t>
            </a:r>
            <a:r>
              <a:rPr lang="en-US" sz="2200" dirty="0" err="1" smtClean="0"/>
              <a:t>MTC</a:t>
            </a:r>
            <a:r>
              <a:rPr lang="en-US" sz="2200" dirty="0" smtClean="0"/>
              <a:t> services</a:t>
            </a:r>
          </a:p>
          <a:p>
            <a:pPr lvl="1"/>
            <a:r>
              <a:rPr lang="en-US" sz="2200" dirty="0" smtClean="0"/>
              <a:t>Bring device complexity and cost to </a:t>
            </a:r>
            <a:r>
              <a:rPr lang="en-US" sz="2200" dirty="0" err="1" smtClean="0"/>
              <a:t>GPRS</a:t>
            </a:r>
            <a:r>
              <a:rPr lang="en-US" sz="2200" dirty="0" smtClean="0"/>
              <a:t>/</a:t>
            </a:r>
            <a:r>
              <a:rPr lang="en-US" sz="2200" dirty="0" err="1" smtClean="0"/>
              <a:t>EGPRS</a:t>
            </a:r>
            <a:r>
              <a:rPr lang="en-US" sz="2200" dirty="0" smtClean="0"/>
              <a:t> device levels</a:t>
            </a:r>
          </a:p>
          <a:p>
            <a:pPr marL="457200" lvl="1" indent="0">
              <a:buNone/>
            </a:pPr>
            <a:endParaRPr lang="en-US" sz="2200" dirty="0" smtClean="0"/>
          </a:p>
          <a:p>
            <a:r>
              <a:rPr lang="en-US" dirty="0" smtClean="0"/>
              <a:t>This work is extended and first standards completed in 2016 (Rel. 13)</a:t>
            </a:r>
          </a:p>
          <a:p>
            <a:pPr lvl="1"/>
            <a:r>
              <a:rPr lang="en-US" dirty="0" smtClean="0"/>
              <a:t>Study item: Cellular </a:t>
            </a:r>
            <a:r>
              <a:rPr lang="en-US" dirty="0"/>
              <a:t>System Support for Ultra-low Complexity and Low Throughput Internet of </a:t>
            </a:r>
            <a:r>
              <a:rPr lang="en-US" dirty="0" smtClean="0"/>
              <a:t>Things</a:t>
            </a:r>
            <a:endParaRPr lang="en-US" dirty="0"/>
          </a:p>
          <a:p>
            <a:pPr lvl="1"/>
            <a:r>
              <a:rPr lang="en-US" dirty="0" smtClean="0"/>
              <a:t>Goals shifted from replacing </a:t>
            </a:r>
            <a:r>
              <a:rPr lang="en-US" dirty="0" err="1" smtClean="0"/>
              <a:t>GPRS</a:t>
            </a:r>
            <a:r>
              <a:rPr lang="en-US" dirty="0" smtClean="0"/>
              <a:t>/</a:t>
            </a:r>
            <a:r>
              <a:rPr lang="en-US" dirty="0" err="1" smtClean="0"/>
              <a:t>EGPRS</a:t>
            </a:r>
            <a:r>
              <a:rPr lang="en-US" dirty="0" smtClean="0"/>
              <a:t> to provide competing LP WAN solution</a:t>
            </a:r>
            <a:endParaRPr lang="en-US" dirty="0"/>
          </a:p>
          <a:p>
            <a:pPr lvl="1"/>
            <a:r>
              <a:rPr lang="en-US" dirty="0" smtClean="0"/>
              <a:t>Ultra-low device complexity</a:t>
            </a:r>
            <a:r>
              <a:rPr lang="en-US" dirty="0"/>
              <a:t>, </a:t>
            </a:r>
            <a:r>
              <a:rPr lang="en-US" b="1" dirty="0"/>
              <a:t>extreme coverage </a:t>
            </a:r>
            <a:r>
              <a:rPr lang="en-US" b="1" dirty="0" smtClean="0"/>
              <a:t>range </a:t>
            </a:r>
            <a:r>
              <a:rPr lang="en-US" dirty="0"/>
              <a:t>and long device battery life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2946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Main Requirements</a:t>
            </a:r>
            <a:endParaRPr lang="en-US" sz="3600" b="1" dirty="0">
              <a:latin typeface="+mn-lt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81512" y="1124744"/>
            <a:ext cx="6778584" cy="50314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Extended Coverage</a:t>
            </a:r>
          </a:p>
          <a:p>
            <a:pPr lvl="1"/>
            <a:r>
              <a:rPr lang="en-US" b="1" dirty="0" err="1" smtClean="0"/>
              <a:t>20dB</a:t>
            </a:r>
            <a:r>
              <a:rPr lang="en-US" b="1" dirty="0" smtClean="0"/>
              <a:t> extension over </a:t>
            </a:r>
            <a:r>
              <a:rPr lang="en-US" b="1" dirty="0" err="1" smtClean="0"/>
              <a:t>4G</a:t>
            </a:r>
            <a:r>
              <a:rPr lang="en-US" b="1" dirty="0" smtClean="0"/>
              <a:t> LTE</a:t>
            </a:r>
          </a:p>
          <a:p>
            <a:r>
              <a:rPr lang="en-US" dirty="0" smtClean="0"/>
              <a:t>Extended Battery Lifetime</a:t>
            </a:r>
          </a:p>
          <a:p>
            <a:pPr lvl="1"/>
            <a:r>
              <a:rPr lang="en-US" dirty="0" smtClean="0"/>
              <a:t>Utility meters w/o access </a:t>
            </a:r>
            <a:br>
              <a:rPr lang="en-US" dirty="0" smtClean="0"/>
            </a:br>
            <a:r>
              <a:rPr lang="en-US" dirty="0" smtClean="0"/>
              <a:t>to power supply</a:t>
            </a:r>
          </a:p>
          <a:p>
            <a:pPr lvl="1"/>
            <a:r>
              <a:rPr lang="en-US" dirty="0" smtClean="0"/>
              <a:t>Reduce long-term operational costs</a:t>
            </a:r>
            <a:endParaRPr lang="en-US" sz="6200" dirty="0" smtClean="0"/>
          </a:p>
          <a:p>
            <a:r>
              <a:rPr lang="en-US" dirty="0" smtClean="0"/>
              <a:t>Network capacity</a:t>
            </a:r>
          </a:p>
          <a:p>
            <a:pPr lvl="1"/>
            <a:r>
              <a:rPr lang="en-US" dirty="0" smtClean="0"/>
              <a:t>Central London use case</a:t>
            </a:r>
          </a:p>
          <a:p>
            <a:pPr lvl="1"/>
            <a:r>
              <a:rPr lang="en-US" dirty="0" smtClean="0"/>
              <a:t>40 devices per household</a:t>
            </a:r>
          </a:p>
          <a:p>
            <a:pPr lvl="1"/>
            <a:r>
              <a:rPr lang="en-US" dirty="0" smtClean="0"/>
              <a:t>60.000 devices per </a:t>
            </a:r>
            <a:r>
              <a:rPr lang="en-US" dirty="0" err="1" smtClean="0"/>
              <a:t>km</a:t>
            </a:r>
            <a:r>
              <a:rPr lang="en-US" baseline="30000" dirty="0" err="1" smtClean="0"/>
              <a:t>2</a:t>
            </a:r>
            <a:endParaRPr lang="en-US" baseline="30000" dirty="0" smtClean="0"/>
          </a:p>
          <a:p>
            <a:r>
              <a:rPr lang="en-US" dirty="0" smtClean="0"/>
              <a:t>As low as possible device cost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0363" y="5992888"/>
            <a:ext cx="1160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err="1" smtClean="0"/>
              <a:t>Liberg</a:t>
            </a:r>
            <a:r>
              <a:rPr lang="en-US" sz="1400" dirty="0"/>
              <a:t>, O., </a:t>
            </a:r>
            <a:r>
              <a:rPr lang="en-US" sz="1400" dirty="0" err="1"/>
              <a:t>Sundberg</a:t>
            </a:r>
            <a:r>
              <a:rPr lang="en-US" sz="1400" dirty="0"/>
              <a:t>, M., Wang, E., Bergman, J. and Sachs, J</a:t>
            </a:r>
            <a:r>
              <a:rPr lang="en-US" sz="1400" dirty="0" smtClean="0"/>
              <a:t>., </a:t>
            </a:r>
            <a:r>
              <a:rPr lang="en-US" sz="1400" dirty="0"/>
              <a:t>Cellular Internet of things: technologies, standards, and performance. Academic </a:t>
            </a:r>
            <a:r>
              <a:rPr lang="en-US" sz="1400" dirty="0" smtClean="0"/>
              <a:t>Press, 2017, Table 1.1, </a:t>
            </a:r>
            <a:r>
              <a:rPr lang="en-US" sz="1400" dirty="0"/>
              <a:t>page </a:t>
            </a:r>
            <a:r>
              <a:rPr lang="en-US" sz="1400" dirty="0" smtClean="0"/>
              <a:t>8.</a:t>
            </a:r>
            <a:endParaRPr lang="en-US" sz="1400" dirty="0"/>
          </a:p>
        </p:txBody>
      </p:sp>
      <p:grpSp>
        <p:nvGrpSpPr>
          <p:cNvPr id="9" name="Group 8"/>
          <p:cNvGrpSpPr/>
          <p:nvPr/>
        </p:nvGrpSpPr>
        <p:grpSpPr>
          <a:xfrm>
            <a:off x="5543793" y="1124744"/>
            <a:ext cx="6596916" cy="4176464"/>
            <a:chOff x="5543793" y="1124744"/>
            <a:chExt cx="6596916" cy="41764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3793" y="1124744"/>
              <a:ext cx="6596916" cy="417646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0623268" y="1273032"/>
              <a:ext cx="216024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2462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Machine-Type Communications (</a:t>
            </a:r>
            <a:r>
              <a:rPr lang="en-US" sz="3600" b="1" dirty="0" err="1" smtClean="0">
                <a:latin typeface="+mn-lt"/>
              </a:rPr>
              <a:t>MTC</a:t>
            </a:r>
            <a:r>
              <a:rPr lang="en-US" sz="3600" b="1" dirty="0" smtClean="0">
                <a:latin typeface="+mn-lt"/>
              </a:rPr>
              <a:t>) Standards</a:t>
            </a:r>
            <a:endParaRPr lang="en-US" sz="3600" b="1" dirty="0">
              <a:latin typeface="+mn-lt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91344" y="1556792"/>
            <a:ext cx="11243080" cy="21510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enhanced Machine-Type Communications (</a:t>
            </a:r>
            <a:r>
              <a:rPr lang="en-US" sz="2400" dirty="0" err="1" smtClean="0"/>
              <a:t>eMTC</a:t>
            </a:r>
            <a:r>
              <a:rPr lang="en-US" sz="2400" dirty="0" smtClean="0"/>
              <a:t>/LTE-M</a:t>
            </a:r>
            <a:r>
              <a:rPr lang="en-US" sz="2400" dirty="0"/>
              <a:t>)</a:t>
            </a:r>
            <a:endParaRPr lang="en-US" sz="2400" dirty="0" smtClean="0"/>
          </a:p>
          <a:p>
            <a:pPr lvl="1"/>
            <a:r>
              <a:rPr lang="en-US" sz="2200" dirty="0" smtClean="0"/>
              <a:t>Cat-0 (6 </a:t>
            </a:r>
            <a:r>
              <a:rPr lang="en-US" sz="2200" dirty="0" err="1" smtClean="0"/>
              <a:t>PRB</a:t>
            </a:r>
            <a:r>
              <a:rPr lang="en-US" sz="2200" dirty="0" smtClean="0"/>
              <a:t> – 1.08 MHz)</a:t>
            </a:r>
          </a:p>
          <a:p>
            <a:pPr marL="457200" lvl="1" indent="0">
              <a:buNone/>
            </a:pPr>
            <a:endParaRPr lang="en-US" sz="2200" dirty="0" smtClean="0"/>
          </a:p>
          <a:p>
            <a:r>
              <a:rPr lang="en-US" sz="2400" b="1" dirty="0" smtClean="0"/>
              <a:t>Narrow-Band Internet of Things (NB-IoT)</a:t>
            </a:r>
          </a:p>
          <a:p>
            <a:pPr lvl="1"/>
            <a:r>
              <a:rPr lang="en-US" sz="2200" b="1" dirty="0" smtClean="0"/>
              <a:t>Low-power Low-cost (1 </a:t>
            </a:r>
            <a:r>
              <a:rPr lang="en-US" sz="2200" b="1" dirty="0" err="1" smtClean="0"/>
              <a:t>RB</a:t>
            </a:r>
            <a:r>
              <a:rPr lang="en-US" sz="2200" b="1" dirty="0" smtClean="0"/>
              <a:t> – 180 kHz)</a:t>
            </a:r>
          </a:p>
          <a:p>
            <a:pPr lvl="1"/>
            <a:endParaRPr lang="en-US" sz="2200" b="1" dirty="0" smtClean="0"/>
          </a:p>
          <a:p>
            <a:r>
              <a:rPr lang="en-US" sz="2400" dirty="0" smtClean="0"/>
              <a:t>Extended Coverage GSM IoT (EC-GSM-IoT</a:t>
            </a:r>
            <a:r>
              <a:rPr lang="en-US" sz="2400" dirty="0"/>
              <a:t>) </a:t>
            </a:r>
            <a:endParaRPr lang="en-US" sz="2400" dirty="0" smtClean="0"/>
          </a:p>
          <a:p>
            <a:pPr lvl="1"/>
            <a:r>
              <a:rPr lang="en-US" sz="2200" dirty="0" smtClean="0"/>
              <a:t>Cat-0 (6 </a:t>
            </a:r>
            <a:r>
              <a:rPr lang="en-US" sz="2200" dirty="0" err="1" smtClean="0"/>
              <a:t>PRB</a:t>
            </a:r>
            <a:r>
              <a:rPr lang="en-US" sz="2200" dirty="0" smtClean="0"/>
              <a:t> – 1.08 MHz)</a:t>
            </a:r>
          </a:p>
          <a:p>
            <a:endParaRPr lang="en-US" sz="2600" dirty="0"/>
          </a:p>
          <a:p>
            <a:r>
              <a:rPr lang="en-US" sz="2600" dirty="0" err="1" smtClean="0"/>
              <a:t>3GPP</a:t>
            </a:r>
            <a:r>
              <a:rPr lang="en-US" sz="2600" dirty="0" smtClean="0"/>
              <a:t> Release 13 (2016) </a:t>
            </a:r>
          </a:p>
          <a:p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30364" y="5918368"/>
            <a:ext cx="11526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/>
              <a:t>Rico-</a:t>
            </a:r>
            <a:r>
              <a:rPr lang="en-US" sz="1400" dirty="0" err="1"/>
              <a:t>Alvarino</a:t>
            </a:r>
            <a:r>
              <a:rPr lang="en-US" sz="1400" dirty="0"/>
              <a:t>, </a:t>
            </a:r>
            <a:r>
              <a:rPr lang="en-US" sz="1400" dirty="0" smtClean="0"/>
              <a:t>et al., </a:t>
            </a:r>
            <a:r>
              <a:rPr lang="en-US" sz="1400" dirty="0"/>
              <a:t>“An overview of 3GPP enhancements on machine to </a:t>
            </a:r>
            <a:r>
              <a:rPr lang="en-US" sz="1400" dirty="0" smtClean="0"/>
              <a:t>machine communications</a:t>
            </a:r>
            <a:r>
              <a:rPr lang="en-US" sz="1400" dirty="0"/>
              <a:t>,” </a:t>
            </a:r>
            <a:r>
              <a:rPr lang="en-US" sz="1400" i="1" dirty="0"/>
              <a:t>IEEE Communications Magazine</a:t>
            </a:r>
            <a:r>
              <a:rPr lang="en-US" sz="1400" dirty="0"/>
              <a:t>, 54(6), pp.14-21, 2016.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0364" y="6158971"/>
            <a:ext cx="1152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Shariatmadari</a:t>
            </a:r>
            <a:r>
              <a:rPr lang="en-US" sz="1400" dirty="0"/>
              <a:t>, </a:t>
            </a:r>
            <a:r>
              <a:rPr lang="en-US" sz="1400" dirty="0" smtClean="0"/>
              <a:t>et al. </a:t>
            </a:r>
            <a:r>
              <a:rPr lang="en-US" sz="1400" dirty="0"/>
              <a:t>“Machine-type communications: current status and future perspectives toward 5G systems,” IEEE Communications Magazine, 53(9), pp. 10-17, 2015.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2331508"/>
            <a:ext cx="6070809" cy="275367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79976" y="2060850"/>
            <a:ext cx="6192688" cy="345638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95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Cellular IoT in </a:t>
            </a:r>
            <a:r>
              <a:rPr lang="en-US" sz="3600" b="1" dirty="0" err="1" smtClean="0">
                <a:latin typeface="+mn-lt"/>
              </a:rPr>
              <a:t>5G</a:t>
            </a:r>
            <a:r>
              <a:rPr lang="en-US" sz="3600" b="1" dirty="0" smtClean="0">
                <a:latin typeface="+mn-lt"/>
              </a:rPr>
              <a:t>: </a:t>
            </a:r>
            <a:r>
              <a:rPr lang="en-US" sz="3600" b="1" dirty="0" err="1" smtClean="0">
                <a:latin typeface="+mn-lt"/>
              </a:rPr>
              <a:t>mMTC</a:t>
            </a:r>
            <a:r>
              <a:rPr lang="en-US" sz="3600" b="1" dirty="0" smtClean="0">
                <a:latin typeface="+mn-lt"/>
              </a:rPr>
              <a:t> and </a:t>
            </a:r>
            <a:r>
              <a:rPr lang="en-US" sz="3600" b="1" dirty="0" err="1" smtClean="0">
                <a:latin typeface="+mn-lt"/>
              </a:rPr>
              <a:t>URLLC</a:t>
            </a:r>
            <a:endParaRPr lang="en-US" sz="36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052736"/>
            <a:ext cx="8856984" cy="578471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056746" y="3548238"/>
            <a:ext cx="8421619" cy="218501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                                                                               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88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91" y="2076784"/>
            <a:ext cx="6305874" cy="3619686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263352" y="1421928"/>
            <a:ext cx="7488832" cy="3951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massive Machine-Type Communications (</a:t>
            </a:r>
            <a:r>
              <a:rPr lang="en-US" sz="2400" b="1" dirty="0" err="1" smtClean="0"/>
              <a:t>mMTC</a:t>
            </a:r>
            <a:r>
              <a:rPr lang="en-US" sz="2400" b="1" dirty="0" smtClean="0"/>
              <a:t>)</a:t>
            </a:r>
          </a:p>
          <a:p>
            <a:pPr lvl="1"/>
            <a:r>
              <a:rPr lang="en-US" sz="2200" dirty="0" smtClean="0"/>
              <a:t>10</a:t>
            </a:r>
            <a:r>
              <a:rPr lang="en-US" sz="2200" baseline="30000" dirty="0" smtClean="0"/>
              <a:t>6</a:t>
            </a:r>
            <a:r>
              <a:rPr lang="en-US" sz="2200" dirty="0" smtClean="0"/>
              <a:t> devices/</a:t>
            </a:r>
            <a:r>
              <a:rPr lang="en-US" sz="2200" dirty="0" err="1" smtClean="0"/>
              <a:t>km</a:t>
            </a:r>
            <a:r>
              <a:rPr lang="en-US" sz="2200" baseline="30000" dirty="0" err="1" smtClean="0"/>
              <a:t>2</a:t>
            </a:r>
            <a:r>
              <a:rPr lang="en-US" sz="2200" dirty="0" smtClean="0"/>
              <a:t> satisfying packet loss rates less than 1%. </a:t>
            </a:r>
          </a:p>
          <a:p>
            <a:endParaRPr lang="en-US" sz="2400" dirty="0" smtClean="0"/>
          </a:p>
          <a:p>
            <a:r>
              <a:rPr lang="en-US" sz="2400" b="1" dirty="0" smtClean="0"/>
              <a:t>Ultra-Reliable Low-Latency </a:t>
            </a:r>
            <a:br>
              <a:rPr lang="en-US" sz="2400" b="1" dirty="0" smtClean="0"/>
            </a:br>
            <a:r>
              <a:rPr lang="en-US" sz="2400" b="1" dirty="0" smtClean="0"/>
              <a:t>Communications (</a:t>
            </a:r>
            <a:r>
              <a:rPr lang="en-US" sz="2400" b="1" dirty="0" err="1" smtClean="0"/>
              <a:t>URLLC</a:t>
            </a:r>
            <a:r>
              <a:rPr lang="en-US" sz="2400" b="1" dirty="0" smtClean="0"/>
              <a:t>)</a:t>
            </a:r>
          </a:p>
          <a:p>
            <a:pPr lvl="1"/>
            <a:r>
              <a:rPr lang="en-US" sz="2200" dirty="0"/>
              <a:t>G</a:t>
            </a:r>
            <a:r>
              <a:rPr lang="en-US" sz="2200" dirty="0" smtClean="0"/>
              <a:t>eneric DL/UL latency target is 0.5 </a:t>
            </a:r>
            <a:r>
              <a:rPr lang="en-US" sz="2200" dirty="0" err="1" smtClean="0"/>
              <a:t>ms</a:t>
            </a:r>
            <a:endParaRPr lang="en-US" sz="2200" dirty="0" smtClean="0"/>
          </a:p>
          <a:p>
            <a:pPr lvl="1"/>
            <a:r>
              <a:rPr lang="en-US" sz="2200" dirty="0" smtClean="0"/>
              <a:t>Reliability targets packet loss rate of 10</a:t>
            </a:r>
            <a:r>
              <a:rPr lang="en-US" sz="2200" baseline="30000" dirty="0" smtClean="0"/>
              <a:t>-5</a:t>
            </a:r>
            <a:r>
              <a:rPr lang="en-US" sz="2200" dirty="0" smtClean="0"/>
              <a:t> </a:t>
            </a:r>
            <a:br>
              <a:rPr lang="en-US" sz="2200" dirty="0" smtClean="0"/>
            </a:br>
            <a:r>
              <a:rPr lang="en-US" sz="2200" dirty="0" smtClean="0"/>
              <a:t>for 32 byte packets and </a:t>
            </a:r>
            <a:r>
              <a:rPr lang="en-US" sz="2200" dirty="0" err="1" smtClean="0"/>
              <a:t>1ms</a:t>
            </a:r>
            <a:r>
              <a:rPr lang="en-US" sz="2200" dirty="0" smtClean="0"/>
              <a:t> latency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330363" y="5992888"/>
            <a:ext cx="1160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err="1" smtClean="0"/>
              <a:t>Liberg</a:t>
            </a:r>
            <a:r>
              <a:rPr lang="en-US" sz="1400" dirty="0"/>
              <a:t>, O., </a:t>
            </a:r>
            <a:r>
              <a:rPr lang="en-US" sz="1400" dirty="0" err="1"/>
              <a:t>Sundberg</a:t>
            </a:r>
            <a:r>
              <a:rPr lang="en-US" sz="1400" dirty="0"/>
              <a:t>, M., Wang, E., Bergman, J. and Sachs, J</a:t>
            </a:r>
            <a:r>
              <a:rPr lang="en-US" sz="1400" dirty="0" smtClean="0"/>
              <a:t>., </a:t>
            </a:r>
            <a:r>
              <a:rPr lang="en-US" sz="1400" dirty="0"/>
              <a:t>Cellular Internet of things: technologies, standards, and performance. Academic </a:t>
            </a:r>
            <a:r>
              <a:rPr lang="en-US" sz="1400" dirty="0" smtClean="0"/>
              <a:t>Press, 2017, </a:t>
            </a:r>
            <a:r>
              <a:rPr lang="en-US" sz="1400" dirty="0"/>
              <a:t>Figure 1.1, page 5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Cellular IoT in </a:t>
            </a:r>
            <a:r>
              <a:rPr lang="en-US" sz="3600" b="1" dirty="0" err="1" smtClean="0">
                <a:latin typeface="+mn-lt"/>
              </a:rPr>
              <a:t>5G</a:t>
            </a:r>
            <a:r>
              <a:rPr lang="en-US" sz="3600" b="1" dirty="0" smtClean="0">
                <a:latin typeface="+mn-lt"/>
              </a:rPr>
              <a:t>: Service Requirements</a:t>
            </a:r>
            <a:endParaRPr lang="en-US" sz="3600" b="1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35960" y="2204864"/>
            <a:ext cx="6234561" cy="36095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62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Outline of the Lecture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Introduction to Internet of Things </a:t>
            </a:r>
          </a:p>
          <a:p>
            <a:r>
              <a:rPr lang="en-US" sz="3600" dirty="0" smtClean="0"/>
              <a:t>Introduction to IoT in Mobile Cellular Networks</a:t>
            </a:r>
          </a:p>
          <a:p>
            <a:r>
              <a:rPr lang="en-US" sz="3600" b="1" dirty="0" smtClean="0"/>
              <a:t>Competing Technologies in </a:t>
            </a:r>
            <a:r>
              <a:rPr lang="en-US" sz="3600" b="1" dirty="0" err="1" smtClean="0"/>
              <a:t>Unlicenced</a:t>
            </a:r>
            <a:r>
              <a:rPr lang="en-US" sz="3600" b="1" dirty="0" smtClean="0"/>
              <a:t> Spectrum</a:t>
            </a:r>
          </a:p>
          <a:p>
            <a:r>
              <a:rPr lang="en-US" sz="3600" dirty="0" smtClean="0"/>
              <a:t>Example Applications of Cellular IoT</a:t>
            </a:r>
            <a:endParaRPr lang="en-US" sz="3600" dirty="0"/>
          </a:p>
          <a:p>
            <a:endParaRPr lang="sr-Latn-RS" sz="3600" dirty="0" smtClean="0"/>
          </a:p>
          <a:p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5946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84032" y="1196753"/>
            <a:ext cx="5370464" cy="4664299"/>
          </a:xfrm>
        </p:spPr>
        <p:txBody>
          <a:bodyPr/>
          <a:lstStyle/>
          <a:p>
            <a:r>
              <a:rPr lang="en-US" dirty="0" smtClean="0"/>
              <a:t>ISM bands (USA)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335360" y="1052736"/>
            <a:ext cx="6048672" cy="4896543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Unlicenced</a:t>
            </a:r>
            <a:r>
              <a:rPr lang="en-US" b="1" dirty="0" smtClean="0"/>
              <a:t> Spectrum IoT</a:t>
            </a:r>
          </a:p>
          <a:p>
            <a:pPr lvl="1"/>
            <a:r>
              <a:rPr lang="en-US" dirty="0" smtClean="0"/>
              <a:t>Use available ISM bands</a:t>
            </a:r>
          </a:p>
          <a:p>
            <a:pPr lvl="2"/>
            <a:r>
              <a:rPr lang="en-US" dirty="0" smtClean="0"/>
              <a:t>Public, free-to-use</a:t>
            </a:r>
          </a:p>
          <a:p>
            <a:pPr lvl="2"/>
            <a:r>
              <a:rPr lang="en-US" dirty="0" smtClean="0"/>
              <a:t>Regulated transmission limits</a:t>
            </a:r>
          </a:p>
          <a:p>
            <a:pPr lvl="1"/>
            <a:r>
              <a:rPr lang="en-US" dirty="0" smtClean="0"/>
              <a:t>Best known IoT standards</a:t>
            </a:r>
          </a:p>
          <a:p>
            <a:pPr lvl="2"/>
            <a:r>
              <a:rPr lang="en-US" dirty="0" smtClean="0"/>
              <a:t>Short-to-medium range</a:t>
            </a:r>
          </a:p>
          <a:p>
            <a:pPr lvl="2"/>
            <a:r>
              <a:rPr lang="en-US" dirty="0" smtClean="0"/>
              <a:t>Bluetooth Low Energy, ZigBee</a:t>
            </a:r>
          </a:p>
          <a:p>
            <a:pPr lvl="2"/>
            <a:r>
              <a:rPr lang="en-US" b="1" dirty="0" smtClean="0"/>
              <a:t>IEEE </a:t>
            </a:r>
            <a:r>
              <a:rPr lang="en-US" b="1" dirty="0" err="1" smtClean="0"/>
              <a:t>802.11ah</a:t>
            </a:r>
            <a:r>
              <a:rPr lang="en-US" b="1" dirty="0" smtClean="0"/>
              <a:t> </a:t>
            </a:r>
            <a:r>
              <a:rPr lang="en-US" b="1" dirty="0" err="1" smtClean="0"/>
              <a:t>HaLow</a:t>
            </a:r>
            <a:r>
              <a:rPr lang="en-US" b="1" dirty="0" smtClean="0"/>
              <a:t> (Wi-Fi IoT)</a:t>
            </a:r>
          </a:p>
          <a:p>
            <a:pPr lvl="1"/>
            <a:r>
              <a:rPr lang="en-US" dirty="0" smtClean="0"/>
              <a:t>First commercial LP WAN standards</a:t>
            </a:r>
          </a:p>
          <a:p>
            <a:pPr lvl="2"/>
            <a:r>
              <a:rPr lang="en-US" b="1" dirty="0" err="1" smtClean="0"/>
              <a:t>LoRaWAN</a:t>
            </a:r>
            <a:endParaRPr lang="en-US" b="1" dirty="0" smtClean="0"/>
          </a:p>
          <a:p>
            <a:pPr lvl="2"/>
            <a:r>
              <a:rPr lang="en-US" b="1" dirty="0" err="1" smtClean="0"/>
              <a:t>SigFox</a:t>
            </a:r>
            <a:endParaRPr lang="en-US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Competing LP WAN Technologies</a:t>
            </a:r>
            <a:endParaRPr lang="en-US" sz="3600" b="1" dirty="0">
              <a:latin typeface="+mn-lt"/>
            </a:endParaRPr>
          </a:p>
        </p:txBody>
      </p:sp>
      <p:pic>
        <p:nvPicPr>
          <p:cNvPr id="7" name="Picture 4" descr="2-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945" y="1988841"/>
            <a:ext cx="5963221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766095" y="1691656"/>
            <a:ext cx="6306569" cy="21693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95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1" y="1700809"/>
            <a:ext cx="11635161" cy="4608511"/>
          </a:xfrm>
        </p:spPr>
        <p:txBody>
          <a:bodyPr>
            <a:normAutofit/>
          </a:bodyPr>
          <a:lstStyle/>
          <a:p>
            <a:r>
              <a:rPr lang="en-US" altLang="en-US" dirty="0"/>
              <a:t>French start-up established in 2009 based in </a:t>
            </a:r>
            <a:r>
              <a:rPr lang="en-US" altLang="en-US" dirty="0" smtClean="0"/>
              <a:t>Toulouse</a:t>
            </a:r>
            <a:endParaRPr lang="en-US" dirty="0" smtClean="0"/>
          </a:p>
          <a:p>
            <a:r>
              <a:rPr lang="en-US" dirty="0" err="1" smtClean="0"/>
              <a:t>SigFox</a:t>
            </a:r>
            <a:r>
              <a:rPr lang="en-US" dirty="0" smtClean="0"/>
              <a:t> exploits very low bandwidth to reduce SNR</a:t>
            </a:r>
          </a:p>
          <a:p>
            <a:r>
              <a:rPr lang="en-US" dirty="0" smtClean="0"/>
              <a:t>Ultra narrowband modulation; </a:t>
            </a:r>
            <a:r>
              <a:rPr lang="en-US" dirty="0" err="1" smtClean="0"/>
              <a:t>MPL</a:t>
            </a:r>
            <a:r>
              <a:rPr lang="en-US" dirty="0" smtClean="0"/>
              <a:t> of 162 dB</a:t>
            </a:r>
          </a:p>
          <a:p>
            <a:r>
              <a:rPr lang="en-US" altLang="en-US" dirty="0" err="1"/>
              <a:t>12B</a:t>
            </a:r>
            <a:r>
              <a:rPr lang="en-US" altLang="en-US" dirty="0"/>
              <a:t> messages up to 140 times per day using </a:t>
            </a:r>
            <a:r>
              <a:rPr lang="en-US" altLang="en-US" dirty="0" smtClean="0"/>
              <a:t>100 bps </a:t>
            </a:r>
            <a:r>
              <a:rPr lang="en-US" altLang="en-US" dirty="0"/>
              <a:t>data rate</a:t>
            </a:r>
            <a:endParaRPr lang="en-US" dirty="0" smtClean="0"/>
          </a:p>
          <a:p>
            <a:r>
              <a:rPr lang="en-US" dirty="0" smtClean="0"/>
              <a:t>ISM bands: 868 MHz in Europe and 902 MHz in USA </a:t>
            </a:r>
          </a:p>
          <a:p>
            <a:r>
              <a:rPr lang="en-US" dirty="0" smtClean="0"/>
              <a:t>Many networks in Europe including national-wide coverage in France, Spain and Portugal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LP WAN Technologies: </a:t>
            </a:r>
            <a:r>
              <a:rPr lang="en-US" sz="3600" b="1" dirty="0" err="1" smtClean="0">
                <a:latin typeface="+mn-lt"/>
              </a:rPr>
              <a:t>SigFox</a:t>
            </a:r>
            <a:endParaRPr lang="en-US" sz="36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461" y="-583916"/>
            <a:ext cx="5135282" cy="26974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0363" y="5992888"/>
            <a:ext cx="11606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sz="1400" dirty="0">
                <a:hlinkClick r:id="rId3"/>
              </a:rPr>
              <a:t>http://</a:t>
            </a:r>
            <a:r>
              <a:rPr lang="en-US" altLang="en-US" sz="1400" dirty="0" err="1" smtClean="0">
                <a:hlinkClick r:id="rId3"/>
              </a:rPr>
              <a:t>www.sigfox.com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03865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461" y="-583916"/>
            <a:ext cx="5135282" cy="269747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1" y="1268760"/>
            <a:ext cx="11635161" cy="4608511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The number of messages is limited to 140/day – Why?</a:t>
            </a:r>
          </a:p>
          <a:p>
            <a:pPr lvl="1"/>
            <a:r>
              <a:rPr lang="en-US" altLang="en-US" dirty="0" smtClean="0"/>
              <a:t>This is due to EU regulation for </a:t>
            </a:r>
            <a:r>
              <a:rPr lang="en-US" altLang="en-US" dirty="0" err="1" smtClean="0"/>
              <a:t>unlicenced</a:t>
            </a:r>
            <a:r>
              <a:rPr lang="en-US" altLang="en-US" dirty="0" smtClean="0"/>
              <a:t> spectrum</a:t>
            </a:r>
          </a:p>
          <a:p>
            <a:pPr lvl="1"/>
            <a:r>
              <a:rPr lang="en-US" altLang="en-US" dirty="0" smtClean="0"/>
              <a:t>Device may use public band up to 1% of the total time</a:t>
            </a:r>
          </a:p>
          <a:p>
            <a:pPr lvl="1"/>
            <a:r>
              <a:rPr lang="en-US" altLang="en-US" dirty="0" smtClean="0"/>
              <a:t>With 100 bps data rate, this translates to 6 messages of 12 bytes per hour or equivalently 140 messages per day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 smtClean="0"/>
              <a:t>Downlink messages are up to 8 bytes in size</a:t>
            </a:r>
          </a:p>
          <a:p>
            <a:pPr lvl="1"/>
            <a:r>
              <a:rPr lang="en-US" altLang="en-US" dirty="0" smtClean="0"/>
              <a:t>Base station can send at least 4 messages per day to each device</a:t>
            </a:r>
          </a:p>
          <a:p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+mn-lt"/>
              </a:rPr>
              <a:t>SigFox</a:t>
            </a:r>
            <a:r>
              <a:rPr lang="en-US" sz="3600" b="1" dirty="0" smtClean="0">
                <a:latin typeface="+mn-lt"/>
              </a:rPr>
              <a:t> Limitations </a:t>
            </a:r>
            <a:endParaRPr lang="en-US" sz="36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363" y="5992888"/>
            <a:ext cx="11606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sz="1400" dirty="0">
                <a:hlinkClick r:id="rId3"/>
              </a:rPr>
              <a:t>http://</a:t>
            </a:r>
            <a:r>
              <a:rPr lang="en-US" altLang="en-US" sz="1400" dirty="0" err="1" smtClean="0">
                <a:hlinkClick r:id="rId3"/>
              </a:rPr>
              <a:t>www.sigfox.com</a:t>
            </a:r>
            <a:r>
              <a:rPr lang="en-US" altLang="en-US" sz="1400" dirty="0" smtClean="0"/>
              <a:t> - </a:t>
            </a:r>
            <a:r>
              <a:rPr lang="en-US" altLang="en-US" sz="1400" dirty="0" err="1" smtClean="0"/>
              <a:t>Sigfox</a:t>
            </a:r>
            <a:r>
              <a:rPr lang="en-US" altLang="en-US" sz="1400" dirty="0" smtClean="0"/>
              <a:t> Technical Overview Whitepaper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89865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461" y="-583916"/>
            <a:ext cx="5135282" cy="269747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+mn-lt"/>
              </a:rPr>
              <a:t>SigFox</a:t>
            </a:r>
            <a:r>
              <a:rPr lang="en-US" sz="3600" b="1" dirty="0" smtClean="0">
                <a:latin typeface="+mn-lt"/>
              </a:rPr>
              <a:t> Network Architecture </a:t>
            </a:r>
            <a:endParaRPr lang="en-US" sz="36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363" y="5992888"/>
            <a:ext cx="11606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sz="1400" dirty="0">
                <a:hlinkClick r:id="rId3"/>
              </a:rPr>
              <a:t>http://</a:t>
            </a:r>
            <a:r>
              <a:rPr lang="en-US" altLang="en-US" sz="1400" dirty="0" err="1" smtClean="0">
                <a:hlinkClick r:id="rId3"/>
              </a:rPr>
              <a:t>www.sigfox.com</a:t>
            </a:r>
            <a:r>
              <a:rPr lang="en-US" altLang="en-US" sz="1400" dirty="0" smtClean="0"/>
              <a:t> - </a:t>
            </a:r>
            <a:r>
              <a:rPr lang="en-US" altLang="en-US" sz="1400" dirty="0" err="1" smtClean="0"/>
              <a:t>Sigfox</a:t>
            </a:r>
            <a:r>
              <a:rPr lang="en-US" altLang="en-US" sz="1400" dirty="0" smtClean="0"/>
              <a:t> Technical Overview Whitepaper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144" y="1556792"/>
            <a:ext cx="8985712" cy="41213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31504" y="1412776"/>
            <a:ext cx="8957352" cy="43924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57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Outline of the Lecture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Introduction to Internet of Things </a:t>
            </a:r>
          </a:p>
          <a:p>
            <a:r>
              <a:rPr lang="en-US" sz="3600" dirty="0" smtClean="0"/>
              <a:t>Introduction to IoT in Mobile Cellular Networks</a:t>
            </a:r>
          </a:p>
          <a:p>
            <a:r>
              <a:rPr lang="en-US" sz="3600" dirty="0" smtClean="0"/>
              <a:t>Competing Technologies in </a:t>
            </a:r>
            <a:r>
              <a:rPr lang="en-US" sz="3600" dirty="0" err="1" smtClean="0"/>
              <a:t>Unlicenced</a:t>
            </a:r>
            <a:r>
              <a:rPr lang="en-US" sz="3600" dirty="0" smtClean="0"/>
              <a:t> Spectrum</a:t>
            </a:r>
          </a:p>
          <a:p>
            <a:r>
              <a:rPr lang="en-US" sz="3600" dirty="0" smtClean="0"/>
              <a:t>Example Applications of Cellular IoT</a:t>
            </a:r>
            <a:endParaRPr lang="en-US" sz="3600" dirty="0"/>
          </a:p>
          <a:p>
            <a:endParaRPr lang="sr-Latn-RS" sz="3600" b="1" dirty="0" smtClean="0"/>
          </a:p>
          <a:p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7586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461" y="-583916"/>
            <a:ext cx="5135282" cy="269747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+mn-lt"/>
              </a:rPr>
              <a:t>SigFox</a:t>
            </a:r>
            <a:r>
              <a:rPr lang="en-US" sz="3600" b="1" dirty="0" smtClean="0">
                <a:latin typeface="+mn-lt"/>
              </a:rPr>
              <a:t> Network Architecture </a:t>
            </a:r>
            <a:endParaRPr lang="en-US" sz="36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363" y="5992888"/>
            <a:ext cx="11606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sz="1400" dirty="0">
                <a:hlinkClick r:id="rId3"/>
              </a:rPr>
              <a:t>http://</a:t>
            </a:r>
            <a:r>
              <a:rPr lang="en-US" altLang="en-US" sz="1400" dirty="0" err="1" smtClean="0">
                <a:hlinkClick r:id="rId3"/>
              </a:rPr>
              <a:t>www.sigfox.com</a:t>
            </a:r>
            <a:r>
              <a:rPr lang="en-US" altLang="en-US" sz="1400" dirty="0" smtClean="0"/>
              <a:t> - </a:t>
            </a:r>
            <a:r>
              <a:rPr lang="en-US" altLang="en-US" sz="1400" dirty="0" err="1" smtClean="0"/>
              <a:t>Sigfox</a:t>
            </a:r>
            <a:r>
              <a:rPr lang="en-US" altLang="en-US" sz="1400" dirty="0" smtClean="0"/>
              <a:t> Technical Overview Whitepaper</a:t>
            </a:r>
            <a:endParaRPr lang="en-US" sz="1400" dirty="0"/>
          </a:p>
        </p:txBody>
      </p:sp>
      <p:grpSp>
        <p:nvGrpSpPr>
          <p:cNvPr id="2" name="Group 1"/>
          <p:cNvGrpSpPr/>
          <p:nvPr/>
        </p:nvGrpSpPr>
        <p:grpSpPr>
          <a:xfrm>
            <a:off x="7291776" y="1628800"/>
            <a:ext cx="4492856" cy="2376264"/>
            <a:chOff x="6096000" y="1412776"/>
            <a:chExt cx="4492856" cy="237626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2928" y="1556792"/>
              <a:ext cx="4395927" cy="201622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096000" y="1412776"/>
              <a:ext cx="4492856" cy="237626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07369" y="1124744"/>
            <a:ext cx="6616092" cy="4868144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Network Equipment </a:t>
            </a:r>
            <a:r>
              <a:rPr lang="en-US" sz="2800" dirty="0" smtClean="0"/>
              <a:t>layer</a:t>
            </a:r>
          </a:p>
          <a:p>
            <a:pPr lvl="1"/>
            <a:r>
              <a:rPr lang="en-US" sz="2400" dirty="0" smtClean="0"/>
              <a:t>Contains </a:t>
            </a:r>
            <a:r>
              <a:rPr lang="en-US" sz="2400" dirty="0" err="1" smtClean="0"/>
              <a:t>SigFox</a:t>
            </a:r>
            <a:r>
              <a:rPr lang="en-US" sz="2400" dirty="0" smtClean="0"/>
              <a:t> base stations</a:t>
            </a:r>
          </a:p>
          <a:p>
            <a:pPr lvl="1"/>
            <a:r>
              <a:rPr lang="en-US" sz="2400" dirty="0" smtClean="0"/>
              <a:t>Delivers messages between devices and support system</a:t>
            </a:r>
          </a:p>
          <a:p>
            <a:pPr lvl="1"/>
            <a:endParaRPr lang="en-US" sz="2400" dirty="0"/>
          </a:p>
          <a:p>
            <a:r>
              <a:rPr lang="en-US" sz="2800" b="1" dirty="0" smtClean="0">
                <a:solidFill>
                  <a:schemeClr val="accent5"/>
                </a:solidFill>
              </a:rPr>
              <a:t>Support System </a:t>
            </a:r>
            <a:r>
              <a:rPr lang="en-US" sz="2800" dirty="0" smtClean="0"/>
              <a:t>layer</a:t>
            </a:r>
          </a:p>
          <a:p>
            <a:pPr lvl="1"/>
            <a:r>
              <a:rPr lang="en-US" sz="2400" dirty="0" err="1" smtClean="0"/>
              <a:t>SigFox</a:t>
            </a:r>
            <a:r>
              <a:rPr lang="en-US" sz="2400" dirty="0" smtClean="0"/>
              <a:t> Core Network</a:t>
            </a:r>
          </a:p>
          <a:p>
            <a:pPr lvl="1"/>
            <a:r>
              <a:rPr lang="en-US" sz="2400" dirty="0" smtClean="0"/>
              <a:t>Processes device messages</a:t>
            </a:r>
          </a:p>
          <a:p>
            <a:pPr lvl="1"/>
            <a:r>
              <a:rPr lang="en-US" sz="2400" dirty="0" smtClean="0"/>
              <a:t>Entry point to different </a:t>
            </a:r>
            <a:r>
              <a:rPr lang="en-US" sz="2400" dirty="0" err="1" smtClean="0"/>
              <a:t>SigFox</a:t>
            </a:r>
            <a:r>
              <a:rPr lang="en-US" sz="2400" dirty="0" smtClean="0"/>
              <a:t> actors via web interfaces or various APIs</a:t>
            </a:r>
          </a:p>
          <a:p>
            <a:pPr lvl="1"/>
            <a:endParaRPr lang="en-US" sz="2400" dirty="0"/>
          </a:p>
          <a:p>
            <a:r>
              <a:rPr lang="en-US" sz="2800" b="1" dirty="0" smtClean="0"/>
              <a:t>Connection between the layers </a:t>
            </a:r>
            <a:r>
              <a:rPr lang="en-US" sz="2800" dirty="0" smtClean="0"/>
              <a:t>is via Internet through secure VPN tunnels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364436" y="1772816"/>
            <a:ext cx="1728192" cy="20882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79376" y="1412776"/>
            <a:ext cx="6120680" cy="720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556676" y="1771250"/>
            <a:ext cx="2174420" cy="20882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479376" y="3112568"/>
            <a:ext cx="6120680" cy="7200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632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3" y="1196752"/>
            <a:ext cx="6192687" cy="460851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Originally developed by </a:t>
            </a:r>
            <a:r>
              <a:rPr lang="en-US" sz="2800" dirty="0" err="1" smtClean="0"/>
              <a:t>Cyclos</a:t>
            </a:r>
            <a:r>
              <a:rPr lang="en-US" sz="2800" dirty="0" smtClean="0"/>
              <a:t> in France, acquired by </a:t>
            </a:r>
            <a:r>
              <a:rPr lang="en-US" sz="2800" dirty="0" err="1" smtClean="0"/>
              <a:t>Semtech</a:t>
            </a:r>
            <a:endParaRPr lang="en-US" sz="2800" dirty="0" smtClean="0"/>
          </a:p>
          <a:p>
            <a:r>
              <a:rPr lang="en-US" sz="2800" dirty="0" smtClean="0"/>
              <a:t>Now supported by </a:t>
            </a:r>
            <a:r>
              <a:rPr lang="en-US" sz="2800" dirty="0" err="1" smtClean="0"/>
              <a:t>LoRa</a:t>
            </a:r>
            <a:r>
              <a:rPr lang="en-US" sz="2800" dirty="0" smtClean="0"/>
              <a:t> Alliance, consortium of 500+ members</a:t>
            </a:r>
          </a:p>
          <a:p>
            <a:r>
              <a:rPr lang="en-US" sz="2800" dirty="0" err="1" smtClean="0"/>
              <a:t>LoRa</a:t>
            </a:r>
            <a:r>
              <a:rPr lang="en-US" sz="2800" dirty="0" smtClean="0"/>
              <a:t> </a:t>
            </a:r>
            <a:r>
              <a:rPr lang="en-US" sz="2800" dirty="0"/>
              <a:t>exploits C</a:t>
            </a:r>
            <a:r>
              <a:rPr lang="en-US" sz="2800" dirty="0" smtClean="0"/>
              <a:t>hirp Spread </a:t>
            </a:r>
            <a:r>
              <a:rPr lang="en-US" sz="2800" dirty="0"/>
              <a:t>S</a:t>
            </a:r>
            <a:r>
              <a:rPr lang="en-US" sz="2800" dirty="0" smtClean="0"/>
              <a:t>pectrum modulation to reduce </a:t>
            </a:r>
            <a:r>
              <a:rPr lang="en-US" sz="2800" dirty="0"/>
              <a:t>SNR</a:t>
            </a:r>
          </a:p>
          <a:p>
            <a:r>
              <a:rPr lang="en-US" sz="2800" dirty="0" smtClean="0"/>
              <a:t>MCL of 154 dB in 868 MHz band in EU and 902 MHz in USA</a:t>
            </a:r>
          </a:p>
          <a:p>
            <a:r>
              <a:rPr lang="en-US" sz="2800" dirty="0" err="1" smtClean="0"/>
              <a:t>LoRa</a:t>
            </a:r>
            <a:r>
              <a:rPr lang="en-US" sz="2800" dirty="0" smtClean="0"/>
              <a:t> defines </a:t>
            </a:r>
            <a:r>
              <a:rPr lang="en-US" sz="2800" dirty="0" err="1" smtClean="0"/>
              <a:t>PHY</a:t>
            </a:r>
            <a:r>
              <a:rPr lang="en-US" sz="2800" dirty="0" smtClean="0"/>
              <a:t> layer, </a:t>
            </a:r>
            <a:r>
              <a:rPr lang="en-US" sz="2800" dirty="0" err="1" smtClean="0"/>
              <a:t>LoRaWAN</a:t>
            </a:r>
            <a:r>
              <a:rPr lang="en-US" sz="2800" dirty="0" smtClean="0"/>
              <a:t> defines MAC layer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LP WAN Technologies: </a:t>
            </a:r>
            <a:r>
              <a:rPr lang="en-US" sz="3600" b="1" dirty="0" err="1" smtClean="0">
                <a:latin typeface="+mn-lt"/>
              </a:rPr>
              <a:t>LoRaWAN</a:t>
            </a:r>
            <a:endParaRPr lang="en-US" sz="36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363" y="5992888"/>
            <a:ext cx="11606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sz="1400" dirty="0">
                <a:hlinkClick r:id="rId2"/>
              </a:rPr>
              <a:t>http://</a:t>
            </a:r>
            <a:r>
              <a:rPr lang="en-US" altLang="en-US" sz="1400" dirty="0" err="1" smtClean="0">
                <a:hlinkClick r:id="rId2"/>
              </a:rPr>
              <a:t>www.lora-alliance.org</a:t>
            </a:r>
            <a:r>
              <a:rPr lang="en-US" altLang="en-US" sz="1400" dirty="0" smtClean="0"/>
              <a:t> </a:t>
            </a:r>
            <a:endParaRPr lang="en-US" sz="1400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553" y="1806198"/>
            <a:ext cx="5556712" cy="335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240016" y="1700808"/>
            <a:ext cx="5806820" cy="3600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87214"/>
            <a:ext cx="3200542" cy="139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63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1196752"/>
            <a:ext cx="9145016" cy="4608511"/>
          </a:xfrm>
        </p:spPr>
        <p:txBody>
          <a:bodyPr>
            <a:normAutofit/>
          </a:bodyPr>
          <a:lstStyle/>
          <a:p>
            <a:r>
              <a:rPr lang="en-US" altLang="en-US" dirty="0" err="1"/>
              <a:t>LoRa</a:t>
            </a:r>
            <a:r>
              <a:rPr lang="en-US" altLang="en-US" dirty="0"/>
              <a:t> </a:t>
            </a:r>
            <a:r>
              <a:rPr lang="en-US" altLang="en-US" dirty="0" smtClean="0"/>
              <a:t>Physical </a:t>
            </a:r>
            <a:r>
              <a:rPr lang="en-US" altLang="en-US" dirty="0"/>
              <a:t>Layer optimized for low-power and extremely long range communications</a:t>
            </a:r>
          </a:p>
          <a:p>
            <a:pPr lvl="1"/>
            <a:r>
              <a:rPr lang="en-US" altLang="en-US" dirty="0" err="1"/>
              <a:t>FSK</a:t>
            </a:r>
            <a:r>
              <a:rPr lang="en-US" altLang="en-US" dirty="0"/>
              <a:t> is traditionally used for long-range</a:t>
            </a:r>
          </a:p>
          <a:p>
            <a:pPr lvl="1"/>
            <a:r>
              <a:rPr lang="en-US" altLang="en-US" dirty="0" err="1"/>
              <a:t>LoRa</a:t>
            </a:r>
            <a:r>
              <a:rPr lang="en-US" altLang="en-US" dirty="0"/>
              <a:t> uses </a:t>
            </a:r>
            <a:r>
              <a:rPr lang="en-US" altLang="en-US" b="1" dirty="0"/>
              <a:t>Chirp Spread Spectrum</a:t>
            </a:r>
          </a:p>
          <a:p>
            <a:pPr lvl="2"/>
            <a:r>
              <a:rPr lang="en-US" altLang="en-US" dirty="0"/>
              <a:t>Similar power costs but extended range compared to </a:t>
            </a:r>
            <a:r>
              <a:rPr lang="en-US" altLang="en-US" dirty="0" err="1"/>
              <a:t>FSK</a:t>
            </a:r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Chirp </a:t>
            </a:r>
            <a:r>
              <a:rPr lang="en-US" altLang="en-US" dirty="0"/>
              <a:t>Spread Spectrum</a:t>
            </a:r>
          </a:p>
          <a:p>
            <a:pPr lvl="1"/>
            <a:r>
              <a:rPr lang="en-US" altLang="en-US" dirty="0"/>
              <a:t>Used in military and space communications for </a:t>
            </a:r>
            <a:r>
              <a:rPr lang="en-US" altLang="en-US" dirty="0" smtClean="0"/>
              <a:t>decades </a:t>
            </a:r>
          </a:p>
          <a:p>
            <a:pPr lvl="1"/>
            <a:r>
              <a:rPr lang="en-US" altLang="en-US" dirty="0" err="1" smtClean="0"/>
              <a:t>LoRa</a:t>
            </a:r>
            <a:r>
              <a:rPr lang="en-US" altLang="en-US" dirty="0" smtClean="0"/>
              <a:t> </a:t>
            </a:r>
            <a:r>
              <a:rPr lang="en-US" altLang="en-US" dirty="0"/>
              <a:t>is the first commercial </a:t>
            </a:r>
            <a:r>
              <a:rPr lang="en-US" altLang="en-US" dirty="0" smtClean="0"/>
              <a:t>system that uses </a:t>
            </a:r>
            <a:r>
              <a:rPr lang="en-US" altLang="en-US" dirty="0" err="1" smtClean="0"/>
              <a:t>CSS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+mn-lt"/>
              </a:rPr>
              <a:t>LoRa</a:t>
            </a:r>
            <a:r>
              <a:rPr lang="en-US" sz="3600" b="1" dirty="0" smtClean="0">
                <a:latin typeface="+mn-lt"/>
              </a:rPr>
              <a:t> Physical Layer</a:t>
            </a:r>
            <a:endParaRPr lang="en-US" sz="36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363" y="5992888"/>
            <a:ext cx="11606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sz="1400" dirty="0">
                <a:hlinkClick r:id="rId2"/>
              </a:rPr>
              <a:t>http://</a:t>
            </a:r>
            <a:r>
              <a:rPr lang="en-US" altLang="en-US" sz="1400" dirty="0" err="1" smtClean="0">
                <a:hlinkClick r:id="rId2"/>
              </a:rPr>
              <a:t>www.lora-alliance.org</a:t>
            </a:r>
            <a:r>
              <a:rPr lang="en-US" alt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19001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1" y="1268761"/>
            <a:ext cx="7920879" cy="4608511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sz="2800" dirty="0" smtClean="0"/>
              <a:t> </a:t>
            </a:r>
            <a:r>
              <a:rPr lang="en-US" altLang="en-US" sz="2800" b="1" dirty="0" smtClean="0"/>
              <a:t>Chirp </a:t>
            </a:r>
            <a:r>
              <a:rPr lang="en-US" altLang="en-US" sz="2800" b="1" dirty="0"/>
              <a:t>pulse </a:t>
            </a:r>
            <a:r>
              <a:rPr lang="en-US" altLang="en-US" sz="2800" dirty="0"/>
              <a:t>is </a:t>
            </a:r>
            <a:r>
              <a:rPr lang="en-US" altLang="en-US" sz="2800" dirty="0" smtClean="0"/>
              <a:t>combined with </a:t>
            </a:r>
            <a:r>
              <a:rPr lang="en-US" altLang="en-US" sz="2800" b="1" dirty="0" smtClean="0"/>
              <a:t>On-Off Keying (OKK)</a:t>
            </a:r>
            <a:endParaRPr lang="en-US" altLang="en-US" sz="2800" b="1" dirty="0"/>
          </a:p>
          <a:p>
            <a:pPr lvl="1" fontAlgn="t">
              <a:buFontTx/>
              <a:buChar char="•"/>
            </a:pPr>
            <a:r>
              <a:rPr lang="en-US" altLang="en-US" sz="2400" dirty="0"/>
              <a:t> </a:t>
            </a:r>
            <a:r>
              <a:rPr lang="en-US" altLang="en-US" sz="2400" dirty="0" smtClean="0"/>
              <a:t>Simple binary modulation using Up-Chirp and Null-Chirp </a:t>
            </a:r>
          </a:p>
          <a:p>
            <a:pPr lvl="1" fontAlgn="t">
              <a:buFontTx/>
              <a:buChar char="•"/>
            </a:pPr>
            <a:r>
              <a:rPr lang="en-US" altLang="en-US" sz="2400" dirty="0"/>
              <a:t> </a:t>
            </a:r>
            <a:r>
              <a:rPr lang="en-US" altLang="en-US" sz="2400" dirty="0" smtClean="0"/>
              <a:t>More complex modulations can be designed using both Up-Chirp and Down-Chirp in combination with Null-Chirp</a:t>
            </a:r>
          </a:p>
          <a:p>
            <a:pPr lvl="1" fontAlgn="t">
              <a:buFontTx/>
              <a:buChar char="•"/>
            </a:pPr>
            <a:r>
              <a:rPr lang="en-US" altLang="en-US" sz="2400" dirty="0" smtClean="0"/>
              <a:t>Data payload ranges between 2-255 bytes</a:t>
            </a:r>
            <a:endParaRPr lang="en-US" altLang="en-US" dirty="0"/>
          </a:p>
          <a:p>
            <a:pPr fontAlgn="t">
              <a:buFontTx/>
              <a:buChar char="•"/>
            </a:pPr>
            <a:r>
              <a:rPr lang="en-US" altLang="en-US" sz="2800" b="1" dirty="0" smtClean="0"/>
              <a:t> Spectrum Allocation</a:t>
            </a:r>
          </a:p>
          <a:p>
            <a:pPr lvl="1" fontAlgn="t">
              <a:buFontTx/>
              <a:buChar char="•"/>
            </a:pPr>
            <a:r>
              <a:rPr lang="en-US" altLang="en-US" sz="2400" dirty="0" err="1" smtClean="0"/>
              <a:t>LoRa</a:t>
            </a:r>
            <a:r>
              <a:rPr lang="en-US" altLang="en-US" sz="2400" dirty="0" smtClean="0"/>
              <a:t> uses different Sub-GHz ISM bands</a:t>
            </a:r>
            <a:endParaRPr lang="en-US" alt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Chirp Spread Spectrum</a:t>
            </a:r>
            <a:endParaRPr lang="en-US" sz="3600" b="1" dirty="0">
              <a:latin typeface="+mn-lt"/>
            </a:endParaRPr>
          </a:p>
        </p:txBody>
      </p:sp>
      <p:grpSp>
        <p:nvGrpSpPr>
          <p:cNvPr id="14" name="Group 506"/>
          <p:cNvGrpSpPr>
            <a:grpSpLocks/>
          </p:cNvGrpSpPr>
          <p:nvPr/>
        </p:nvGrpSpPr>
        <p:grpSpPr bwMode="auto">
          <a:xfrm>
            <a:off x="8382254" y="980728"/>
            <a:ext cx="3680123" cy="4175373"/>
            <a:chOff x="3888" y="1117"/>
            <a:chExt cx="1431" cy="2358"/>
          </a:xfrm>
        </p:grpSpPr>
        <p:grpSp>
          <p:nvGrpSpPr>
            <p:cNvPr id="15" name="Group 90"/>
            <p:cNvGrpSpPr>
              <a:grpSpLocks/>
            </p:cNvGrpSpPr>
            <p:nvPr/>
          </p:nvGrpSpPr>
          <p:grpSpPr bwMode="auto">
            <a:xfrm>
              <a:off x="3888" y="1117"/>
              <a:ext cx="1305" cy="2358"/>
              <a:chOff x="171" y="1344"/>
              <a:chExt cx="1658" cy="3038"/>
            </a:xfrm>
          </p:grpSpPr>
          <p:grpSp>
            <p:nvGrpSpPr>
              <p:cNvPr id="17" name="Group 91"/>
              <p:cNvGrpSpPr>
                <a:grpSpLocks/>
              </p:cNvGrpSpPr>
              <p:nvPr/>
            </p:nvGrpSpPr>
            <p:grpSpPr bwMode="auto">
              <a:xfrm>
                <a:off x="171" y="2614"/>
                <a:ext cx="1543" cy="1768"/>
                <a:chOff x="339" y="981"/>
                <a:chExt cx="1543" cy="1723"/>
              </a:xfrm>
            </p:grpSpPr>
            <p:sp>
              <p:nvSpPr>
                <p:cNvPr id="47" name="AutoShape 92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39" y="981"/>
                  <a:ext cx="1543" cy="17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" name="Group 93"/>
                <p:cNvGrpSpPr>
                  <a:grpSpLocks/>
                </p:cNvGrpSpPr>
                <p:nvPr/>
              </p:nvGrpSpPr>
              <p:grpSpPr bwMode="auto">
                <a:xfrm>
                  <a:off x="383" y="1656"/>
                  <a:ext cx="1449" cy="401"/>
                  <a:chOff x="383" y="1818"/>
                  <a:chExt cx="1449" cy="148"/>
                </a:xfrm>
              </p:grpSpPr>
              <p:sp>
                <p:nvSpPr>
                  <p:cNvPr id="231" name="Freeform 94"/>
                  <p:cNvSpPr>
                    <a:spLocks/>
                  </p:cNvSpPr>
                  <p:nvPr/>
                </p:nvSpPr>
                <p:spPr bwMode="auto">
                  <a:xfrm>
                    <a:off x="383" y="1883"/>
                    <a:ext cx="1447" cy="7"/>
                  </a:xfrm>
                  <a:custGeom>
                    <a:avLst/>
                    <a:gdLst>
                      <a:gd name="T0" fmla="*/ 1447 w 15914"/>
                      <a:gd name="T1" fmla="*/ 4 h 79"/>
                      <a:gd name="T2" fmla="*/ 1447 w 15914"/>
                      <a:gd name="T3" fmla="*/ 0 h 79"/>
                      <a:gd name="T4" fmla="*/ 0 w 15914"/>
                      <a:gd name="T5" fmla="*/ 0 h 79"/>
                      <a:gd name="T6" fmla="*/ 0 w 15914"/>
                      <a:gd name="T7" fmla="*/ 7 h 79"/>
                      <a:gd name="T8" fmla="*/ 1447 w 15914"/>
                      <a:gd name="T9" fmla="*/ 7 h 79"/>
                      <a:gd name="T10" fmla="*/ 1447 w 15914"/>
                      <a:gd name="T11" fmla="*/ 4 h 7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5914" h="79">
                        <a:moveTo>
                          <a:pt x="15914" y="40"/>
                        </a:moveTo>
                        <a:lnTo>
                          <a:pt x="15914" y="0"/>
                        </a:lnTo>
                        <a:lnTo>
                          <a:pt x="0" y="0"/>
                        </a:lnTo>
                        <a:lnTo>
                          <a:pt x="0" y="79"/>
                        </a:lnTo>
                        <a:lnTo>
                          <a:pt x="15914" y="79"/>
                        </a:lnTo>
                        <a:lnTo>
                          <a:pt x="15914" y="4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2" name="Freeform 95"/>
                  <p:cNvSpPr>
                    <a:spLocks/>
                  </p:cNvSpPr>
                  <p:nvPr/>
                </p:nvSpPr>
                <p:spPr bwMode="auto">
                  <a:xfrm>
                    <a:off x="1779" y="1863"/>
                    <a:ext cx="53" cy="47"/>
                  </a:xfrm>
                  <a:custGeom>
                    <a:avLst/>
                    <a:gdLst>
                      <a:gd name="T0" fmla="*/ 0 w 584"/>
                      <a:gd name="T1" fmla="*/ 0 h 513"/>
                      <a:gd name="T2" fmla="*/ 1 w 584"/>
                      <a:gd name="T3" fmla="*/ 2 h 513"/>
                      <a:gd name="T4" fmla="*/ 1 w 584"/>
                      <a:gd name="T5" fmla="*/ 3 h 513"/>
                      <a:gd name="T6" fmla="*/ 2 w 584"/>
                      <a:gd name="T7" fmla="*/ 4 h 513"/>
                      <a:gd name="T8" fmla="*/ 2 w 584"/>
                      <a:gd name="T9" fmla="*/ 5 h 513"/>
                      <a:gd name="T10" fmla="*/ 2 w 584"/>
                      <a:gd name="T11" fmla="*/ 6 h 513"/>
                      <a:gd name="T12" fmla="*/ 3 w 584"/>
                      <a:gd name="T13" fmla="*/ 7 h 513"/>
                      <a:gd name="T14" fmla="*/ 3 w 584"/>
                      <a:gd name="T15" fmla="*/ 8 h 513"/>
                      <a:gd name="T16" fmla="*/ 4 w 584"/>
                      <a:gd name="T17" fmla="*/ 9 h 513"/>
                      <a:gd name="T18" fmla="*/ 4 w 584"/>
                      <a:gd name="T19" fmla="*/ 10 h 513"/>
                      <a:gd name="T20" fmla="*/ 4 w 584"/>
                      <a:gd name="T21" fmla="*/ 11 h 513"/>
                      <a:gd name="T22" fmla="*/ 4 w 584"/>
                      <a:gd name="T23" fmla="*/ 12 h 513"/>
                      <a:gd name="T24" fmla="*/ 5 w 584"/>
                      <a:gd name="T25" fmla="*/ 14 h 513"/>
                      <a:gd name="T26" fmla="*/ 5 w 584"/>
                      <a:gd name="T27" fmla="*/ 15 h 513"/>
                      <a:gd name="T28" fmla="*/ 5 w 584"/>
                      <a:gd name="T29" fmla="*/ 16 h 513"/>
                      <a:gd name="T30" fmla="*/ 5 w 584"/>
                      <a:gd name="T31" fmla="*/ 17 h 513"/>
                      <a:gd name="T32" fmla="*/ 5 w 584"/>
                      <a:gd name="T33" fmla="*/ 18 h 513"/>
                      <a:gd name="T34" fmla="*/ 6 w 584"/>
                      <a:gd name="T35" fmla="*/ 19 h 513"/>
                      <a:gd name="T36" fmla="*/ 6 w 584"/>
                      <a:gd name="T37" fmla="*/ 20 h 513"/>
                      <a:gd name="T38" fmla="*/ 6 w 584"/>
                      <a:gd name="T39" fmla="*/ 21 h 513"/>
                      <a:gd name="T40" fmla="*/ 6 w 584"/>
                      <a:gd name="T41" fmla="*/ 22 h 513"/>
                      <a:gd name="T42" fmla="*/ 6 w 584"/>
                      <a:gd name="T43" fmla="*/ 24 h 513"/>
                      <a:gd name="T44" fmla="*/ 6 w 584"/>
                      <a:gd name="T45" fmla="*/ 25 h 513"/>
                      <a:gd name="T46" fmla="*/ 6 w 584"/>
                      <a:gd name="T47" fmla="*/ 26 h 513"/>
                      <a:gd name="T48" fmla="*/ 6 w 584"/>
                      <a:gd name="T49" fmla="*/ 27 h 513"/>
                      <a:gd name="T50" fmla="*/ 6 w 584"/>
                      <a:gd name="T51" fmla="*/ 28 h 513"/>
                      <a:gd name="T52" fmla="*/ 5 w 584"/>
                      <a:gd name="T53" fmla="*/ 29 h 513"/>
                      <a:gd name="T54" fmla="*/ 5 w 584"/>
                      <a:gd name="T55" fmla="*/ 30 h 513"/>
                      <a:gd name="T56" fmla="*/ 5 w 584"/>
                      <a:gd name="T57" fmla="*/ 31 h 513"/>
                      <a:gd name="T58" fmla="*/ 5 w 584"/>
                      <a:gd name="T59" fmla="*/ 32 h 513"/>
                      <a:gd name="T60" fmla="*/ 5 w 584"/>
                      <a:gd name="T61" fmla="*/ 33 h 513"/>
                      <a:gd name="T62" fmla="*/ 4 w 584"/>
                      <a:gd name="T63" fmla="*/ 34 h 513"/>
                      <a:gd name="T64" fmla="*/ 4 w 584"/>
                      <a:gd name="T65" fmla="*/ 36 h 513"/>
                      <a:gd name="T66" fmla="*/ 4 w 584"/>
                      <a:gd name="T67" fmla="*/ 37 h 513"/>
                      <a:gd name="T68" fmla="*/ 4 w 584"/>
                      <a:gd name="T69" fmla="*/ 38 h 513"/>
                      <a:gd name="T70" fmla="*/ 3 w 584"/>
                      <a:gd name="T71" fmla="*/ 39 h 513"/>
                      <a:gd name="T72" fmla="*/ 3 w 584"/>
                      <a:gd name="T73" fmla="*/ 40 h 513"/>
                      <a:gd name="T74" fmla="*/ 2 w 584"/>
                      <a:gd name="T75" fmla="*/ 41 h 513"/>
                      <a:gd name="T76" fmla="*/ 2 w 584"/>
                      <a:gd name="T77" fmla="*/ 42 h 513"/>
                      <a:gd name="T78" fmla="*/ 2 w 584"/>
                      <a:gd name="T79" fmla="*/ 43 h 513"/>
                      <a:gd name="T80" fmla="*/ 1 w 584"/>
                      <a:gd name="T81" fmla="*/ 44 h 513"/>
                      <a:gd name="T82" fmla="*/ 1 w 584"/>
                      <a:gd name="T83" fmla="*/ 46 h 513"/>
                      <a:gd name="T84" fmla="*/ 0 w 584"/>
                      <a:gd name="T85" fmla="*/ 47 h 51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584" h="513">
                        <a:moveTo>
                          <a:pt x="584" y="257"/>
                        </a:moveTo>
                        <a:lnTo>
                          <a:pt x="0" y="0"/>
                        </a:lnTo>
                        <a:lnTo>
                          <a:pt x="1" y="5"/>
                        </a:lnTo>
                        <a:lnTo>
                          <a:pt x="3" y="8"/>
                        </a:lnTo>
                        <a:lnTo>
                          <a:pt x="5" y="12"/>
                        </a:lnTo>
                        <a:lnTo>
                          <a:pt x="8" y="17"/>
                        </a:lnTo>
                        <a:lnTo>
                          <a:pt x="9" y="20"/>
                        </a:lnTo>
                        <a:lnTo>
                          <a:pt x="11" y="24"/>
                        </a:lnTo>
                        <a:lnTo>
                          <a:pt x="13" y="29"/>
                        </a:lnTo>
                        <a:lnTo>
                          <a:pt x="14" y="32"/>
                        </a:lnTo>
                        <a:lnTo>
                          <a:pt x="16" y="36"/>
                        </a:lnTo>
                        <a:lnTo>
                          <a:pt x="18" y="41"/>
                        </a:lnTo>
                        <a:lnTo>
                          <a:pt x="19" y="44"/>
                        </a:lnTo>
                        <a:lnTo>
                          <a:pt x="21" y="48"/>
                        </a:lnTo>
                        <a:lnTo>
                          <a:pt x="22" y="53"/>
                        </a:lnTo>
                        <a:lnTo>
                          <a:pt x="25" y="57"/>
                        </a:lnTo>
                        <a:lnTo>
                          <a:pt x="26" y="60"/>
                        </a:lnTo>
                        <a:lnTo>
                          <a:pt x="27" y="64"/>
                        </a:lnTo>
                        <a:lnTo>
                          <a:pt x="29" y="69"/>
                        </a:lnTo>
                        <a:lnTo>
                          <a:pt x="30" y="72"/>
                        </a:lnTo>
                        <a:lnTo>
                          <a:pt x="31" y="76"/>
                        </a:lnTo>
                        <a:lnTo>
                          <a:pt x="33" y="81"/>
                        </a:lnTo>
                        <a:lnTo>
                          <a:pt x="34" y="84"/>
                        </a:lnTo>
                        <a:lnTo>
                          <a:pt x="35" y="88"/>
                        </a:lnTo>
                        <a:lnTo>
                          <a:pt x="36" y="93"/>
                        </a:lnTo>
                        <a:lnTo>
                          <a:pt x="38" y="96"/>
                        </a:lnTo>
                        <a:lnTo>
                          <a:pt x="39" y="100"/>
                        </a:lnTo>
                        <a:lnTo>
                          <a:pt x="40" y="105"/>
                        </a:lnTo>
                        <a:lnTo>
                          <a:pt x="41" y="108"/>
                        </a:lnTo>
                        <a:lnTo>
                          <a:pt x="43" y="112"/>
                        </a:lnTo>
                        <a:lnTo>
                          <a:pt x="44" y="117"/>
                        </a:lnTo>
                        <a:lnTo>
                          <a:pt x="45" y="120"/>
                        </a:lnTo>
                        <a:lnTo>
                          <a:pt x="46" y="124"/>
                        </a:lnTo>
                        <a:lnTo>
                          <a:pt x="47" y="129"/>
                        </a:lnTo>
                        <a:lnTo>
                          <a:pt x="48" y="133"/>
                        </a:lnTo>
                        <a:lnTo>
                          <a:pt x="49" y="136"/>
                        </a:lnTo>
                        <a:lnTo>
                          <a:pt x="49" y="141"/>
                        </a:lnTo>
                        <a:lnTo>
                          <a:pt x="50" y="145"/>
                        </a:lnTo>
                        <a:lnTo>
                          <a:pt x="51" y="148"/>
                        </a:lnTo>
                        <a:lnTo>
                          <a:pt x="52" y="153"/>
                        </a:lnTo>
                        <a:lnTo>
                          <a:pt x="53" y="157"/>
                        </a:lnTo>
                        <a:lnTo>
                          <a:pt x="53" y="160"/>
                        </a:lnTo>
                        <a:lnTo>
                          <a:pt x="54" y="164"/>
                        </a:lnTo>
                        <a:lnTo>
                          <a:pt x="55" y="169"/>
                        </a:lnTo>
                        <a:lnTo>
                          <a:pt x="55" y="172"/>
                        </a:lnTo>
                        <a:lnTo>
                          <a:pt x="56" y="176"/>
                        </a:lnTo>
                        <a:lnTo>
                          <a:pt x="56" y="181"/>
                        </a:lnTo>
                        <a:lnTo>
                          <a:pt x="57" y="184"/>
                        </a:lnTo>
                        <a:lnTo>
                          <a:pt x="57" y="188"/>
                        </a:lnTo>
                        <a:lnTo>
                          <a:pt x="58" y="193"/>
                        </a:lnTo>
                        <a:lnTo>
                          <a:pt x="58" y="197"/>
                        </a:lnTo>
                        <a:lnTo>
                          <a:pt x="60" y="200"/>
                        </a:lnTo>
                        <a:lnTo>
                          <a:pt x="60" y="205"/>
                        </a:lnTo>
                        <a:lnTo>
                          <a:pt x="61" y="209"/>
                        </a:lnTo>
                        <a:lnTo>
                          <a:pt x="61" y="212"/>
                        </a:lnTo>
                        <a:lnTo>
                          <a:pt x="61" y="217"/>
                        </a:lnTo>
                        <a:lnTo>
                          <a:pt x="61" y="221"/>
                        </a:lnTo>
                        <a:lnTo>
                          <a:pt x="62" y="224"/>
                        </a:lnTo>
                        <a:lnTo>
                          <a:pt x="62" y="229"/>
                        </a:lnTo>
                        <a:lnTo>
                          <a:pt x="62" y="233"/>
                        </a:lnTo>
                        <a:lnTo>
                          <a:pt x="62" y="236"/>
                        </a:lnTo>
                        <a:lnTo>
                          <a:pt x="62" y="241"/>
                        </a:lnTo>
                        <a:lnTo>
                          <a:pt x="62" y="245"/>
                        </a:lnTo>
                        <a:lnTo>
                          <a:pt x="63" y="248"/>
                        </a:lnTo>
                        <a:lnTo>
                          <a:pt x="63" y="252"/>
                        </a:lnTo>
                        <a:lnTo>
                          <a:pt x="63" y="257"/>
                        </a:lnTo>
                        <a:lnTo>
                          <a:pt x="63" y="261"/>
                        </a:lnTo>
                        <a:lnTo>
                          <a:pt x="63" y="264"/>
                        </a:lnTo>
                        <a:lnTo>
                          <a:pt x="62" y="269"/>
                        </a:lnTo>
                        <a:lnTo>
                          <a:pt x="62" y="273"/>
                        </a:lnTo>
                        <a:lnTo>
                          <a:pt x="62" y="276"/>
                        </a:lnTo>
                        <a:lnTo>
                          <a:pt x="62" y="281"/>
                        </a:lnTo>
                        <a:lnTo>
                          <a:pt x="62" y="285"/>
                        </a:lnTo>
                        <a:lnTo>
                          <a:pt x="62" y="288"/>
                        </a:lnTo>
                        <a:lnTo>
                          <a:pt x="61" y="293"/>
                        </a:lnTo>
                        <a:lnTo>
                          <a:pt x="61" y="297"/>
                        </a:lnTo>
                        <a:lnTo>
                          <a:pt x="61" y="300"/>
                        </a:lnTo>
                        <a:lnTo>
                          <a:pt x="61" y="305"/>
                        </a:lnTo>
                        <a:lnTo>
                          <a:pt x="60" y="309"/>
                        </a:lnTo>
                        <a:lnTo>
                          <a:pt x="60" y="312"/>
                        </a:lnTo>
                        <a:lnTo>
                          <a:pt x="58" y="317"/>
                        </a:lnTo>
                        <a:lnTo>
                          <a:pt x="58" y="321"/>
                        </a:lnTo>
                        <a:lnTo>
                          <a:pt x="57" y="325"/>
                        </a:lnTo>
                        <a:lnTo>
                          <a:pt x="57" y="329"/>
                        </a:lnTo>
                        <a:lnTo>
                          <a:pt x="56" y="333"/>
                        </a:lnTo>
                        <a:lnTo>
                          <a:pt x="56" y="337"/>
                        </a:lnTo>
                        <a:lnTo>
                          <a:pt x="55" y="341"/>
                        </a:lnTo>
                        <a:lnTo>
                          <a:pt x="55" y="345"/>
                        </a:lnTo>
                        <a:lnTo>
                          <a:pt x="54" y="349"/>
                        </a:lnTo>
                        <a:lnTo>
                          <a:pt x="53" y="352"/>
                        </a:lnTo>
                        <a:lnTo>
                          <a:pt x="53" y="357"/>
                        </a:lnTo>
                        <a:lnTo>
                          <a:pt x="52" y="361"/>
                        </a:lnTo>
                        <a:lnTo>
                          <a:pt x="51" y="364"/>
                        </a:lnTo>
                        <a:lnTo>
                          <a:pt x="50" y="369"/>
                        </a:lnTo>
                        <a:lnTo>
                          <a:pt x="49" y="373"/>
                        </a:lnTo>
                        <a:lnTo>
                          <a:pt x="49" y="376"/>
                        </a:lnTo>
                        <a:lnTo>
                          <a:pt x="48" y="381"/>
                        </a:lnTo>
                        <a:lnTo>
                          <a:pt x="47" y="385"/>
                        </a:lnTo>
                        <a:lnTo>
                          <a:pt x="46" y="389"/>
                        </a:lnTo>
                        <a:lnTo>
                          <a:pt x="45" y="393"/>
                        </a:lnTo>
                        <a:lnTo>
                          <a:pt x="44" y="397"/>
                        </a:lnTo>
                        <a:lnTo>
                          <a:pt x="43" y="401"/>
                        </a:lnTo>
                        <a:lnTo>
                          <a:pt x="41" y="405"/>
                        </a:lnTo>
                        <a:lnTo>
                          <a:pt x="40" y="409"/>
                        </a:lnTo>
                        <a:lnTo>
                          <a:pt x="39" y="413"/>
                        </a:lnTo>
                        <a:lnTo>
                          <a:pt x="38" y="417"/>
                        </a:lnTo>
                        <a:lnTo>
                          <a:pt x="36" y="421"/>
                        </a:lnTo>
                        <a:lnTo>
                          <a:pt x="35" y="425"/>
                        </a:lnTo>
                        <a:lnTo>
                          <a:pt x="34" y="429"/>
                        </a:lnTo>
                        <a:lnTo>
                          <a:pt x="33" y="433"/>
                        </a:lnTo>
                        <a:lnTo>
                          <a:pt x="31" y="437"/>
                        </a:lnTo>
                        <a:lnTo>
                          <a:pt x="30" y="440"/>
                        </a:lnTo>
                        <a:lnTo>
                          <a:pt x="29" y="445"/>
                        </a:lnTo>
                        <a:lnTo>
                          <a:pt x="27" y="449"/>
                        </a:lnTo>
                        <a:lnTo>
                          <a:pt x="26" y="452"/>
                        </a:lnTo>
                        <a:lnTo>
                          <a:pt x="25" y="457"/>
                        </a:lnTo>
                        <a:lnTo>
                          <a:pt x="22" y="461"/>
                        </a:lnTo>
                        <a:lnTo>
                          <a:pt x="21" y="465"/>
                        </a:lnTo>
                        <a:lnTo>
                          <a:pt x="19" y="469"/>
                        </a:lnTo>
                        <a:lnTo>
                          <a:pt x="18" y="473"/>
                        </a:lnTo>
                        <a:lnTo>
                          <a:pt x="16" y="477"/>
                        </a:lnTo>
                        <a:lnTo>
                          <a:pt x="14" y="481"/>
                        </a:lnTo>
                        <a:lnTo>
                          <a:pt x="13" y="485"/>
                        </a:lnTo>
                        <a:lnTo>
                          <a:pt x="11" y="489"/>
                        </a:lnTo>
                        <a:lnTo>
                          <a:pt x="9" y="493"/>
                        </a:lnTo>
                        <a:lnTo>
                          <a:pt x="8" y="497"/>
                        </a:lnTo>
                        <a:lnTo>
                          <a:pt x="5" y="501"/>
                        </a:lnTo>
                        <a:lnTo>
                          <a:pt x="3" y="505"/>
                        </a:lnTo>
                        <a:lnTo>
                          <a:pt x="1" y="509"/>
                        </a:lnTo>
                        <a:lnTo>
                          <a:pt x="0" y="513"/>
                        </a:lnTo>
                        <a:lnTo>
                          <a:pt x="584" y="2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3" name="Freeform 96"/>
                  <p:cNvSpPr>
                    <a:spLocks/>
                  </p:cNvSpPr>
                  <p:nvPr/>
                </p:nvSpPr>
                <p:spPr bwMode="auto">
                  <a:xfrm>
                    <a:off x="1634" y="1885"/>
                    <a:ext cx="41" cy="6"/>
                  </a:xfrm>
                  <a:custGeom>
                    <a:avLst/>
                    <a:gdLst>
                      <a:gd name="T0" fmla="*/ 41 w 443"/>
                      <a:gd name="T1" fmla="*/ 3 h 65"/>
                      <a:gd name="T2" fmla="*/ 41 w 443"/>
                      <a:gd name="T3" fmla="*/ 0 h 65"/>
                      <a:gd name="T4" fmla="*/ 0 w 443"/>
                      <a:gd name="T5" fmla="*/ 0 h 65"/>
                      <a:gd name="T6" fmla="*/ 0 w 443"/>
                      <a:gd name="T7" fmla="*/ 6 h 65"/>
                      <a:gd name="T8" fmla="*/ 41 w 443"/>
                      <a:gd name="T9" fmla="*/ 6 h 65"/>
                      <a:gd name="T10" fmla="*/ 41 w 443"/>
                      <a:gd name="T11" fmla="*/ 3 h 6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43" h="65">
                        <a:moveTo>
                          <a:pt x="443" y="33"/>
                        </a:moveTo>
                        <a:lnTo>
                          <a:pt x="443" y="0"/>
                        </a:lnTo>
                        <a:lnTo>
                          <a:pt x="0" y="0"/>
                        </a:lnTo>
                        <a:lnTo>
                          <a:pt x="0" y="65"/>
                        </a:lnTo>
                        <a:lnTo>
                          <a:pt x="443" y="65"/>
                        </a:lnTo>
                        <a:lnTo>
                          <a:pt x="443" y="33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4" name="Freeform 97"/>
                  <p:cNvSpPr>
                    <a:spLocks/>
                  </p:cNvSpPr>
                  <p:nvPr/>
                </p:nvSpPr>
                <p:spPr bwMode="auto">
                  <a:xfrm>
                    <a:off x="1530" y="1833"/>
                    <a:ext cx="5" cy="18"/>
                  </a:xfrm>
                  <a:custGeom>
                    <a:avLst/>
                    <a:gdLst>
                      <a:gd name="T0" fmla="*/ 5 w 49"/>
                      <a:gd name="T1" fmla="*/ 17 h 192"/>
                      <a:gd name="T2" fmla="*/ 5 w 49"/>
                      <a:gd name="T3" fmla="*/ 16 h 192"/>
                      <a:gd name="T4" fmla="*/ 3 w 49"/>
                      <a:gd name="T5" fmla="*/ 0 h 192"/>
                      <a:gd name="T6" fmla="*/ 0 w 49"/>
                      <a:gd name="T7" fmla="*/ 2 h 192"/>
                      <a:gd name="T8" fmla="*/ 2 w 49"/>
                      <a:gd name="T9" fmla="*/ 18 h 192"/>
                      <a:gd name="T10" fmla="*/ 2 w 49"/>
                      <a:gd name="T11" fmla="*/ 17 h 192"/>
                      <a:gd name="T12" fmla="*/ 5 w 49"/>
                      <a:gd name="T13" fmla="*/ 17 h 192"/>
                      <a:gd name="T14" fmla="*/ 5 w 49"/>
                      <a:gd name="T15" fmla="*/ 17 h 192"/>
                      <a:gd name="T16" fmla="*/ 5 w 49"/>
                      <a:gd name="T17" fmla="*/ 16 h 192"/>
                      <a:gd name="T18" fmla="*/ 5 w 49"/>
                      <a:gd name="T19" fmla="*/ 17 h 19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9" h="192">
                        <a:moveTo>
                          <a:pt x="49" y="182"/>
                        </a:moveTo>
                        <a:lnTo>
                          <a:pt x="48" y="173"/>
                        </a:lnTo>
                        <a:lnTo>
                          <a:pt x="26" y="0"/>
                        </a:lnTo>
                        <a:lnTo>
                          <a:pt x="0" y="20"/>
                        </a:lnTo>
                        <a:lnTo>
                          <a:pt x="23" y="192"/>
                        </a:lnTo>
                        <a:lnTo>
                          <a:pt x="23" y="182"/>
                        </a:lnTo>
                        <a:lnTo>
                          <a:pt x="49" y="182"/>
                        </a:lnTo>
                        <a:lnTo>
                          <a:pt x="49" y="177"/>
                        </a:lnTo>
                        <a:lnTo>
                          <a:pt x="48" y="172"/>
                        </a:lnTo>
                        <a:lnTo>
                          <a:pt x="49" y="182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" name="Freeform 98"/>
                  <p:cNvSpPr>
                    <a:spLocks/>
                  </p:cNvSpPr>
                  <p:nvPr/>
                </p:nvSpPr>
                <p:spPr bwMode="auto">
                  <a:xfrm>
                    <a:off x="1532" y="1850"/>
                    <a:ext cx="5" cy="116"/>
                  </a:xfrm>
                  <a:custGeom>
                    <a:avLst/>
                    <a:gdLst>
                      <a:gd name="T0" fmla="*/ 2 w 49"/>
                      <a:gd name="T1" fmla="*/ 92 h 1275"/>
                      <a:gd name="T2" fmla="*/ 5 w 49"/>
                      <a:gd name="T3" fmla="*/ 92 h 1275"/>
                      <a:gd name="T4" fmla="*/ 4 w 49"/>
                      <a:gd name="T5" fmla="*/ 80 h 1275"/>
                      <a:gd name="T6" fmla="*/ 4 w 49"/>
                      <a:gd name="T7" fmla="*/ 69 h 1275"/>
                      <a:gd name="T8" fmla="*/ 3 w 49"/>
                      <a:gd name="T9" fmla="*/ 57 h 1275"/>
                      <a:gd name="T10" fmla="*/ 3 w 49"/>
                      <a:gd name="T11" fmla="*/ 46 h 1275"/>
                      <a:gd name="T12" fmla="*/ 3 w 49"/>
                      <a:gd name="T13" fmla="*/ 34 h 1275"/>
                      <a:gd name="T14" fmla="*/ 3 w 49"/>
                      <a:gd name="T15" fmla="*/ 23 h 1275"/>
                      <a:gd name="T16" fmla="*/ 3 w 49"/>
                      <a:gd name="T17" fmla="*/ 11 h 1275"/>
                      <a:gd name="T18" fmla="*/ 3 w 49"/>
                      <a:gd name="T19" fmla="*/ 0 h 1275"/>
                      <a:gd name="T20" fmla="*/ 0 w 49"/>
                      <a:gd name="T21" fmla="*/ 0 h 1275"/>
                      <a:gd name="T22" fmla="*/ 0 w 49"/>
                      <a:gd name="T23" fmla="*/ 12 h 1275"/>
                      <a:gd name="T24" fmla="*/ 0 w 49"/>
                      <a:gd name="T25" fmla="*/ 23 h 1275"/>
                      <a:gd name="T26" fmla="*/ 0 w 49"/>
                      <a:gd name="T27" fmla="*/ 35 h 1275"/>
                      <a:gd name="T28" fmla="*/ 1 w 49"/>
                      <a:gd name="T29" fmla="*/ 46 h 1275"/>
                      <a:gd name="T30" fmla="*/ 1 w 49"/>
                      <a:gd name="T31" fmla="*/ 58 h 1275"/>
                      <a:gd name="T32" fmla="*/ 1 w 49"/>
                      <a:gd name="T33" fmla="*/ 69 h 1275"/>
                      <a:gd name="T34" fmla="*/ 2 w 49"/>
                      <a:gd name="T35" fmla="*/ 81 h 1275"/>
                      <a:gd name="T36" fmla="*/ 2 w 49"/>
                      <a:gd name="T37" fmla="*/ 93 h 1275"/>
                      <a:gd name="T38" fmla="*/ 5 w 49"/>
                      <a:gd name="T39" fmla="*/ 93 h 1275"/>
                      <a:gd name="T40" fmla="*/ 2 w 49"/>
                      <a:gd name="T41" fmla="*/ 93 h 1275"/>
                      <a:gd name="T42" fmla="*/ 4 w 49"/>
                      <a:gd name="T43" fmla="*/ 116 h 1275"/>
                      <a:gd name="T44" fmla="*/ 5 w 49"/>
                      <a:gd name="T45" fmla="*/ 93 h 1275"/>
                      <a:gd name="T46" fmla="*/ 2 w 49"/>
                      <a:gd name="T47" fmla="*/ 92 h 1275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9" h="1275">
                        <a:moveTo>
                          <a:pt x="23" y="1010"/>
                        </a:moveTo>
                        <a:lnTo>
                          <a:pt x="49" y="1010"/>
                        </a:lnTo>
                        <a:lnTo>
                          <a:pt x="43" y="884"/>
                        </a:lnTo>
                        <a:lnTo>
                          <a:pt x="39" y="758"/>
                        </a:lnTo>
                        <a:lnTo>
                          <a:pt x="34" y="632"/>
                        </a:lnTo>
                        <a:lnTo>
                          <a:pt x="31" y="506"/>
                        </a:lnTo>
                        <a:lnTo>
                          <a:pt x="29" y="379"/>
                        </a:lnTo>
                        <a:lnTo>
                          <a:pt x="27" y="253"/>
                        </a:lnTo>
                        <a:lnTo>
                          <a:pt x="26" y="126"/>
                        </a:lnTo>
                        <a:lnTo>
                          <a:pt x="26" y="0"/>
                        </a:lnTo>
                        <a:lnTo>
                          <a:pt x="0" y="0"/>
                        </a:lnTo>
                        <a:lnTo>
                          <a:pt x="0" y="128"/>
                        </a:lnTo>
                        <a:lnTo>
                          <a:pt x="2" y="255"/>
                        </a:lnTo>
                        <a:lnTo>
                          <a:pt x="3" y="382"/>
                        </a:lnTo>
                        <a:lnTo>
                          <a:pt x="6" y="509"/>
                        </a:lnTo>
                        <a:lnTo>
                          <a:pt x="9" y="636"/>
                        </a:lnTo>
                        <a:lnTo>
                          <a:pt x="13" y="763"/>
                        </a:lnTo>
                        <a:lnTo>
                          <a:pt x="17" y="890"/>
                        </a:lnTo>
                        <a:lnTo>
                          <a:pt x="23" y="1018"/>
                        </a:lnTo>
                        <a:lnTo>
                          <a:pt x="49" y="1018"/>
                        </a:lnTo>
                        <a:lnTo>
                          <a:pt x="23" y="1018"/>
                        </a:lnTo>
                        <a:lnTo>
                          <a:pt x="37" y="1275"/>
                        </a:lnTo>
                        <a:lnTo>
                          <a:pt x="49" y="1018"/>
                        </a:lnTo>
                        <a:lnTo>
                          <a:pt x="23" y="101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" name="Freeform 99"/>
                  <p:cNvSpPr>
                    <a:spLocks/>
                  </p:cNvSpPr>
                  <p:nvPr/>
                </p:nvSpPr>
                <p:spPr bwMode="auto">
                  <a:xfrm>
                    <a:off x="1534" y="1848"/>
                    <a:ext cx="6" cy="94"/>
                  </a:xfrm>
                  <a:custGeom>
                    <a:avLst/>
                    <a:gdLst>
                      <a:gd name="T0" fmla="*/ 3 w 61"/>
                      <a:gd name="T1" fmla="*/ 0 h 1043"/>
                      <a:gd name="T2" fmla="*/ 3 w 61"/>
                      <a:gd name="T3" fmla="*/ 1 h 1043"/>
                      <a:gd name="T4" fmla="*/ 3 w 61"/>
                      <a:gd name="T5" fmla="*/ 12 h 1043"/>
                      <a:gd name="T6" fmla="*/ 3 w 61"/>
                      <a:gd name="T7" fmla="*/ 24 h 1043"/>
                      <a:gd name="T8" fmla="*/ 3 w 61"/>
                      <a:gd name="T9" fmla="*/ 35 h 1043"/>
                      <a:gd name="T10" fmla="*/ 2 w 61"/>
                      <a:gd name="T11" fmla="*/ 47 h 1043"/>
                      <a:gd name="T12" fmla="*/ 2 w 61"/>
                      <a:gd name="T13" fmla="*/ 58 h 1043"/>
                      <a:gd name="T14" fmla="*/ 1 w 61"/>
                      <a:gd name="T15" fmla="*/ 70 h 1043"/>
                      <a:gd name="T16" fmla="*/ 1 w 61"/>
                      <a:gd name="T17" fmla="*/ 82 h 1043"/>
                      <a:gd name="T18" fmla="*/ 0 w 61"/>
                      <a:gd name="T19" fmla="*/ 93 h 1043"/>
                      <a:gd name="T20" fmla="*/ 3 w 61"/>
                      <a:gd name="T21" fmla="*/ 94 h 1043"/>
                      <a:gd name="T22" fmla="*/ 3 w 61"/>
                      <a:gd name="T23" fmla="*/ 82 h 1043"/>
                      <a:gd name="T24" fmla="*/ 4 w 61"/>
                      <a:gd name="T25" fmla="*/ 71 h 1043"/>
                      <a:gd name="T26" fmla="*/ 4 w 61"/>
                      <a:gd name="T27" fmla="*/ 59 h 1043"/>
                      <a:gd name="T28" fmla="*/ 5 w 61"/>
                      <a:gd name="T29" fmla="*/ 47 h 1043"/>
                      <a:gd name="T30" fmla="*/ 5 w 61"/>
                      <a:gd name="T31" fmla="*/ 36 h 1043"/>
                      <a:gd name="T32" fmla="*/ 6 w 61"/>
                      <a:gd name="T33" fmla="*/ 24 h 1043"/>
                      <a:gd name="T34" fmla="*/ 6 w 61"/>
                      <a:gd name="T35" fmla="*/ 12 h 1043"/>
                      <a:gd name="T36" fmla="*/ 6 w 61"/>
                      <a:gd name="T37" fmla="*/ 1 h 1043"/>
                      <a:gd name="T38" fmla="*/ 6 w 61"/>
                      <a:gd name="T39" fmla="*/ 1 h 1043"/>
                      <a:gd name="T40" fmla="*/ 3 w 61"/>
                      <a:gd name="T41" fmla="*/ 0 h 1043"/>
                      <a:gd name="T42" fmla="*/ 3 w 61"/>
                      <a:gd name="T43" fmla="*/ 0 h 1043"/>
                      <a:gd name="T44" fmla="*/ 3 w 61"/>
                      <a:gd name="T45" fmla="*/ 1 h 1043"/>
                      <a:gd name="T46" fmla="*/ 3 w 61"/>
                      <a:gd name="T47" fmla="*/ 0 h 1043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61" h="1043">
                        <a:moveTo>
                          <a:pt x="35" y="0"/>
                        </a:moveTo>
                        <a:lnTo>
                          <a:pt x="35" y="7"/>
                        </a:lnTo>
                        <a:lnTo>
                          <a:pt x="34" y="135"/>
                        </a:lnTo>
                        <a:lnTo>
                          <a:pt x="32" y="263"/>
                        </a:lnTo>
                        <a:lnTo>
                          <a:pt x="27" y="392"/>
                        </a:lnTo>
                        <a:lnTo>
                          <a:pt x="23" y="520"/>
                        </a:lnTo>
                        <a:lnTo>
                          <a:pt x="18" y="648"/>
                        </a:lnTo>
                        <a:lnTo>
                          <a:pt x="11" y="777"/>
                        </a:lnTo>
                        <a:lnTo>
                          <a:pt x="6" y="906"/>
                        </a:lnTo>
                        <a:lnTo>
                          <a:pt x="0" y="1035"/>
                        </a:lnTo>
                        <a:lnTo>
                          <a:pt x="26" y="1043"/>
                        </a:lnTo>
                        <a:lnTo>
                          <a:pt x="32" y="913"/>
                        </a:lnTo>
                        <a:lnTo>
                          <a:pt x="38" y="785"/>
                        </a:lnTo>
                        <a:lnTo>
                          <a:pt x="43" y="656"/>
                        </a:lnTo>
                        <a:lnTo>
                          <a:pt x="49" y="526"/>
                        </a:lnTo>
                        <a:lnTo>
                          <a:pt x="54" y="397"/>
                        </a:lnTo>
                        <a:lnTo>
                          <a:pt x="57" y="267"/>
                        </a:lnTo>
                        <a:lnTo>
                          <a:pt x="60" y="137"/>
                        </a:lnTo>
                        <a:lnTo>
                          <a:pt x="61" y="7"/>
                        </a:lnTo>
                        <a:lnTo>
                          <a:pt x="60" y="15"/>
                        </a:lnTo>
                        <a:lnTo>
                          <a:pt x="35" y="0"/>
                        </a:lnTo>
                        <a:lnTo>
                          <a:pt x="35" y="4"/>
                        </a:lnTo>
                        <a:lnTo>
                          <a:pt x="35" y="7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" name="Freeform 100"/>
                  <p:cNvSpPr>
                    <a:spLocks/>
                  </p:cNvSpPr>
                  <p:nvPr/>
                </p:nvSpPr>
                <p:spPr bwMode="auto">
                  <a:xfrm>
                    <a:off x="1538" y="1818"/>
                    <a:ext cx="3" cy="31"/>
                  </a:xfrm>
                  <a:custGeom>
                    <a:avLst/>
                    <a:gdLst>
                      <a:gd name="T0" fmla="*/ 3 w 37"/>
                      <a:gd name="T1" fmla="*/ 18 h 337"/>
                      <a:gd name="T2" fmla="*/ 1 w 37"/>
                      <a:gd name="T3" fmla="*/ 18 h 337"/>
                      <a:gd name="T4" fmla="*/ 0 w 37"/>
                      <a:gd name="T5" fmla="*/ 30 h 337"/>
                      <a:gd name="T6" fmla="*/ 2 w 37"/>
                      <a:gd name="T7" fmla="*/ 31 h 337"/>
                      <a:gd name="T8" fmla="*/ 3 w 37"/>
                      <a:gd name="T9" fmla="*/ 19 h 337"/>
                      <a:gd name="T10" fmla="*/ 1 w 37"/>
                      <a:gd name="T11" fmla="*/ 19 h 337"/>
                      <a:gd name="T12" fmla="*/ 3 w 37"/>
                      <a:gd name="T13" fmla="*/ 18 h 337"/>
                      <a:gd name="T14" fmla="*/ 3 w 37"/>
                      <a:gd name="T15" fmla="*/ 0 h 337"/>
                      <a:gd name="T16" fmla="*/ 1 w 37"/>
                      <a:gd name="T17" fmla="*/ 18 h 337"/>
                      <a:gd name="T18" fmla="*/ 3 w 37"/>
                      <a:gd name="T19" fmla="*/ 18 h 33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7" h="337">
                        <a:moveTo>
                          <a:pt x="37" y="200"/>
                        </a:moveTo>
                        <a:lnTo>
                          <a:pt x="11" y="195"/>
                        </a:lnTo>
                        <a:lnTo>
                          <a:pt x="0" y="322"/>
                        </a:lnTo>
                        <a:lnTo>
                          <a:pt x="25" y="337"/>
                        </a:lnTo>
                        <a:lnTo>
                          <a:pt x="37" y="209"/>
                        </a:lnTo>
                        <a:lnTo>
                          <a:pt x="11" y="205"/>
                        </a:lnTo>
                        <a:lnTo>
                          <a:pt x="37" y="200"/>
                        </a:lnTo>
                        <a:lnTo>
                          <a:pt x="31" y="0"/>
                        </a:lnTo>
                        <a:lnTo>
                          <a:pt x="11" y="195"/>
                        </a:lnTo>
                        <a:lnTo>
                          <a:pt x="37" y="20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" name="Freeform 101"/>
                  <p:cNvSpPr>
                    <a:spLocks/>
                  </p:cNvSpPr>
                  <p:nvPr/>
                </p:nvSpPr>
                <p:spPr bwMode="auto">
                  <a:xfrm>
                    <a:off x="1539" y="1836"/>
                    <a:ext cx="5" cy="99"/>
                  </a:xfrm>
                  <a:custGeom>
                    <a:avLst/>
                    <a:gdLst>
                      <a:gd name="T0" fmla="*/ 5 w 61"/>
                      <a:gd name="T1" fmla="*/ 96 h 1085"/>
                      <a:gd name="T2" fmla="*/ 5 w 61"/>
                      <a:gd name="T3" fmla="*/ 98 h 1085"/>
                      <a:gd name="T4" fmla="*/ 5 w 61"/>
                      <a:gd name="T5" fmla="*/ 85 h 1085"/>
                      <a:gd name="T6" fmla="*/ 5 w 61"/>
                      <a:gd name="T7" fmla="*/ 73 h 1085"/>
                      <a:gd name="T8" fmla="*/ 4 w 61"/>
                      <a:gd name="T9" fmla="*/ 61 h 1085"/>
                      <a:gd name="T10" fmla="*/ 4 w 61"/>
                      <a:gd name="T11" fmla="*/ 49 h 1085"/>
                      <a:gd name="T12" fmla="*/ 3 w 61"/>
                      <a:gd name="T13" fmla="*/ 36 h 1085"/>
                      <a:gd name="T14" fmla="*/ 3 w 61"/>
                      <a:gd name="T15" fmla="*/ 24 h 1085"/>
                      <a:gd name="T16" fmla="*/ 3 w 61"/>
                      <a:gd name="T17" fmla="*/ 12 h 1085"/>
                      <a:gd name="T18" fmla="*/ 2 w 61"/>
                      <a:gd name="T19" fmla="*/ 0 h 1085"/>
                      <a:gd name="T20" fmla="*/ 0 w 61"/>
                      <a:gd name="T21" fmla="*/ 0 h 1085"/>
                      <a:gd name="T22" fmla="*/ 0 w 61"/>
                      <a:gd name="T23" fmla="*/ 13 h 1085"/>
                      <a:gd name="T24" fmla="*/ 1 w 61"/>
                      <a:gd name="T25" fmla="*/ 25 h 1085"/>
                      <a:gd name="T26" fmla="*/ 1 w 61"/>
                      <a:gd name="T27" fmla="*/ 37 h 1085"/>
                      <a:gd name="T28" fmla="*/ 2 w 61"/>
                      <a:gd name="T29" fmla="*/ 49 h 1085"/>
                      <a:gd name="T30" fmla="*/ 2 w 61"/>
                      <a:gd name="T31" fmla="*/ 61 h 1085"/>
                      <a:gd name="T32" fmla="*/ 3 w 61"/>
                      <a:gd name="T33" fmla="*/ 73 h 1085"/>
                      <a:gd name="T34" fmla="*/ 3 w 61"/>
                      <a:gd name="T35" fmla="*/ 85 h 1085"/>
                      <a:gd name="T36" fmla="*/ 3 w 61"/>
                      <a:gd name="T37" fmla="*/ 98 h 1085"/>
                      <a:gd name="T38" fmla="*/ 3 w 61"/>
                      <a:gd name="T39" fmla="*/ 99 h 1085"/>
                      <a:gd name="T40" fmla="*/ 3 w 61"/>
                      <a:gd name="T41" fmla="*/ 98 h 1085"/>
                      <a:gd name="T42" fmla="*/ 3 w 61"/>
                      <a:gd name="T43" fmla="*/ 98 h 1085"/>
                      <a:gd name="T44" fmla="*/ 3 w 61"/>
                      <a:gd name="T45" fmla="*/ 99 h 1085"/>
                      <a:gd name="T46" fmla="*/ 5 w 61"/>
                      <a:gd name="T47" fmla="*/ 96 h 1085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61" h="1085">
                        <a:moveTo>
                          <a:pt x="60" y="1055"/>
                        </a:moveTo>
                        <a:lnTo>
                          <a:pt x="61" y="1070"/>
                        </a:lnTo>
                        <a:lnTo>
                          <a:pt x="60" y="935"/>
                        </a:lnTo>
                        <a:lnTo>
                          <a:pt x="57" y="802"/>
                        </a:lnTo>
                        <a:lnTo>
                          <a:pt x="53" y="667"/>
                        </a:lnTo>
                        <a:lnTo>
                          <a:pt x="48" y="533"/>
                        </a:lnTo>
                        <a:lnTo>
                          <a:pt x="42" y="400"/>
                        </a:lnTo>
                        <a:lnTo>
                          <a:pt x="37" y="266"/>
                        </a:lnTo>
                        <a:lnTo>
                          <a:pt x="31" y="133"/>
                        </a:lnTo>
                        <a:lnTo>
                          <a:pt x="26" y="0"/>
                        </a:lnTo>
                        <a:lnTo>
                          <a:pt x="0" y="5"/>
                        </a:lnTo>
                        <a:lnTo>
                          <a:pt x="5" y="139"/>
                        </a:lnTo>
                        <a:lnTo>
                          <a:pt x="11" y="272"/>
                        </a:lnTo>
                        <a:lnTo>
                          <a:pt x="16" y="406"/>
                        </a:lnTo>
                        <a:lnTo>
                          <a:pt x="22" y="540"/>
                        </a:lnTo>
                        <a:lnTo>
                          <a:pt x="27" y="672"/>
                        </a:lnTo>
                        <a:lnTo>
                          <a:pt x="31" y="805"/>
                        </a:lnTo>
                        <a:lnTo>
                          <a:pt x="34" y="937"/>
                        </a:lnTo>
                        <a:lnTo>
                          <a:pt x="35" y="1070"/>
                        </a:lnTo>
                        <a:lnTo>
                          <a:pt x="37" y="1085"/>
                        </a:lnTo>
                        <a:lnTo>
                          <a:pt x="35" y="1070"/>
                        </a:lnTo>
                        <a:lnTo>
                          <a:pt x="35" y="1079"/>
                        </a:lnTo>
                        <a:lnTo>
                          <a:pt x="37" y="1085"/>
                        </a:lnTo>
                        <a:lnTo>
                          <a:pt x="60" y="1055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" name="Freeform 102"/>
                  <p:cNvSpPr>
                    <a:spLocks/>
                  </p:cNvSpPr>
                  <p:nvPr/>
                </p:nvSpPr>
                <p:spPr bwMode="auto">
                  <a:xfrm>
                    <a:off x="1542" y="1932"/>
                    <a:ext cx="3" cy="16"/>
                  </a:xfrm>
                  <a:custGeom>
                    <a:avLst/>
                    <a:gdLst>
                      <a:gd name="T0" fmla="*/ 1 w 36"/>
                      <a:gd name="T1" fmla="*/ 6 h 175"/>
                      <a:gd name="T2" fmla="*/ 3 w 36"/>
                      <a:gd name="T3" fmla="*/ 5 h 175"/>
                      <a:gd name="T4" fmla="*/ 2 w 36"/>
                      <a:gd name="T5" fmla="*/ 0 h 175"/>
                      <a:gd name="T6" fmla="*/ 0 w 36"/>
                      <a:gd name="T7" fmla="*/ 3 h 175"/>
                      <a:gd name="T8" fmla="*/ 1 w 36"/>
                      <a:gd name="T9" fmla="*/ 8 h 175"/>
                      <a:gd name="T10" fmla="*/ 3 w 36"/>
                      <a:gd name="T11" fmla="*/ 7 h 175"/>
                      <a:gd name="T12" fmla="*/ 1 w 36"/>
                      <a:gd name="T13" fmla="*/ 8 h 175"/>
                      <a:gd name="T14" fmla="*/ 3 w 36"/>
                      <a:gd name="T15" fmla="*/ 16 h 175"/>
                      <a:gd name="T16" fmla="*/ 3 w 36"/>
                      <a:gd name="T17" fmla="*/ 7 h 175"/>
                      <a:gd name="T18" fmla="*/ 1 w 36"/>
                      <a:gd name="T19" fmla="*/ 6 h 17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6" h="175">
                        <a:moveTo>
                          <a:pt x="10" y="66"/>
                        </a:moveTo>
                        <a:lnTo>
                          <a:pt x="33" y="54"/>
                        </a:lnTo>
                        <a:lnTo>
                          <a:pt x="23" y="0"/>
                        </a:lnTo>
                        <a:lnTo>
                          <a:pt x="0" y="30"/>
                        </a:lnTo>
                        <a:lnTo>
                          <a:pt x="11" y="85"/>
                        </a:lnTo>
                        <a:lnTo>
                          <a:pt x="36" y="73"/>
                        </a:lnTo>
                        <a:lnTo>
                          <a:pt x="11" y="85"/>
                        </a:lnTo>
                        <a:lnTo>
                          <a:pt x="31" y="175"/>
                        </a:lnTo>
                        <a:lnTo>
                          <a:pt x="36" y="73"/>
                        </a:lnTo>
                        <a:lnTo>
                          <a:pt x="10" y="66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0" name="Freeform 103"/>
                  <p:cNvSpPr>
                    <a:spLocks/>
                  </p:cNvSpPr>
                  <p:nvPr/>
                </p:nvSpPr>
                <p:spPr bwMode="auto">
                  <a:xfrm>
                    <a:off x="1543" y="1847"/>
                    <a:ext cx="4" cy="92"/>
                  </a:xfrm>
                  <a:custGeom>
                    <a:avLst/>
                    <a:gdLst>
                      <a:gd name="T0" fmla="*/ 2 w 49"/>
                      <a:gd name="T1" fmla="*/ 0 h 1009"/>
                      <a:gd name="T2" fmla="*/ 2 w 49"/>
                      <a:gd name="T3" fmla="*/ 1 h 1009"/>
                      <a:gd name="T4" fmla="*/ 2 w 49"/>
                      <a:gd name="T5" fmla="*/ 12 h 1009"/>
                      <a:gd name="T6" fmla="*/ 2 w 49"/>
                      <a:gd name="T7" fmla="*/ 24 h 1009"/>
                      <a:gd name="T8" fmla="*/ 2 w 49"/>
                      <a:gd name="T9" fmla="*/ 35 h 1009"/>
                      <a:gd name="T10" fmla="*/ 1 w 49"/>
                      <a:gd name="T11" fmla="*/ 46 h 1009"/>
                      <a:gd name="T12" fmla="*/ 1 w 49"/>
                      <a:gd name="T13" fmla="*/ 57 h 1009"/>
                      <a:gd name="T14" fmla="*/ 1 w 49"/>
                      <a:gd name="T15" fmla="*/ 69 h 1009"/>
                      <a:gd name="T16" fmla="*/ 0 w 49"/>
                      <a:gd name="T17" fmla="*/ 80 h 1009"/>
                      <a:gd name="T18" fmla="*/ 0 w 49"/>
                      <a:gd name="T19" fmla="*/ 91 h 1009"/>
                      <a:gd name="T20" fmla="*/ 2 w 49"/>
                      <a:gd name="T21" fmla="*/ 92 h 1009"/>
                      <a:gd name="T22" fmla="*/ 3 w 49"/>
                      <a:gd name="T23" fmla="*/ 81 h 1009"/>
                      <a:gd name="T24" fmla="*/ 3 w 49"/>
                      <a:gd name="T25" fmla="*/ 69 h 1009"/>
                      <a:gd name="T26" fmla="*/ 3 w 49"/>
                      <a:gd name="T27" fmla="*/ 58 h 1009"/>
                      <a:gd name="T28" fmla="*/ 4 w 49"/>
                      <a:gd name="T29" fmla="*/ 47 h 1009"/>
                      <a:gd name="T30" fmla="*/ 4 w 49"/>
                      <a:gd name="T31" fmla="*/ 35 h 1009"/>
                      <a:gd name="T32" fmla="*/ 4 w 49"/>
                      <a:gd name="T33" fmla="*/ 24 h 1009"/>
                      <a:gd name="T34" fmla="*/ 4 w 49"/>
                      <a:gd name="T35" fmla="*/ 12 h 1009"/>
                      <a:gd name="T36" fmla="*/ 4 w 49"/>
                      <a:gd name="T37" fmla="*/ 1 h 1009"/>
                      <a:gd name="T38" fmla="*/ 4 w 49"/>
                      <a:gd name="T39" fmla="*/ 2 h 1009"/>
                      <a:gd name="T40" fmla="*/ 2 w 49"/>
                      <a:gd name="T41" fmla="*/ 0 h 1009"/>
                      <a:gd name="T42" fmla="*/ 2 w 49"/>
                      <a:gd name="T43" fmla="*/ 1 h 1009"/>
                      <a:gd name="T44" fmla="*/ 2 w 49"/>
                      <a:gd name="T45" fmla="*/ 1 h 1009"/>
                      <a:gd name="T46" fmla="*/ 2 w 49"/>
                      <a:gd name="T47" fmla="*/ 0 h 1009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9" h="1009">
                        <a:moveTo>
                          <a:pt x="23" y="0"/>
                        </a:moveTo>
                        <a:lnTo>
                          <a:pt x="22" y="10"/>
                        </a:lnTo>
                        <a:lnTo>
                          <a:pt x="22" y="134"/>
                        </a:lnTo>
                        <a:lnTo>
                          <a:pt x="21" y="258"/>
                        </a:lnTo>
                        <a:lnTo>
                          <a:pt x="19" y="382"/>
                        </a:lnTo>
                        <a:lnTo>
                          <a:pt x="16" y="505"/>
                        </a:lnTo>
                        <a:lnTo>
                          <a:pt x="13" y="630"/>
                        </a:lnTo>
                        <a:lnTo>
                          <a:pt x="9" y="754"/>
                        </a:lnTo>
                        <a:lnTo>
                          <a:pt x="4" y="878"/>
                        </a:lnTo>
                        <a:lnTo>
                          <a:pt x="0" y="1002"/>
                        </a:lnTo>
                        <a:lnTo>
                          <a:pt x="26" y="1009"/>
                        </a:lnTo>
                        <a:lnTo>
                          <a:pt x="31" y="885"/>
                        </a:lnTo>
                        <a:lnTo>
                          <a:pt x="35" y="760"/>
                        </a:lnTo>
                        <a:lnTo>
                          <a:pt x="39" y="635"/>
                        </a:lnTo>
                        <a:lnTo>
                          <a:pt x="43" y="510"/>
                        </a:lnTo>
                        <a:lnTo>
                          <a:pt x="45" y="385"/>
                        </a:lnTo>
                        <a:lnTo>
                          <a:pt x="47" y="260"/>
                        </a:lnTo>
                        <a:lnTo>
                          <a:pt x="48" y="135"/>
                        </a:lnTo>
                        <a:lnTo>
                          <a:pt x="49" y="10"/>
                        </a:lnTo>
                        <a:lnTo>
                          <a:pt x="48" y="20"/>
                        </a:lnTo>
                        <a:lnTo>
                          <a:pt x="23" y="0"/>
                        </a:lnTo>
                        <a:lnTo>
                          <a:pt x="22" y="6"/>
                        </a:lnTo>
                        <a:lnTo>
                          <a:pt x="22" y="10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1" name="Freeform 104"/>
                  <p:cNvSpPr>
                    <a:spLocks/>
                  </p:cNvSpPr>
                  <p:nvPr/>
                </p:nvSpPr>
                <p:spPr bwMode="auto">
                  <a:xfrm>
                    <a:off x="1545" y="1834"/>
                    <a:ext cx="3" cy="15"/>
                  </a:xfrm>
                  <a:custGeom>
                    <a:avLst/>
                    <a:gdLst>
                      <a:gd name="T0" fmla="*/ 3 w 37"/>
                      <a:gd name="T1" fmla="*/ 4 h 168"/>
                      <a:gd name="T2" fmla="*/ 1 w 37"/>
                      <a:gd name="T3" fmla="*/ 5 h 168"/>
                      <a:gd name="T4" fmla="*/ 0 w 37"/>
                      <a:gd name="T5" fmla="*/ 13 h 168"/>
                      <a:gd name="T6" fmla="*/ 2 w 37"/>
                      <a:gd name="T7" fmla="*/ 15 h 168"/>
                      <a:gd name="T8" fmla="*/ 3 w 37"/>
                      <a:gd name="T9" fmla="*/ 7 h 168"/>
                      <a:gd name="T10" fmla="*/ 1 w 37"/>
                      <a:gd name="T11" fmla="*/ 8 h 168"/>
                      <a:gd name="T12" fmla="*/ 3 w 37"/>
                      <a:gd name="T13" fmla="*/ 4 h 168"/>
                      <a:gd name="T14" fmla="*/ 2 w 37"/>
                      <a:gd name="T15" fmla="*/ 0 h 168"/>
                      <a:gd name="T16" fmla="*/ 1 w 37"/>
                      <a:gd name="T17" fmla="*/ 5 h 168"/>
                      <a:gd name="T18" fmla="*/ 3 w 37"/>
                      <a:gd name="T19" fmla="*/ 4 h 16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7" h="168">
                        <a:moveTo>
                          <a:pt x="34" y="47"/>
                        </a:moveTo>
                        <a:lnTo>
                          <a:pt x="12" y="58"/>
                        </a:lnTo>
                        <a:lnTo>
                          <a:pt x="0" y="148"/>
                        </a:lnTo>
                        <a:lnTo>
                          <a:pt x="25" y="168"/>
                        </a:lnTo>
                        <a:lnTo>
                          <a:pt x="37" y="78"/>
                        </a:lnTo>
                        <a:lnTo>
                          <a:pt x="14" y="88"/>
                        </a:lnTo>
                        <a:lnTo>
                          <a:pt x="34" y="47"/>
                        </a:lnTo>
                        <a:lnTo>
                          <a:pt x="20" y="0"/>
                        </a:lnTo>
                        <a:lnTo>
                          <a:pt x="12" y="58"/>
                        </a:ln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2" name="Freeform 105"/>
                  <p:cNvSpPr>
                    <a:spLocks/>
                  </p:cNvSpPr>
                  <p:nvPr/>
                </p:nvSpPr>
                <p:spPr bwMode="auto">
                  <a:xfrm>
                    <a:off x="1546" y="1838"/>
                    <a:ext cx="3" cy="7"/>
                  </a:xfrm>
                  <a:custGeom>
                    <a:avLst/>
                    <a:gdLst>
                      <a:gd name="T0" fmla="*/ 3 w 35"/>
                      <a:gd name="T1" fmla="*/ 5 h 77"/>
                      <a:gd name="T2" fmla="*/ 3 w 35"/>
                      <a:gd name="T3" fmla="*/ 3 h 77"/>
                      <a:gd name="T4" fmla="*/ 2 w 35"/>
                      <a:gd name="T5" fmla="*/ 0 h 77"/>
                      <a:gd name="T6" fmla="*/ 0 w 35"/>
                      <a:gd name="T7" fmla="*/ 4 h 77"/>
                      <a:gd name="T8" fmla="*/ 1 w 35"/>
                      <a:gd name="T9" fmla="*/ 7 h 77"/>
                      <a:gd name="T10" fmla="*/ 1 w 35"/>
                      <a:gd name="T11" fmla="*/ 5 h 77"/>
                      <a:gd name="T12" fmla="*/ 3 w 35"/>
                      <a:gd name="T13" fmla="*/ 5 h 77"/>
                      <a:gd name="T14" fmla="*/ 3 w 35"/>
                      <a:gd name="T15" fmla="*/ 4 h 77"/>
                      <a:gd name="T16" fmla="*/ 3 w 35"/>
                      <a:gd name="T17" fmla="*/ 3 h 77"/>
                      <a:gd name="T18" fmla="*/ 3 w 35"/>
                      <a:gd name="T19" fmla="*/ 5 h 7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5" h="77">
                        <a:moveTo>
                          <a:pt x="35" y="57"/>
                        </a:moveTo>
                        <a:lnTo>
                          <a:pt x="32" y="36"/>
                        </a:lnTo>
                        <a:lnTo>
                          <a:pt x="20" y="0"/>
                        </a:lnTo>
                        <a:lnTo>
                          <a:pt x="0" y="41"/>
                        </a:lnTo>
                        <a:lnTo>
                          <a:pt x="12" y="77"/>
                        </a:lnTo>
                        <a:lnTo>
                          <a:pt x="9" y="57"/>
                        </a:lnTo>
                        <a:lnTo>
                          <a:pt x="35" y="57"/>
                        </a:lnTo>
                        <a:lnTo>
                          <a:pt x="35" y="46"/>
                        </a:lnTo>
                        <a:lnTo>
                          <a:pt x="32" y="37"/>
                        </a:lnTo>
                        <a:lnTo>
                          <a:pt x="35" y="57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3" name="Freeform 106"/>
                  <p:cNvSpPr>
                    <a:spLocks/>
                  </p:cNvSpPr>
                  <p:nvPr/>
                </p:nvSpPr>
                <p:spPr bwMode="auto">
                  <a:xfrm>
                    <a:off x="1547" y="1843"/>
                    <a:ext cx="4" cy="94"/>
                  </a:xfrm>
                  <a:custGeom>
                    <a:avLst/>
                    <a:gdLst>
                      <a:gd name="T0" fmla="*/ 2 w 49"/>
                      <a:gd name="T1" fmla="*/ 86 h 1032"/>
                      <a:gd name="T2" fmla="*/ 4 w 49"/>
                      <a:gd name="T3" fmla="*/ 89 h 1032"/>
                      <a:gd name="T4" fmla="*/ 4 w 49"/>
                      <a:gd name="T5" fmla="*/ 78 h 1032"/>
                      <a:gd name="T6" fmla="*/ 3 w 49"/>
                      <a:gd name="T7" fmla="*/ 66 h 1032"/>
                      <a:gd name="T8" fmla="*/ 3 w 49"/>
                      <a:gd name="T9" fmla="*/ 55 h 1032"/>
                      <a:gd name="T10" fmla="*/ 3 w 49"/>
                      <a:gd name="T11" fmla="*/ 44 h 1032"/>
                      <a:gd name="T12" fmla="*/ 2 w 49"/>
                      <a:gd name="T13" fmla="*/ 33 h 1032"/>
                      <a:gd name="T14" fmla="*/ 2 w 49"/>
                      <a:gd name="T15" fmla="*/ 22 h 1032"/>
                      <a:gd name="T16" fmla="*/ 2 w 49"/>
                      <a:gd name="T17" fmla="*/ 11 h 1032"/>
                      <a:gd name="T18" fmla="*/ 2 w 49"/>
                      <a:gd name="T19" fmla="*/ 0 h 1032"/>
                      <a:gd name="T20" fmla="*/ 0 w 49"/>
                      <a:gd name="T21" fmla="*/ 0 h 1032"/>
                      <a:gd name="T22" fmla="*/ 0 w 49"/>
                      <a:gd name="T23" fmla="*/ 11 h 1032"/>
                      <a:gd name="T24" fmla="*/ 0 w 49"/>
                      <a:gd name="T25" fmla="*/ 22 h 1032"/>
                      <a:gd name="T26" fmla="*/ 0 w 49"/>
                      <a:gd name="T27" fmla="*/ 34 h 1032"/>
                      <a:gd name="T28" fmla="*/ 1 w 49"/>
                      <a:gd name="T29" fmla="*/ 45 h 1032"/>
                      <a:gd name="T30" fmla="*/ 1 w 49"/>
                      <a:gd name="T31" fmla="*/ 56 h 1032"/>
                      <a:gd name="T32" fmla="*/ 1 w 49"/>
                      <a:gd name="T33" fmla="*/ 67 h 1032"/>
                      <a:gd name="T34" fmla="*/ 2 w 49"/>
                      <a:gd name="T35" fmla="*/ 78 h 1032"/>
                      <a:gd name="T36" fmla="*/ 2 w 49"/>
                      <a:gd name="T37" fmla="*/ 89 h 1032"/>
                      <a:gd name="T38" fmla="*/ 4 w 49"/>
                      <a:gd name="T39" fmla="*/ 92 h 1032"/>
                      <a:gd name="T40" fmla="*/ 2 w 49"/>
                      <a:gd name="T41" fmla="*/ 89 h 1032"/>
                      <a:gd name="T42" fmla="*/ 2 w 49"/>
                      <a:gd name="T43" fmla="*/ 94 h 1032"/>
                      <a:gd name="T44" fmla="*/ 4 w 49"/>
                      <a:gd name="T45" fmla="*/ 92 h 1032"/>
                      <a:gd name="T46" fmla="*/ 2 w 49"/>
                      <a:gd name="T47" fmla="*/ 86 h 1032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9" h="1032">
                        <a:moveTo>
                          <a:pt x="29" y="949"/>
                        </a:moveTo>
                        <a:lnTo>
                          <a:pt x="49" y="974"/>
                        </a:lnTo>
                        <a:lnTo>
                          <a:pt x="44" y="853"/>
                        </a:lnTo>
                        <a:lnTo>
                          <a:pt x="40" y="730"/>
                        </a:lnTo>
                        <a:lnTo>
                          <a:pt x="37" y="608"/>
                        </a:lnTo>
                        <a:lnTo>
                          <a:pt x="33" y="486"/>
                        </a:lnTo>
                        <a:lnTo>
                          <a:pt x="29" y="365"/>
                        </a:lnTo>
                        <a:lnTo>
                          <a:pt x="27" y="243"/>
                        </a:lnTo>
                        <a:lnTo>
                          <a:pt x="26" y="121"/>
                        </a:lnTo>
                        <a:lnTo>
                          <a:pt x="26" y="0"/>
                        </a:lnTo>
                        <a:lnTo>
                          <a:pt x="0" y="0"/>
                        </a:lnTo>
                        <a:lnTo>
                          <a:pt x="0" y="122"/>
                        </a:lnTo>
                        <a:lnTo>
                          <a:pt x="2" y="245"/>
                        </a:lnTo>
                        <a:lnTo>
                          <a:pt x="4" y="368"/>
                        </a:lnTo>
                        <a:lnTo>
                          <a:pt x="7" y="491"/>
                        </a:lnTo>
                        <a:lnTo>
                          <a:pt x="10" y="614"/>
                        </a:lnTo>
                        <a:lnTo>
                          <a:pt x="15" y="735"/>
                        </a:lnTo>
                        <a:lnTo>
                          <a:pt x="19" y="858"/>
                        </a:lnTo>
                        <a:lnTo>
                          <a:pt x="23" y="980"/>
                        </a:lnTo>
                        <a:lnTo>
                          <a:pt x="43" y="1005"/>
                        </a:lnTo>
                        <a:lnTo>
                          <a:pt x="23" y="980"/>
                        </a:lnTo>
                        <a:lnTo>
                          <a:pt x="25" y="1032"/>
                        </a:lnTo>
                        <a:lnTo>
                          <a:pt x="43" y="1005"/>
                        </a:lnTo>
                        <a:lnTo>
                          <a:pt x="29" y="949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4" name="Freeform 107"/>
                  <p:cNvSpPr>
                    <a:spLocks/>
                  </p:cNvSpPr>
                  <p:nvPr/>
                </p:nvSpPr>
                <p:spPr bwMode="auto">
                  <a:xfrm>
                    <a:off x="1550" y="1928"/>
                    <a:ext cx="2" cy="7"/>
                  </a:xfrm>
                  <a:custGeom>
                    <a:avLst/>
                    <a:gdLst>
                      <a:gd name="T0" fmla="*/ 0 w 31"/>
                      <a:gd name="T1" fmla="*/ 3 h 74"/>
                      <a:gd name="T2" fmla="*/ 1 w 31"/>
                      <a:gd name="T3" fmla="*/ 0 h 74"/>
                      <a:gd name="T4" fmla="*/ 0 w 31"/>
                      <a:gd name="T5" fmla="*/ 2 h 74"/>
                      <a:gd name="T6" fmla="*/ 1 w 31"/>
                      <a:gd name="T7" fmla="*/ 7 h 74"/>
                      <a:gd name="T8" fmla="*/ 2 w 31"/>
                      <a:gd name="T9" fmla="*/ 5 h 74"/>
                      <a:gd name="T10" fmla="*/ 2 w 31"/>
                      <a:gd name="T11" fmla="*/ 3 h 74"/>
                      <a:gd name="T12" fmla="*/ 2 w 31"/>
                      <a:gd name="T13" fmla="*/ 5 h 74"/>
                      <a:gd name="T14" fmla="*/ 2 w 31"/>
                      <a:gd name="T15" fmla="*/ 4 h 74"/>
                      <a:gd name="T16" fmla="*/ 2 w 31"/>
                      <a:gd name="T17" fmla="*/ 3 h 74"/>
                      <a:gd name="T18" fmla="*/ 0 w 31"/>
                      <a:gd name="T19" fmla="*/ 3 h 7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1" h="74">
                        <a:moveTo>
                          <a:pt x="6" y="28"/>
                        </a:moveTo>
                        <a:lnTo>
                          <a:pt x="11" y="0"/>
                        </a:lnTo>
                        <a:lnTo>
                          <a:pt x="0" y="18"/>
                        </a:lnTo>
                        <a:lnTo>
                          <a:pt x="14" y="74"/>
                        </a:lnTo>
                        <a:lnTo>
                          <a:pt x="25" y="55"/>
                        </a:lnTo>
                        <a:lnTo>
                          <a:pt x="31" y="28"/>
                        </a:lnTo>
                        <a:lnTo>
                          <a:pt x="25" y="55"/>
                        </a:lnTo>
                        <a:lnTo>
                          <a:pt x="31" y="47"/>
                        </a:lnTo>
                        <a:lnTo>
                          <a:pt x="31" y="28"/>
                        </a:lnTo>
                        <a:lnTo>
                          <a:pt x="6" y="28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5" name="Freeform 108"/>
                  <p:cNvSpPr>
                    <a:spLocks/>
                  </p:cNvSpPr>
                  <p:nvPr/>
                </p:nvSpPr>
                <p:spPr bwMode="auto">
                  <a:xfrm>
                    <a:off x="1550" y="1858"/>
                    <a:ext cx="5" cy="72"/>
                  </a:xfrm>
                  <a:custGeom>
                    <a:avLst/>
                    <a:gdLst>
                      <a:gd name="T0" fmla="*/ 2 w 49"/>
                      <a:gd name="T1" fmla="*/ 0 h 794"/>
                      <a:gd name="T2" fmla="*/ 2 w 49"/>
                      <a:gd name="T3" fmla="*/ 1 h 794"/>
                      <a:gd name="T4" fmla="*/ 2 w 49"/>
                      <a:gd name="T5" fmla="*/ 9 h 794"/>
                      <a:gd name="T6" fmla="*/ 2 w 49"/>
                      <a:gd name="T7" fmla="*/ 18 h 794"/>
                      <a:gd name="T8" fmla="*/ 2 w 49"/>
                      <a:gd name="T9" fmla="*/ 27 h 794"/>
                      <a:gd name="T10" fmla="*/ 1 w 49"/>
                      <a:gd name="T11" fmla="*/ 36 h 794"/>
                      <a:gd name="T12" fmla="*/ 1 w 49"/>
                      <a:gd name="T13" fmla="*/ 45 h 794"/>
                      <a:gd name="T14" fmla="*/ 0 w 49"/>
                      <a:gd name="T15" fmla="*/ 54 h 794"/>
                      <a:gd name="T16" fmla="*/ 0 w 49"/>
                      <a:gd name="T17" fmla="*/ 63 h 794"/>
                      <a:gd name="T18" fmla="*/ 0 w 49"/>
                      <a:gd name="T19" fmla="*/ 72 h 794"/>
                      <a:gd name="T20" fmla="*/ 3 w 49"/>
                      <a:gd name="T21" fmla="*/ 72 h 794"/>
                      <a:gd name="T22" fmla="*/ 3 w 49"/>
                      <a:gd name="T23" fmla="*/ 63 h 794"/>
                      <a:gd name="T24" fmla="*/ 3 w 49"/>
                      <a:gd name="T25" fmla="*/ 54 h 794"/>
                      <a:gd name="T26" fmla="*/ 3 w 49"/>
                      <a:gd name="T27" fmla="*/ 46 h 794"/>
                      <a:gd name="T28" fmla="*/ 4 w 49"/>
                      <a:gd name="T29" fmla="*/ 37 h 794"/>
                      <a:gd name="T30" fmla="*/ 4 w 49"/>
                      <a:gd name="T31" fmla="*/ 28 h 794"/>
                      <a:gd name="T32" fmla="*/ 4 w 49"/>
                      <a:gd name="T33" fmla="*/ 19 h 794"/>
                      <a:gd name="T34" fmla="*/ 5 w 49"/>
                      <a:gd name="T35" fmla="*/ 10 h 794"/>
                      <a:gd name="T36" fmla="*/ 5 w 49"/>
                      <a:gd name="T37" fmla="*/ 1 h 794"/>
                      <a:gd name="T38" fmla="*/ 5 w 49"/>
                      <a:gd name="T39" fmla="*/ 1 h 794"/>
                      <a:gd name="T40" fmla="*/ 2 w 49"/>
                      <a:gd name="T41" fmla="*/ 0 h 794"/>
                      <a:gd name="T42" fmla="*/ 2 w 49"/>
                      <a:gd name="T43" fmla="*/ 0 h 794"/>
                      <a:gd name="T44" fmla="*/ 2 w 49"/>
                      <a:gd name="T45" fmla="*/ 1 h 794"/>
                      <a:gd name="T46" fmla="*/ 2 w 49"/>
                      <a:gd name="T47" fmla="*/ 0 h 794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9" h="794">
                        <a:moveTo>
                          <a:pt x="23" y="0"/>
                        </a:moveTo>
                        <a:lnTo>
                          <a:pt x="22" y="6"/>
                        </a:lnTo>
                        <a:lnTo>
                          <a:pt x="22" y="104"/>
                        </a:lnTo>
                        <a:lnTo>
                          <a:pt x="19" y="201"/>
                        </a:lnTo>
                        <a:lnTo>
                          <a:pt x="16" y="299"/>
                        </a:lnTo>
                        <a:lnTo>
                          <a:pt x="11" y="398"/>
                        </a:lnTo>
                        <a:lnTo>
                          <a:pt x="7" y="495"/>
                        </a:lnTo>
                        <a:lnTo>
                          <a:pt x="3" y="594"/>
                        </a:lnTo>
                        <a:lnTo>
                          <a:pt x="1" y="694"/>
                        </a:lnTo>
                        <a:lnTo>
                          <a:pt x="0" y="794"/>
                        </a:lnTo>
                        <a:lnTo>
                          <a:pt x="25" y="794"/>
                        </a:lnTo>
                        <a:lnTo>
                          <a:pt x="26" y="697"/>
                        </a:lnTo>
                        <a:lnTo>
                          <a:pt x="29" y="600"/>
                        </a:lnTo>
                        <a:lnTo>
                          <a:pt x="33" y="502"/>
                        </a:lnTo>
                        <a:lnTo>
                          <a:pt x="37" y="404"/>
                        </a:lnTo>
                        <a:lnTo>
                          <a:pt x="41" y="305"/>
                        </a:lnTo>
                        <a:lnTo>
                          <a:pt x="44" y="206"/>
                        </a:lnTo>
                        <a:lnTo>
                          <a:pt x="47" y="106"/>
                        </a:lnTo>
                        <a:lnTo>
                          <a:pt x="49" y="6"/>
                        </a:lnTo>
                        <a:lnTo>
                          <a:pt x="49" y="14"/>
                        </a:lnTo>
                        <a:lnTo>
                          <a:pt x="23" y="0"/>
                        </a:lnTo>
                        <a:lnTo>
                          <a:pt x="22" y="3"/>
                        </a:lnTo>
                        <a:lnTo>
                          <a:pt x="22" y="6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" name="Freeform 109"/>
                  <p:cNvSpPr>
                    <a:spLocks/>
                  </p:cNvSpPr>
                  <p:nvPr/>
                </p:nvSpPr>
                <p:spPr bwMode="auto">
                  <a:xfrm>
                    <a:off x="1552" y="1830"/>
                    <a:ext cx="4" cy="30"/>
                  </a:xfrm>
                  <a:custGeom>
                    <a:avLst/>
                    <a:gdLst>
                      <a:gd name="T0" fmla="*/ 4 w 37"/>
                      <a:gd name="T1" fmla="*/ 17 h 320"/>
                      <a:gd name="T2" fmla="*/ 1 w 37"/>
                      <a:gd name="T3" fmla="*/ 17 h 320"/>
                      <a:gd name="T4" fmla="*/ 0 w 37"/>
                      <a:gd name="T5" fmla="*/ 29 h 320"/>
                      <a:gd name="T6" fmla="*/ 3 w 37"/>
                      <a:gd name="T7" fmla="*/ 30 h 320"/>
                      <a:gd name="T8" fmla="*/ 4 w 37"/>
                      <a:gd name="T9" fmla="*/ 18 h 320"/>
                      <a:gd name="T10" fmla="*/ 1 w 37"/>
                      <a:gd name="T11" fmla="*/ 18 h 320"/>
                      <a:gd name="T12" fmla="*/ 4 w 37"/>
                      <a:gd name="T13" fmla="*/ 17 h 320"/>
                      <a:gd name="T14" fmla="*/ 3 w 37"/>
                      <a:gd name="T15" fmla="*/ 0 h 320"/>
                      <a:gd name="T16" fmla="*/ 1 w 37"/>
                      <a:gd name="T17" fmla="*/ 17 h 320"/>
                      <a:gd name="T18" fmla="*/ 4 w 37"/>
                      <a:gd name="T19" fmla="*/ 17 h 32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7" h="320">
                        <a:moveTo>
                          <a:pt x="37" y="183"/>
                        </a:moveTo>
                        <a:lnTo>
                          <a:pt x="12" y="179"/>
                        </a:lnTo>
                        <a:lnTo>
                          <a:pt x="0" y="306"/>
                        </a:lnTo>
                        <a:lnTo>
                          <a:pt x="26" y="320"/>
                        </a:lnTo>
                        <a:lnTo>
                          <a:pt x="37" y="194"/>
                        </a:lnTo>
                        <a:lnTo>
                          <a:pt x="11" y="190"/>
                        </a:lnTo>
                        <a:lnTo>
                          <a:pt x="37" y="183"/>
                        </a:lnTo>
                        <a:lnTo>
                          <a:pt x="29" y="0"/>
                        </a:lnTo>
                        <a:lnTo>
                          <a:pt x="12" y="179"/>
                        </a:lnTo>
                        <a:lnTo>
                          <a:pt x="37" y="183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" name="Freeform 110"/>
                  <p:cNvSpPr>
                    <a:spLocks/>
                  </p:cNvSpPr>
                  <p:nvPr/>
                </p:nvSpPr>
                <p:spPr bwMode="auto">
                  <a:xfrm>
                    <a:off x="1553" y="1847"/>
                    <a:ext cx="6" cy="79"/>
                  </a:xfrm>
                  <a:custGeom>
                    <a:avLst/>
                    <a:gdLst>
                      <a:gd name="T0" fmla="*/ 5 w 61"/>
                      <a:gd name="T1" fmla="*/ 73 h 867"/>
                      <a:gd name="T2" fmla="*/ 6 w 61"/>
                      <a:gd name="T3" fmla="*/ 76 h 867"/>
                      <a:gd name="T4" fmla="*/ 6 w 61"/>
                      <a:gd name="T5" fmla="*/ 67 h 867"/>
                      <a:gd name="T6" fmla="*/ 6 w 61"/>
                      <a:gd name="T7" fmla="*/ 57 h 867"/>
                      <a:gd name="T8" fmla="*/ 5 w 61"/>
                      <a:gd name="T9" fmla="*/ 47 h 867"/>
                      <a:gd name="T10" fmla="*/ 5 w 61"/>
                      <a:gd name="T11" fmla="*/ 38 h 867"/>
                      <a:gd name="T12" fmla="*/ 4 w 61"/>
                      <a:gd name="T13" fmla="*/ 28 h 867"/>
                      <a:gd name="T14" fmla="*/ 4 w 61"/>
                      <a:gd name="T15" fmla="*/ 19 h 867"/>
                      <a:gd name="T16" fmla="*/ 3 w 61"/>
                      <a:gd name="T17" fmla="*/ 9 h 867"/>
                      <a:gd name="T18" fmla="*/ 3 w 61"/>
                      <a:gd name="T19" fmla="*/ 0 h 867"/>
                      <a:gd name="T20" fmla="*/ 0 w 61"/>
                      <a:gd name="T21" fmla="*/ 1 h 867"/>
                      <a:gd name="T22" fmla="*/ 0 w 61"/>
                      <a:gd name="T23" fmla="*/ 10 h 867"/>
                      <a:gd name="T24" fmla="*/ 1 w 61"/>
                      <a:gd name="T25" fmla="*/ 20 h 867"/>
                      <a:gd name="T26" fmla="*/ 2 w 61"/>
                      <a:gd name="T27" fmla="*/ 29 h 867"/>
                      <a:gd name="T28" fmla="*/ 2 w 61"/>
                      <a:gd name="T29" fmla="*/ 39 h 867"/>
                      <a:gd name="T30" fmla="*/ 3 w 61"/>
                      <a:gd name="T31" fmla="*/ 48 h 867"/>
                      <a:gd name="T32" fmla="*/ 3 w 61"/>
                      <a:gd name="T33" fmla="*/ 57 h 867"/>
                      <a:gd name="T34" fmla="*/ 3 w 61"/>
                      <a:gd name="T35" fmla="*/ 67 h 867"/>
                      <a:gd name="T36" fmla="*/ 3 w 61"/>
                      <a:gd name="T37" fmla="*/ 76 h 867"/>
                      <a:gd name="T38" fmla="*/ 4 w 61"/>
                      <a:gd name="T39" fmla="*/ 79 h 867"/>
                      <a:gd name="T40" fmla="*/ 3 w 61"/>
                      <a:gd name="T41" fmla="*/ 76 h 867"/>
                      <a:gd name="T42" fmla="*/ 3 w 61"/>
                      <a:gd name="T43" fmla="*/ 78 h 867"/>
                      <a:gd name="T44" fmla="*/ 4 w 61"/>
                      <a:gd name="T45" fmla="*/ 79 h 867"/>
                      <a:gd name="T46" fmla="*/ 5 w 61"/>
                      <a:gd name="T47" fmla="*/ 73 h 86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61" h="867">
                        <a:moveTo>
                          <a:pt x="52" y="804"/>
                        </a:moveTo>
                        <a:lnTo>
                          <a:pt x="61" y="836"/>
                        </a:lnTo>
                        <a:lnTo>
                          <a:pt x="59" y="730"/>
                        </a:lnTo>
                        <a:lnTo>
                          <a:pt x="57" y="625"/>
                        </a:lnTo>
                        <a:lnTo>
                          <a:pt x="53" y="519"/>
                        </a:lnTo>
                        <a:lnTo>
                          <a:pt x="47" y="415"/>
                        </a:lnTo>
                        <a:lnTo>
                          <a:pt x="41" y="311"/>
                        </a:lnTo>
                        <a:lnTo>
                          <a:pt x="36" y="206"/>
                        </a:lnTo>
                        <a:lnTo>
                          <a:pt x="30" y="103"/>
                        </a:lnTo>
                        <a:lnTo>
                          <a:pt x="26" y="0"/>
                        </a:lnTo>
                        <a:lnTo>
                          <a:pt x="0" y="7"/>
                        </a:lnTo>
                        <a:lnTo>
                          <a:pt x="5" y="111"/>
                        </a:lnTo>
                        <a:lnTo>
                          <a:pt x="10" y="215"/>
                        </a:lnTo>
                        <a:lnTo>
                          <a:pt x="16" y="319"/>
                        </a:lnTo>
                        <a:lnTo>
                          <a:pt x="21" y="424"/>
                        </a:lnTo>
                        <a:lnTo>
                          <a:pt x="26" y="527"/>
                        </a:lnTo>
                        <a:lnTo>
                          <a:pt x="30" y="630"/>
                        </a:lnTo>
                        <a:lnTo>
                          <a:pt x="34" y="733"/>
                        </a:lnTo>
                        <a:lnTo>
                          <a:pt x="35" y="836"/>
                        </a:lnTo>
                        <a:lnTo>
                          <a:pt x="44" y="867"/>
                        </a:lnTo>
                        <a:lnTo>
                          <a:pt x="35" y="836"/>
                        </a:lnTo>
                        <a:lnTo>
                          <a:pt x="35" y="860"/>
                        </a:lnTo>
                        <a:lnTo>
                          <a:pt x="44" y="867"/>
                        </a:lnTo>
                        <a:lnTo>
                          <a:pt x="52" y="804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" name="Freeform 111"/>
                  <p:cNvSpPr>
                    <a:spLocks/>
                  </p:cNvSpPr>
                  <p:nvPr/>
                </p:nvSpPr>
                <p:spPr bwMode="auto">
                  <a:xfrm>
                    <a:off x="1557" y="1920"/>
                    <a:ext cx="3" cy="8"/>
                  </a:xfrm>
                  <a:custGeom>
                    <a:avLst/>
                    <a:gdLst>
                      <a:gd name="T0" fmla="*/ 0 w 28"/>
                      <a:gd name="T1" fmla="*/ 4 h 85"/>
                      <a:gd name="T2" fmla="*/ 2 w 28"/>
                      <a:gd name="T3" fmla="*/ 1 h 85"/>
                      <a:gd name="T4" fmla="*/ 1 w 28"/>
                      <a:gd name="T5" fmla="*/ 0 h 85"/>
                      <a:gd name="T6" fmla="*/ 0 w 28"/>
                      <a:gd name="T7" fmla="*/ 6 h 85"/>
                      <a:gd name="T8" fmla="*/ 1 w 28"/>
                      <a:gd name="T9" fmla="*/ 7 h 85"/>
                      <a:gd name="T10" fmla="*/ 3 w 28"/>
                      <a:gd name="T11" fmla="*/ 4 h 85"/>
                      <a:gd name="T12" fmla="*/ 1 w 28"/>
                      <a:gd name="T13" fmla="*/ 7 h 85"/>
                      <a:gd name="T14" fmla="*/ 3 w 28"/>
                      <a:gd name="T15" fmla="*/ 8 h 85"/>
                      <a:gd name="T16" fmla="*/ 3 w 28"/>
                      <a:gd name="T17" fmla="*/ 4 h 85"/>
                      <a:gd name="T18" fmla="*/ 0 w 28"/>
                      <a:gd name="T19" fmla="*/ 4 h 8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8" h="85">
                        <a:moveTo>
                          <a:pt x="2" y="40"/>
                        </a:moveTo>
                        <a:lnTo>
                          <a:pt x="19" y="10"/>
                        </a:lnTo>
                        <a:lnTo>
                          <a:pt x="8" y="0"/>
                        </a:lnTo>
                        <a:lnTo>
                          <a:pt x="0" y="63"/>
                        </a:lnTo>
                        <a:lnTo>
                          <a:pt x="11" y="72"/>
                        </a:lnTo>
                        <a:lnTo>
                          <a:pt x="28" y="40"/>
                        </a:lnTo>
                        <a:lnTo>
                          <a:pt x="11" y="72"/>
                        </a:lnTo>
                        <a:lnTo>
                          <a:pt x="28" y="85"/>
                        </a:lnTo>
                        <a:lnTo>
                          <a:pt x="28" y="40"/>
                        </a:lnTo>
                        <a:lnTo>
                          <a:pt x="2" y="4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9" name="Freeform 112"/>
                  <p:cNvSpPr>
                    <a:spLocks/>
                  </p:cNvSpPr>
                  <p:nvPr/>
                </p:nvSpPr>
                <p:spPr bwMode="auto">
                  <a:xfrm>
                    <a:off x="1557" y="1854"/>
                    <a:ext cx="5" cy="70"/>
                  </a:xfrm>
                  <a:custGeom>
                    <a:avLst/>
                    <a:gdLst>
                      <a:gd name="T0" fmla="*/ 3 w 49"/>
                      <a:gd name="T1" fmla="*/ 0 h 772"/>
                      <a:gd name="T2" fmla="*/ 2 w 49"/>
                      <a:gd name="T3" fmla="*/ 2 h 772"/>
                      <a:gd name="T4" fmla="*/ 2 w 49"/>
                      <a:gd name="T5" fmla="*/ 11 h 772"/>
                      <a:gd name="T6" fmla="*/ 2 w 49"/>
                      <a:gd name="T7" fmla="*/ 19 h 772"/>
                      <a:gd name="T8" fmla="*/ 1 w 49"/>
                      <a:gd name="T9" fmla="*/ 28 h 772"/>
                      <a:gd name="T10" fmla="*/ 1 w 49"/>
                      <a:gd name="T11" fmla="*/ 36 h 772"/>
                      <a:gd name="T12" fmla="*/ 1 w 49"/>
                      <a:gd name="T13" fmla="*/ 45 h 772"/>
                      <a:gd name="T14" fmla="*/ 0 w 49"/>
                      <a:gd name="T15" fmla="*/ 53 h 772"/>
                      <a:gd name="T16" fmla="*/ 0 w 49"/>
                      <a:gd name="T17" fmla="*/ 62 h 772"/>
                      <a:gd name="T18" fmla="*/ 0 w 49"/>
                      <a:gd name="T19" fmla="*/ 70 h 772"/>
                      <a:gd name="T20" fmla="*/ 3 w 49"/>
                      <a:gd name="T21" fmla="*/ 70 h 772"/>
                      <a:gd name="T22" fmla="*/ 3 w 49"/>
                      <a:gd name="T23" fmla="*/ 62 h 772"/>
                      <a:gd name="T24" fmla="*/ 3 w 49"/>
                      <a:gd name="T25" fmla="*/ 53 h 772"/>
                      <a:gd name="T26" fmla="*/ 3 w 49"/>
                      <a:gd name="T27" fmla="*/ 45 h 772"/>
                      <a:gd name="T28" fmla="*/ 3 w 49"/>
                      <a:gd name="T29" fmla="*/ 37 h 772"/>
                      <a:gd name="T30" fmla="*/ 4 w 49"/>
                      <a:gd name="T31" fmla="*/ 28 h 772"/>
                      <a:gd name="T32" fmla="*/ 4 w 49"/>
                      <a:gd name="T33" fmla="*/ 20 h 772"/>
                      <a:gd name="T34" fmla="*/ 5 w 49"/>
                      <a:gd name="T35" fmla="*/ 12 h 772"/>
                      <a:gd name="T36" fmla="*/ 5 w 49"/>
                      <a:gd name="T37" fmla="*/ 3 h 772"/>
                      <a:gd name="T38" fmla="*/ 4 w 49"/>
                      <a:gd name="T39" fmla="*/ 6 h 772"/>
                      <a:gd name="T40" fmla="*/ 3 w 49"/>
                      <a:gd name="T41" fmla="*/ 0 h 772"/>
                      <a:gd name="T42" fmla="*/ 3 w 49"/>
                      <a:gd name="T43" fmla="*/ 1 h 772"/>
                      <a:gd name="T44" fmla="*/ 2 w 49"/>
                      <a:gd name="T45" fmla="*/ 2 h 772"/>
                      <a:gd name="T46" fmla="*/ 3 w 49"/>
                      <a:gd name="T47" fmla="*/ 0 h 772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9" h="772">
                        <a:moveTo>
                          <a:pt x="32" y="0"/>
                        </a:moveTo>
                        <a:lnTo>
                          <a:pt x="24" y="27"/>
                        </a:lnTo>
                        <a:lnTo>
                          <a:pt x="19" y="120"/>
                        </a:lnTo>
                        <a:lnTo>
                          <a:pt x="15" y="213"/>
                        </a:lnTo>
                        <a:lnTo>
                          <a:pt x="11" y="306"/>
                        </a:lnTo>
                        <a:lnTo>
                          <a:pt x="8" y="399"/>
                        </a:lnTo>
                        <a:lnTo>
                          <a:pt x="5" y="492"/>
                        </a:lnTo>
                        <a:lnTo>
                          <a:pt x="2" y="585"/>
                        </a:lnTo>
                        <a:lnTo>
                          <a:pt x="0" y="679"/>
                        </a:lnTo>
                        <a:lnTo>
                          <a:pt x="0" y="772"/>
                        </a:lnTo>
                        <a:lnTo>
                          <a:pt x="26" y="772"/>
                        </a:lnTo>
                        <a:lnTo>
                          <a:pt x="27" y="681"/>
                        </a:lnTo>
                        <a:lnTo>
                          <a:pt x="28" y="589"/>
                        </a:lnTo>
                        <a:lnTo>
                          <a:pt x="31" y="496"/>
                        </a:lnTo>
                        <a:lnTo>
                          <a:pt x="33" y="404"/>
                        </a:lnTo>
                        <a:lnTo>
                          <a:pt x="37" y="312"/>
                        </a:lnTo>
                        <a:lnTo>
                          <a:pt x="41" y="219"/>
                        </a:lnTo>
                        <a:lnTo>
                          <a:pt x="45" y="127"/>
                        </a:lnTo>
                        <a:lnTo>
                          <a:pt x="49" y="34"/>
                        </a:lnTo>
                        <a:lnTo>
                          <a:pt x="41" y="62"/>
                        </a:lnTo>
                        <a:lnTo>
                          <a:pt x="32" y="0"/>
                        </a:lnTo>
                        <a:lnTo>
                          <a:pt x="25" y="6"/>
                        </a:lnTo>
                        <a:lnTo>
                          <a:pt x="24" y="27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0" name="Freeform 113"/>
                  <p:cNvSpPr>
                    <a:spLocks/>
                  </p:cNvSpPr>
                  <p:nvPr/>
                </p:nvSpPr>
                <p:spPr bwMode="auto">
                  <a:xfrm>
                    <a:off x="1560" y="1852"/>
                    <a:ext cx="3" cy="7"/>
                  </a:xfrm>
                  <a:custGeom>
                    <a:avLst/>
                    <a:gdLst>
                      <a:gd name="T0" fmla="*/ 3 w 29"/>
                      <a:gd name="T1" fmla="*/ 3 h 83"/>
                      <a:gd name="T2" fmla="*/ 1 w 29"/>
                      <a:gd name="T3" fmla="*/ 1 h 83"/>
                      <a:gd name="T4" fmla="*/ 0 w 29"/>
                      <a:gd name="T5" fmla="*/ 2 h 83"/>
                      <a:gd name="T6" fmla="*/ 1 w 29"/>
                      <a:gd name="T7" fmla="*/ 7 h 83"/>
                      <a:gd name="T8" fmla="*/ 2 w 29"/>
                      <a:gd name="T9" fmla="*/ 6 h 83"/>
                      <a:gd name="T10" fmla="*/ 0 w 29"/>
                      <a:gd name="T11" fmla="*/ 4 h 83"/>
                      <a:gd name="T12" fmla="*/ 3 w 29"/>
                      <a:gd name="T13" fmla="*/ 3 h 83"/>
                      <a:gd name="T14" fmla="*/ 3 w 29"/>
                      <a:gd name="T15" fmla="*/ 0 h 83"/>
                      <a:gd name="T16" fmla="*/ 1 w 29"/>
                      <a:gd name="T17" fmla="*/ 1 h 83"/>
                      <a:gd name="T18" fmla="*/ 3 w 29"/>
                      <a:gd name="T19" fmla="*/ 3 h 8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9" h="83">
                        <a:moveTo>
                          <a:pt x="29" y="39"/>
                        </a:moveTo>
                        <a:lnTo>
                          <a:pt x="12" y="11"/>
                        </a:lnTo>
                        <a:lnTo>
                          <a:pt x="0" y="21"/>
                        </a:lnTo>
                        <a:lnTo>
                          <a:pt x="9" y="83"/>
                        </a:lnTo>
                        <a:lnTo>
                          <a:pt x="19" y="74"/>
                        </a:lnTo>
                        <a:lnTo>
                          <a:pt x="3" y="47"/>
                        </a:lnTo>
                        <a:lnTo>
                          <a:pt x="29" y="39"/>
                        </a:lnTo>
                        <a:lnTo>
                          <a:pt x="27" y="0"/>
                        </a:lnTo>
                        <a:lnTo>
                          <a:pt x="12" y="11"/>
                        </a:lnTo>
                        <a:lnTo>
                          <a:pt x="29" y="39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1" name="Freeform 114"/>
                  <p:cNvSpPr>
                    <a:spLocks/>
                  </p:cNvSpPr>
                  <p:nvPr/>
                </p:nvSpPr>
                <p:spPr bwMode="auto">
                  <a:xfrm>
                    <a:off x="1561" y="1855"/>
                    <a:ext cx="3" cy="23"/>
                  </a:xfrm>
                  <a:custGeom>
                    <a:avLst/>
                    <a:gdLst>
                      <a:gd name="T0" fmla="*/ 3 w 38"/>
                      <a:gd name="T1" fmla="*/ 22 h 253"/>
                      <a:gd name="T2" fmla="*/ 3 w 38"/>
                      <a:gd name="T3" fmla="*/ 22 h 253"/>
                      <a:gd name="T4" fmla="*/ 2 w 38"/>
                      <a:gd name="T5" fmla="*/ 0 h 253"/>
                      <a:gd name="T6" fmla="*/ 0 w 38"/>
                      <a:gd name="T7" fmla="*/ 1 h 253"/>
                      <a:gd name="T8" fmla="*/ 1 w 38"/>
                      <a:gd name="T9" fmla="*/ 23 h 253"/>
                      <a:gd name="T10" fmla="*/ 1 w 38"/>
                      <a:gd name="T11" fmla="*/ 23 h 253"/>
                      <a:gd name="T12" fmla="*/ 1 w 38"/>
                      <a:gd name="T13" fmla="*/ 23 h 253"/>
                      <a:gd name="T14" fmla="*/ 1 w 38"/>
                      <a:gd name="T15" fmla="*/ 23 h 253"/>
                      <a:gd name="T16" fmla="*/ 1 w 38"/>
                      <a:gd name="T17" fmla="*/ 23 h 253"/>
                      <a:gd name="T18" fmla="*/ 3 w 38"/>
                      <a:gd name="T19" fmla="*/ 22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8" h="253">
                        <a:moveTo>
                          <a:pt x="38" y="243"/>
                        </a:moveTo>
                        <a:lnTo>
                          <a:pt x="38" y="245"/>
                        </a:lnTo>
                        <a:lnTo>
                          <a:pt x="26" y="0"/>
                        </a:lnTo>
                        <a:lnTo>
                          <a:pt x="0" y="8"/>
                        </a:lnTo>
                        <a:lnTo>
                          <a:pt x="11" y="251"/>
                        </a:lnTo>
                        <a:lnTo>
                          <a:pt x="12" y="253"/>
                        </a:lnTo>
                        <a:lnTo>
                          <a:pt x="11" y="251"/>
                        </a:lnTo>
                        <a:lnTo>
                          <a:pt x="12" y="252"/>
                        </a:lnTo>
                        <a:lnTo>
                          <a:pt x="12" y="253"/>
                        </a:lnTo>
                        <a:lnTo>
                          <a:pt x="38" y="243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2" name="Freeform 115"/>
                  <p:cNvSpPr>
                    <a:spLocks/>
                  </p:cNvSpPr>
                  <p:nvPr/>
                </p:nvSpPr>
                <p:spPr bwMode="auto">
                  <a:xfrm>
                    <a:off x="1562" y="1877"/>
                    <a:ext cx="4" cy="51"/>
                  </a:xfrm>
                  <a:custGeom>
                    <a:avLst/>
                    <a:gdLst>
                      <a:gd name="T0" fmla="*/ 2 w 49"/>
                      <a:gd name="T1" fmla="*/ 38 h 561"/>
                      <a:gd name="T2" fmla="*/ 4 w 49"/>
                      <a:gd name="T3" fmla="*/ 37 h 561"/>
                      <a:gd name="T4" fmla="*/ 3 w 49"/>
                      <a:gd name="T5" fmla="*/ 33 h 561"/>
                      <a:gd name="T6" fmla="*/ 3 w 49"/>
                      <a:gd name="T7" fmla="*/ 28 h 561"/>
                      <a:gd name="T8" fmla="*/ 3 w 49"/>
                      <a:gd name="T9" fmla="*/ 24 h 561"/>
                      <a:gd name="T10" fmla="*/ 3 w 49"/>
                      <a:gd name="T11" fmla="*/ 19 h 561"/>
                      <a:gd name="T12" fmla="*/ 3 w 49"/>
                      <a:gd name="T13" fmla="*/ 14 h 561"/>
                      <a:gd name="T14" fmla="*/ 2 w 49"/>
                      <a:gd name="T15" fmla="*/ 10 h 561"/>
                      <a:gd name="T16" fmla="*/ 2 w 49"/>
                      <a:gd name="T17" fmla="*/ 5 h 561"/>
                      <a:gd name="T18" fmla="*/ 2 w 49"/>
                      <a:gd name="T19" fmla="*/ 0 h 561"/>
                      <a:gd name="T20" fmla="*/ 0 w 49"/>
                      <a:gd name="T21" fmla="*/ 1 h 561"/>
                      <a:gd name="T22" fmla="*/ 0 w 49"/>
                      <a:gd name="T23" fmla="*/ 5 h 561"/>
                      <a:gd name="T24" fmla="*/ 0 w 49"/>
                      <a:gd name="T25" fmla="*/ 10 h 561"/>
                      <a:gd name="T26" fmla="*/ 0 w 49"/>
                      <a:gd name="T27" fmla="*/ 15 h 561"/>
                      <a:gd name="T28" fmla="*/ 1 w 49"/>
                      <a:gd name="T29" fmla="*/ 20 h 561"/>
                      <a:gd name="T30" fmla="*/ 1 w 49"/>
                      <a:gd name="T31" fmla="*/ 24 h 561"/>
                      <a:gd name="T32" fmla="*/ 1 w 49"/>
                      <a:gd name="T33" fmla="*/ 29 h 561"/>
                      <a:gd name="T34" fmla="*/ 1 w 49"/>
                      <a:gd name="T35" fmla="*/ 34 h 561"/>
                      <a:gd name="T36" fmla="*/ 2 w 49"/>
                      <a:gd name="T37" fmla="*/ 39 h 561"/>
                      <a:gd name="T38" fmla="*/ 4 w 49"/>
                      <a:gd name="T39" fmla="*/ 39 h 561"/>
                      <a:gd name="T40" fmla="*/ 2 w 49"/>
                      <a:gd name="T41" fmla="*/ 39 h 561"/>
                      <a:gd name="T42" fmla="*/ 3 w 49"/>
                      <a:gd name="T43" fmla="*/ 51 h 561"/>
                      <a:gd name="T44" fmla="*/ 4 w 49"/>
                      <a:gd name="T45" fmla="*/ 39 h 561"/>
                      <a:gd name="T46" fmla="*/ 2 w 49"/>
                      <a:gd name="T47" fmla="*/ 38 h 561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9" h="561">
                        <a:moveTo>
                          <a:pt x="22" y="417"/>
                        </a:moveTo>
                        <a:lnTo>
                          <a:pt x="48" y="411"/>
                        </a:lnTo>
                        <a:lnTo>
                          <a:pt x="42" y="361"/>
                        </a:lnTo>
                        <a:lnTo>
                          <a:pt x="38" y="312"/>
                        </a:lnTo>
                        <a:lnTo>
                          <a:pt x="36" y="261"/>
                        </a:lnTo>
                        <a:lnTo>
                          <a:pt x="34" y="210"/>
                        </a:lnTo>
                        <a:lnTo>
                          <a:pt x="32" y="158"/>
                        </a:lnTo>
                        <a:lnTo>
                          <a:pt x="30" y="106"/>
                        </a:lnTo>
                        <a:lnTo>
                          <a:pt x="28" y="53"/>
                        </a:lnTo>
                        <a:lnTo>
                          <a:pt x="26" y="0"/>
                        </a:lnTo>
                        <a:lnTo>
                          <a:pt x="0" y="10"/>
                        </a:lnTo>
                        <a:lnTo>
                          <a:pt x="2" y="60"/>
                        </a:lnTo>
                        <a:lnTo>
                          <a:pt x="4" y="113"/>
                        </a:lnTo>
                        <a:lnTo>
                          <a:pt x="6" y="164"/>
                        </a:lnTo>
                        <a:lnTo>
                          <a:pt x="7" y="216"/>
                        </a:lnTo>
                        <a:lnTo>
                          <a:pt x="10" y="269"/>
                        </a:lnTo>
                        <a:lnTo>
                          <a:pt x="13" y="323"/>
                        </a:lnTo>
                        <a:lnTo>
                          <a:pt x="17" y="377"/>
                        </a:lnTo>
                        <a:lnTo>
                          <a:pt x="23" y="431"/>
                        </a:lnTo>
                        <a:lnTo>
                          <a:pt x="49" y="425"/>
                        </a:lnTo>
                        <a:lnTo>
                          <a:pt x="23" y="431"/>
                        </a:lnTo>
                        <a:lnTo>
                          <a:pt x="40" y="561"/>
                        </a:lnTo>
                        <a:lnTo>
                          <a:pt x="49" y="425"/>
                        </a:lnTo>
                        <a:lnTo>
                          <a:pt x="22" y="417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3" name="Freeform 116"/>
                  <p:cNvSpPr>
                    <a:spLocks/>
                  </p:cNvSpPr>
                  <p:nvPr/>
                </p:nvSpPr>
                <p:spPr bwMode="auto">
                  <a:xfrm>
                    <a:off x="1564" y="1895"/>
                    <a:ext cx="3" cy="21"/>
                  </a:xfrm>
                  <a:custGeom>
                    <a:avLst/>
                    <a:gdLst>
                      <a:gd name="T0" fmla="*/ 1 w 39"/>
                      <a:gd name="T1" fmla="*/ 0 h 236"/>
                      <a:gd name="T2" fmla="*/ 1 w 39"/>
                      <a:gd name="T3" fmla="*/ 0 h 236"/>
                      <a:gd name="T4" fmla="*/ 0 w 39"/>
                      <a:gd name="T5" fmla="*/ 20 h 236"/>
                      <a:gd name="T6" fmla="*/ 2 w 39"/>
                      <a:gd name="T7" fmla="*/ 21 h 236"/>
                      <a:gd name="T8" fmla="*/ 3 w 39"/>
                      <a:gd name="T9" fmla="*/ 1 h 236"/>
                      <a:gd name="T10" fmla="*/ 3 w 39"/>
                      <a:gd name="T11" fmla="*/ 1 h 236"/>
                      <a:gd name="T12" fmla="*/ 1 w 39"/>
                      <a:gd name="T13" fmla="*/ 0 h 236"/>
                      <a:gd name="T14" fmla="*/ 1 w 39"/>
                      <a:gd name="T15" fmla="*/ 0 h 236"/>
                      <a:gd name="T16" fmla="*/ 1 w 39"/>
                      <a:gd name="T17" fmla="*/ 0 h 236"/>
                      <a:gd name="T18" fmla="*/ 1 w 39"/>
                      <a:gd name="T19" fmla="*/ 0 h 2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" h="236">
                        <a:moveTo>
                          <a:pt x="12" y="0"/>
                        </a:moveTo>
                        <a:lnTo>
                          <a:pt x="12" y="2"/>
                        </a:lnTo>
                        <a:lnTo>
                          <a:pt x="0" y="228"/>
                        </a:lnTo>
                        <a:lnTo>
                          <a:pt x="27" y="236"/>
                        </a:lnTo>
                        <a:lnTo>
                          <a:pt x="39" y="9"/>
                        </a:lnTo>
                        <a:lnTo>
                          <a:pt x="37" y="12"/>
                        </a:lnTo>
                        <a:lnTo>
                          <a:pt x="12" y="0"/>
                        </a:lnTo>
                        <a:lnTo>
                          <a:pt x="12" y="1"/>
                        </a:lnTo>
                        <a:lnTo>
                          <a:pt x="12" y="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4" name="Freeform 117"/>
                  <p:cNvSpPr>
                    <a:spLocks/>
                  </p:cNvSpPr>
                  <p:nvPr/>
                </p:nvSpPr>
                <p:spPr bwMode="auto">
                  <a:xfrm>
                    <a:off x="1565" y="1859"/>
                    <a:ext cx="4" cy="37"/>
                  </a:xfrm>
                  <a:custGeom>
                    <a:avLst/>
                    <a:gdLst>
                      <a:gd name="T0" fmla="*/ 3 w 49"/>
                      <a:gd name="T1" fmla="*/ 1 h 404"/>
                      <a:gd name="T2" fmla="*/ 2 w 49"/>
                      <a:gd name="T3" fmla="*/ 4 h 404"/>
                      <a:gd name="T4" fmla="*/ 2 w 49"/>
                      <a:gd name="T5" fmla="*/ 8 h 404"/>
                      <a:gd name="T6" fmla="*/ 2 w 49"/>
                      <a:gd name="T7" fmla="*/ 12 h 404"/>
                      <a:gd name="T8" fmla="*/ 1 w 49"/>
                      <a:gd name="T9" fmla="*/ 16 h 404"/>
                      <a:gd name="T10" fmla="*/ 1 w 49"/>
                      <a:gd name="T11" fmla="*/ 20 h 404"/>
                      <a:gd name="T12" fmla="*/ 1 w 49"/>
                      <a:gd name="T13" fmla="*/ 24 h 404"/>
                      <a:gd name="T14" fmla="*/ 1 w 49"/>
                      <a:gd name="T15" fmla="*/ 28 h 404"/>
                      <a:gd name="T16" fmla="*/ 0 w 49"/>
                      <a:gd name="T17" fmla="*/ 32 h 404"/>
                      <a:gd name="T18" fmla="*/ 0 w 49"/>
                      <a:gd name="T19" fmla="*/ 36 h 404"/>
                      <a:gd name="T20" fmla="*/ 2 w 49"/>
                      <a:gd name="T21" fmla="*/ 37 h 404"/>
                      <a:gd name="T22" fmla="*/ 2 w 49"/>
                      <a:gd name="T23" fmla="*/ 33 h 404"/>
                      <a:gd name="T24" fmla="*/ 3 w 49"/>
                      <a:gd name="T25" fmla="*/ 29 h 404"/>
                      <a:gd name="T26" fmla="*/ 3 w 49"/>
                      <a:gd name="T27" fmla="*/ 25 h 404"/>
                      <a:gd name="T28" fmla="*/ 3 w 49"/>
                      <a:gd name="T29" fmla="*/ 21 h 404"/>
                      <a:gd name="T30" fmla="*/ 4 w 49"/>
                      <a:gd name="T31" fmla="*/ 17 h 404"/>
                      <a:gd name="T32" fmla="*/ 4 w 49"/>
                      <a:gd name="T33" fmla="*/ 13 h 404"/>
                      <a:gd name="T34" fmla="*/ 4 w 49"/>
                      <a:gd name="T35" fmla="*/ 8 h 404"/>
                      <a:gd name="T36" fmla="*/ 4 w 49"/>
                      <a:gd name="T37" fmla="*/ 4 h 404"/>
                      <a:gd name="T38" fmla="*/ 3 w 49"/>
                      <a:gd name="T39" fmla="*/ 7 h 404"/>
                      <a:gd name="T40" fmla="*/ 3 w 49"/>
                      <a:gd name="T41" fmla="*/ 1 h 404"/>
                      <a:gd name="T42" fmla="*/ 2 w 49"/>
                      <a:gd name="T43" fmla="*/ 0 h 404"/>
                      <a:gd name="T44" fmla="*/ 2 w 49"/>
                      <a:gd name="T45" fmla="*/ 4 h 404"/>
                      <a:gd name="T46" fmla="*/ 3 w 49"/>
                      <a:gd name="T47" fmla="*/ 1 h 404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9" h="404">
                        <a:moveTo>
                          <a:pt x="40" y="13"/>
                        </a:moveTo>
                        <a:lnTo>
                          <a:pt x="23" y="45"/>
                        </a:lnTo>
                        <a:lnTo>
                          <a:pt x="22" y="87"/>
                        </a:lnTo>
                        <a:lnTo>
                          <a:pt x="21" y="130"/>
                        </a:lnTo>
                        <a:lnTo>
                          <a:pt x="18" y="172"/>
                        </a:lnTo>
                        <a:lnTo>
                          <a:pt x="15" y="216"/>
                        </a:lnTo>
                        <a:lnTo>
                          <a:pt x="12" y="259"/>
                        </a:lnTo>
                        <a:lnTo>
                          <a:pt x="7" y="302"/>
                        </a:lnTo>
                        <a:lnTo>
                          <a:pt x="4" y="347"/>
                        </a:lnTo>
                        <a:lnTo>
                          <a:pt x="0" y="392"/>
                        </a:lnTo>
                        <a:lnTo>
                          <a:pt x="25" y="404"/>
                        </a:lnTo>
                        <a:lnTo>
                          <a:pt x="30" y="360"/>
                        </a:lnTo>
                        <a:lnTo>
                          <a:pt x="33" y="317"/>
                        </a:lnTo>
                        <a:lnTo>
                          <a:pt x="37" y="272"/>
                        </a:lnTo>
                        <a:lnTo>
                          <a:pt x="40" y="227"/>
                        </a:lnTo>
                        <a:lnTo>
                          <a:pt x="43" y="183"/>
                        </a:lnTo>
                        <a:lnTo>
                          <a:pt x="47" y="137"/>
                        </a:lnTo>
                        <a:lnTo>
                          <a:pt x="49" y="92"/>
                        </a:lnTo>
                        <a:lnTo>
                          <a:pt x="49" y="45"/>
                        </a:lnTo>
                        <a:lnTo>
                          <a:pt x="32" y="76"/>
                        </a:lnTo>
                        <a:lnTo>
                          <a:pt x="40" y="13"/>
                        </a:lnTo>
                        <a:lnTo>
                          <a:pt x="23" y="0"/>
                        </a:lnTo>
                        <a:lnTo>
                          <a:pt x="23" y="45"/>
                        </a:lnTo>
                        <a:lnTo>
                          <a:pt x="40" y="13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5" name="Freeform 118"/>
                  <p:cNvSpPr>
                    <a:spLocks/>
                  </p:cNvSpPr>
                  <p:nvPr/>
                </p:nvSpPr>
                <p:spPr bwMode="auto">
                  <a:xfrm>
                    <a:off x="1568" y="1860"/>
                    <a:ext cx="2" cy="7"/>
                  </a:xfrm>
                  <a:custGeom>
                    <a:avLst/>
                    <a:gdLst>
                      <a:gd name="T0" fmla="*/ 2 w 28"/>
                      <a:gd name="T1" fmla="*/ 4 h 72"/>
                      <a:gd name="T2" fmla="*/ 1 w 28"/>
                      <a:gd name="T3" fmla="*/ 1 h 72"/>
                      <a:gd name="T4" fmla="*/ 1 w 28"/>
                      <a:gd name="T5" fmla="*/ 0 h 72"/>
                      <a:gd name="T6" fmla="*/ 0 w 28"/>
                      <a:gd name="T7" fmla="*/ 6 h 72"/>
                      <a:gd name="T8" fmla="*/ 1 w 28"/>
                      <a:gd name="T9" fmla="*/ 7 h 72"/>
                      <a:gd name="T10" fmla="*/ 0 w 28"/>
                      <a:gd name="T11" fmla="*/ 4 h 72"/>
                      <a:gd name="T12" fmla="*/ 2 w 28"/>
                      <a:gd name="T13" fmla="*/ 4 h 72"/>
                      <a:gd name="T14" fmla="*/ 2 w 28"/>
                      <a:gd name="T15" fmla="*/ 2 h 72"/>
                      <a:gd name="T16" fmla="*/ 1 w 28"/>
                      <a:gd name="T17" fmla="*/ 1 h 72"/>
                      <a:gd name="T18" fmla="*/ 2 w 28"/>
                      <a:gd name="T19" fmla="*/ 4 h 7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8" h="72">
                        <a:moveTo>
                          <a:pt x="28" y="36"/>
                        </a:moveTo>
                        <a:lnTo>
                          <a:pt x="20" y="10"/>
                        </a:lnTo>
                        <a:lnTo>
                          <a:pt x="8" y="0"/>
                        </a:lnTo>
                        <a:lnTo>
                          <a:pt x="0" y="63"/>
                        </a:lnTo>
                        <a:lnTo>
                          <a:pt x="11" y="72"/>
                        </a:lnTo>
                        <a:lnTo>
                          <a:pt x="3" y="46"/>
                        </a:lnTo>
                        <a:lnTo>
                          <a:pt x="28" y="36"/>
                        </a:lnTo>
                        <a:lnTo>
                          <a:pt x="27" y="17"/>
                        </a:lnTo>
                        <a:lnTo>
                          <a:pt x="20" y="10"/>
                        </a:lnTo>
                        <a:lnTo>
                          <a:pt x="28" y="36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" name="Freeform 119"/>
                  <p:cNvSpPr>
                    <a:spLocks/>
                  </p:cNvSpPr>
                  <p:nvPr/>
                </p:nvSpPr>
                <p:spPr bwMode="auto">
                  <a:xfrm>
                    <a:off x="1568" y="1863"/>
                    <a:ext cx="3" cy="20"/>
                  </a:xfrm>
                  <a:custGeom>
                    <a:avLst/>
                    <a:gdLst>
                      <a:gd name="T0" fmla="*/ 3 w 37"/>
                      <a:gd name="T1" fmla="*/ 20 h 218"/>
                      <a:gd name="T2" fmla="*/ 3 w 37"/>
                      <a:gd name="T3" fmla="*/ 19 h 218"/>
                      <a:gd name="T4" fmla="*/ 2 w 37"/>
                      <a:gd name="T5" fmla="*/ 0 h 218"/>
                      <a:gd name="T6" fmla="*/ 0 w 37"/>
                      <a:gd name="T7" fmla="*/ 1 h 218"/>
                      <a:gd name="T8" fmla="*/ 1 w 37"/>
                      <a:gd name="T9" fmla="*/ 20 h 218"/>
                      <a:gd name="T10" fmla="*/ 1 w 37"/>
                      <a:gd name="T11" fmla="*/ 20 h 218"/>
                      <a:gd name="T12" fmla="*/ 3 w 37"/>
                      <a:gd name="T13" fmla="*/ 20 h 218"/>
                      <a:gd name="T14" fmla="*/ 3 w 37"/>
                      <a:gd name="T15" fmla="*/ 19 h 218"/>
                      <a:gd name="T16" fmla="*/ 3 w 37"/>
                      <a:gd name="T17" fmla="*/ 19 h 218"/>
                      <a:gd name="T18" fmla="*/ 3 w 37"/>
                      <a:gd name="T19" fmla="*/ 20 h 21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7" h="218">
                        <a:moveTo>
                          <a:pt x="37" y="213"/>
                        </a:moveTo>
                        <a:lnTo>
                          <a:pt x="37" y="209"/>
                        </a:lnTo>
                        <a:lnTo>
                          <a:pt x="25" y="0"/>
                        </a:lnTo>
                        <a:lnTo>
                          <a:pt x="0" y="10"/>
                        </a:lnTo>
                        <a:lnTo>
                          <a:pt x="12" y="218"/>
                        </a:lnTo>
                        <a:lnTo>
                          <a:pt x="12" y="213"/>
                        </a:lnTo>
                        <a:lnTo>
                          <a:pt x="37" y="213"/>
                        </a:lnTo>
                        <a:lnTo>
                          <a:pt x="37" y="211"/>
                        </a:lnTo>
                        <a:lnTo>
                          <a:pt x="37" y="209"/>
                        </a:lnTo>
                        <a:lnTo>
                          <a:pt x="37" y="213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" name="Freeform 120"/>
                  <p:cNvSpPr>
                    <a:spLocks/>
                  </p:cNvSpPr>
                  <p:nvPr/>
                </p:nvSpPr>
                <p:spPr bwMode="auto">
                  <a:xfrm>
                    <a:off x="1569" y="1883"/>
                    <a:ext cx="4" cy="34"/>
                  </a:xfrm>
                  <a:custGeom>
                    <a:avLst/>
                    <a:gdLst>
                      <a:gd name="T0" fmla="*/ 2 w 47"/>
                      <a:gd name="T1" fmla="*/ 26 h 374"/>
                      <a:gd name="T2" fmla="*/ 4 w 47"/>
                      <a:gd name="T3" fmla="*/ 25 h 374"/>
                      <a:gd name="T4" fmla="*/ 3 w 47"/>
                      <a:gd name="T5" fmla="*/ 22 h 374"/>
                      <a:gd name="T6" fmla="*/ 3 w 47"/>
                      <a:gd name="T7" fmla="*/ 19 h 374"/>
                      <a:gd name="T8" fmla="*/ 3 w 47"/>
                      <a:gd name="T9" fmla="*/ 16 h 374"/>
                      <a:gd name="T10" fmla="*/ 2 w 47"/>
                      <a:gd name="T11" fmla="*/ 13 h 374"/>
                      <a:gd name="T12" fmla="*/ 2 w 47"/>
                      <a:gd name="T13" fmla="*/ 10 h 374"/>
                      <a:gd name="T14" fmla="*/ 2 w 47"/>
                      <a:gd name="T15" fmla="*/ 7 h 374"/>
                      <a:gd name="T16" fmla="*/ 2 w 47"/>
                      <a:gd name="T17" fmla="*/ 3 h 374"/>
                      <a:gd name="T18" fmla="*/ 2 w 47"/>
                      <a:gd name="T19" fmla="*/ 0 h 374"/>
                      <a:gd name="T20" fmla="*/ 0 w 47"/>
                      <a:gd name="T21" fmla="*/ 0 h 374"/>
                      <a:gd name="T22" fmla="*/ 0 w 47"/>
                      <a:gd name="T23" fmla="*/ 3 h 374"/>
                      <a:gd name="T24" fmla="*/ 0 w 47"/>
                      <a:gd name="T25" fmla="*/ 7 h 374"/>
                      <a:gd name="T26" fmla="*/ 0 w 47"/>
                      <a:gd name="T27" fmla="*/ 10 h 374"/>
                      <a:gd name="T28" fmla="*/ 0 w 47"/>
                      <a:gd name="T29" fmla="*/ 14 h 374"/>
                      <a:gd name="T30" fmla="*/ 1 w 47"/>
                      <a:gd name="T31" fmla="*/ 17 h 374"/>
                      <a:gd name="T32" fmla="*/ 1 w 47"/>
                      <a:gd name="T33" fmla="*/ 21 h 374"/>
                      <a:gd name="T34" fmla="*/ 1 w 47"/>
                      <a:gd name="T35" fmla="*/ 24 h 374"/>
                      <a:gd name="T36" fmla="*/ 2 w 47"/>
                      <a:gd name="T37" fmla="*/ 28 h 374"/>
                      <a:gd name="T38" fmla="*/ 4 w 47"/>
                      <a:gd name="T39" fmla="*/ 27 h 374"/>
                      <a:gd name="T40" fmla="*/ 2 w 47"/>
                      <a:gd name="T41" fmla="*/ 28 h 374"/>
                      <a:gd name="T42" fmla="*/ 3 w 47"/>
                      <a:gd name="T43" fmla="*/ 34 h 374"/>
                      <a:gd name="T44" fmla="*/ 4 w 47"/>
                      <a:gd name="T45" fmla="*/ 27 h 374"/>
                      <a:gd name="T46" fmla="*/ 2 w 47"/>
                      <a:gd name="T47" fmla="*/ 26 h 374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7" h="374">
                        <a:moveTo>
                          <a:pt x="23" y="281"/>
                        </a:moveTo>
                        <a:lnTo>
                          <a:pt x="46" y="274"/>
                        </a:lnTo>
                        <a:lnTo>
                          <a:pt x="40" y="240"/>
                        </a:lnTo>
                        <a:lnTo>
                          <a:pt x="36" y="207"/>
                        </a:lnTo>
                        <a:lnTo>
                          <a:pt x="31" y="173"/>
                        </a:lnTo>
                        <a:lnTo>
                          <a:pt x="28" y="140"/>
                        </a:lnTo>
                        <a:lnTo>
                          <a:pt x="27" y="106"/>
                        </a:lnTo>
                        <a:lnTo>
                          <a:pt x="26" y="72"/>
                        </a:lnTo>
                        <a:lnTo>
                          <a:pt x="25" y="36"/>
                        </a:lnTo>
                        <a:lnTo>
                          <a:pt x="25" y="0"/>
                        </a:lnTo>
                        <a:lnTo>
                          <a:pt x="0" y="0"/>
                        </a:lnTo>
                        <a:lnTo>
                          <a:pt x="0" y="38"/>
                        </a:lnTo>
                        <a:lnTo>
                          <a:pt x="0" y="75"/>
                        </a:lnTo>
                        <a:lnTo>
                          <a:pt x="1" y="113"/>
                        </a:lnTo>
                        <a:lnTo>
                          <a:pt x="3" y="151"/>
                        </a:lnTo>
                        <a:lnTo>
                          <a:pt x="6" y="189"/>
                        </a:lnTo>
                        <a:lnTo>
                          <a:pt x="10" y="227"/>
                        </a:lnTo>
                        <a:lnTo>
                          <a:pt x="17" y="267"/>
                        </a:lnTo>
                        <a:lnTo>
                          <a:pt x="24" y="305"/>
                        </a:lnTo>
                        <a:lnTo>
                          <a:pt x="47" y="299"/>
                        </a:lnTo>
                        <a:lnTo>
                          <a:pt x="24" y="305"/>
                        </a:lnTo>
                        <a:lnTo>
                          <a:pt x="39" y="374"/>
                        </a:lnTo>
                        <a:lnTo>
                          <a:pt x="47" y="299"/>
                        </a:lnTo>
                        <a:lnTo>
                          <a:pt x="23" y="281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" name="Freeform 121"/>
                  <p:cNvSpPr>
                    <a:spLocks/>
                  </p:cNvSpPr>
                  <p:nvPr/>
                </p:nvSpPr>
                <p:spPr bwMode="auto">
                  <a:xfrm>
                    <a:off x="1571" y="1870"/>
                    <a:ext cx="5" cy="40"/>
                  </a:xfrm>
                  <a:custGeom>
                    <a:avLst/>
                    <a:gdLst>
                      <a:gd name="T0" fmla="*/ 3 w 49"/>
                      <a:gd name="T1" fmla="*/ 0 h 440"/>
                      <a:gd name="T2" fmla="*/ 2 w 49"/>
                      <a:gd name="T3" fmla="*/ 2 h 440"/>
                      <a:gd name="T4" fmla="*/ 2 w 49"/>
                      <a:gd name="T5" fmla="*/ 7 h 440"/>
                      <a:gd name="T6" fmla="*/ 2 w 49"/>
                      <a:gd name="T7" fmla="*/ 11 h 440"/>
                      <a:gd name="T8" fmla="*/ 2 w 49"/>
                      <a:gd name="T9" fmla="*/ 16 h 440"/>
                      <a:gd name="T10" fmla="*/ 2 w 49"/>
                      <a:gd name="T11" fmla="*/ 20 h 440"/>
                      <a:gd name="T12" fmla="*/ 1 w 49"/>
                      <a:gd name="T13" fmla="*/ 25 h 440"/>
                      <a:gd name="T14" fmla="*/ 1 w 49"/>
                      <a:gd name="T15" fmla="*/ 29 h 440"/>
                      <a:gd name="T16" fmla="*/ 1 w 49"/>
                      <a:gd name="T17" fmla="*/ 34 h 440"/>
                      <a:gd name="T18" fmla="*/ 0 w 49"/>
                      <a:gd name="T19" fmla="*/ 38 h 440"/>
                      <a:gd name="T20" fmla="*/ 2 w 49"/>
                      <a:gd name="T21" fmla="*/ 40 h 440"/>
                      <a:gd name="T22" fmla="*/ 3 w 49"/>
                      <a:gd name="T23" fmla="*/ 35 h 440"/>
                      <a:gd name="T24" fmla="*/ 4 w 49"/>
                      <a:gd name="T25" fmla="*/ 31 h 440"/>
                      <a:gd name="T26" fmla="*/ 4 w 49"/>
                      <a:gd name="T27" fmla="*/ 26 h 440"/>
                      <a:gd name="T28" fmla="*/ 4 w 49"/>
                      <a:gd name="T29" fmla="*/ 21 h 440"/>
                      <a:gd name="T30" fmla="*/ 5 w 49"/>
                      <a:gd name="T31" fmla="*/ 16 h 440"/>
                      <a:gd name="T32" fmla="*/ 5 w 49"/>
                      <a:gd name="T33" fmla="*/ 12 h 440"/>
                      <a:gd name="T34" fmla="*/ 5 w 49"/>
                      <a:gd name="T35" fmla="*/ 7 h 440"/>
                      <a:gd name="T36" fmla="*/ 5 w 49"/>
                      <a:gd name="T37" fmla="*/ 2 h 440"/>
                      <a:gd name="T38" fmla="*/ 5 w 49"/>
                      <a:gd name="T39" fmla="*/ 4 h 440"/>
                      <a:gd name="T40" fmla="*/ 3 w 49"/>
                      <a:gd name="T41" fmla="*/ 0 h 440"/>
                      <a:gd name="T42" fmla="*/ 2 w 49"/>
                      <a:gd name="T43" fmla="*/ 1 h 440"/>
                      <a:gd name="T44" fmla="*/ 2 w 49"/>
                      <a:gd name="T45" fmla="*/ 2 h 440"/>
                      <a:gd name="T46" fmla="*/ 3 w 49"/>
                      <a:gd name="T47" fmla="*/ 0 h 440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9" h="440">
                        <a:moveTo>
                          <a:pt x="27" y="0"/>
                        </a:moveTo>
                        <a:lnTo>
                          <a:pt x="22" y="24"/>
                        </a:lnTo>
                        <a:lnTo>
                          <a:pt x="22" y="73"/>
                        </a:lnTo>
                        <a:lnTo>
                          <a:pt x="21" y="123"/>
                        </a:lnTo>
                        <a:lnTo>
                          <a:pt x="19" y="173"/>
                        </a:lnTo>
                        <a:lnTo>
                          <a:pt x="17" y="223"/>
                        </a:lnTo>
                        <a:lnTo>
                          <a:pt x="14" y="273"/>
                        </a:lnTo>
                        <a:lnTo>
                          <a:pt x="10" y="323"/>
                        </a:lnTo>
                        <a:lnTo>
                          <a:pt x="5" y="373"/>
                        </a:lnTo>
                        <a:lnTo>
                          <a:pt x="0" y="422"/>
                        </a:lnTo>
                        <a:lnTo>
                          <a:pt x="24" y="440"/>
                        </a:lnTo>
                        <a:lnTo>
                          <a:pt x="31" y="388"/>
                        </a:lnTo>
                        <a:lnTo>
                          <a:pt x="35" y="336"/>
                        </a:lnTo>
                        <a:lnTo>
                          <a:pt x="39" y="284"/>
                        </a:lnTo>
                        <a:lnTo>
                          <a:pt x="42" y="231"/>
                        </a:lnTo>
                        <a:lnTo>
                          <a:pt x="46" y="179"/>
                        </a:lnTo>
                        <a:lnTo>
                          <a:pt x="47" y="127"/>
                        </a:lnTo>
                        <a:lnTo>
                          <a:pt x="48" y="75"/>
                        </a:lnTo>
                        <a:lnTo>
                          <a:pt x="49" y="24"/>
                        </a:lnTo>
                        <a:lnTo>
                          <a:pt x="45" y="48"/>
                        </a:lnTo>
                        <a:lnTo>
                          <a:pt x="27" y="0"/>
                        </a:lnTo>
                        <a:lnTo>
                          <a:pt x="22" y="10"/>
                        </a:lnTo>
                        <a:lnTo>
                          <a:pt x="22" y="24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" name="Freeform 122"/>
                  <p:cNvSpPr>
                    <a:spLocks/>
                  </p:cNvSpPr>
                  <p:nvPr/>
                </p:nvSpPr>
                <p:spPr bwMode="auto">
                  <a:xfrm>
                    <a:off x="1574" y="1864"/>
                    <a:ext cx="3" cy="10"/>
                  </a:xfrm>
                  <a:custGeom>
                    <a:avLst/>
                    <a:gdLst>
                      <a:gd name="T0" fmla="*/ 3 w 32"/>
                      <a:gd name="T1" fmla="*/ 5 h 111"/>
                      <a:gd name="T2" fmla="*/ 1 w 32"/>
                      <a:gd name="T3" fmla="*/ 3 h 111"/>
                      <a:gd name="T4" fmla="*/ 0 w 32"/>
                      <a:gd name="T5" fmla="*/ 6 h 111"/>
                      <a:gd name="T6" fmla="*/ 2 w 32"/>
                      <a:gd name="T7" fmla="*/ 10 h 111"/>
                      <a:gd name="T8" fmla="*/ 3 w 32"/>
                      <a:gd name="T9" fmla="*/ 8 h 111"/>
                      <a:gd name="T10" fmla="*/ 1 w 32"/>
                      <a:gd name="T11" fmla="*/ 6 h 111"/>
                      <a:gd name="T12" fmla="*/ 3 w 32"/>
                      <a:gd name="T13" fmla="*/ 5 h 111"/>
                      <a:gd name="T14" fmla="*/ 2 w 32"/>
                      <a:gd name="T15" fmla="*/ 0 h 111"/>
                      <a:gd name="T16" fmla="*/ 1 w 32"/>
                      <a:gd name="T17" fmla="*/ 3 h 111"/>
                      <a:gd name="T18" fmla="*/ 3 w 32"/>
                      <a:gd name="T19" fmla="*/ 5 h 11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2" h="111">
                        <a:moveTo>
                          <a:pt x="32" y="50"/>
                        </a:moveTo>
                        <a:lnTo>
                          <a:pt x="11" y="36"/>
                        </a:lnTo>
                        <a:lnTo>
                          <a:pt x="0" y="63"/>
                        </a:lnTo>
                        <a:lnTo>
                          <a:pt x="18" y="111"/>
                        </a:lnTo>
                        <a:lnTo>
                          <a:pt x="29" y="84"/>
                        </a:lnTo>
                        <a:lnTo>
                          <a:pt x="8" y="68"/>
                        </a:lnTo>
                        <a:lnTo>
                          <a:pt x="32" y="50"/>
                        </a:lnTo>
                        <a:lnTo>
                          <a:pt x="26" y="0"/>
                        </a:lnTo>
                        <a:lnTo>
                          <a:pt x="11" y="36"/>
                        </a:lnTo>
                        <a:lnTo>
                          <a:pt x="32" y="5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" name="Freeform 123"/>
                  <p:cNvSpPr>
                    <a:spLocks/>
                  </p:cNvSpPr>
                  <p:nvPr/>
                </p:nvSpPr>
                <p:spPr bwMode="auto">
                  <a:xfrm>
                    <a:off x="1574" y="1869"/>
                    <a:ext cx="6" cy="34"/>
                  </a:xfrm>
                  <a:custGeom>
                    <a:avLst/>
                    <a:gdLst>
                      <a:gd name="T0" fmla="*/ 6 w 59"/>
                      <a:gd name="T1" fmla="*/ 33 h 376"/>
                      <a:gd name="T2" fmla="*/ 6 w 59"/>
                      <a:gd name="T3" fmla="*/ 32 h 376"/>
                      <a:gd name="T4" fmla="*/ 5 w 59"/>
                      <a:gd name="T5" fmla="*/ 28 h 376"/>
                      <a:gd name="T6" fmla="*/ 5 w 59"/>
                      <a:gd name="T7" fmla="*/ 24 h 376"/>
                      <a:gd name="T8" fmla="*/ 4 w 59"/>
                      <a:gd name="T9" fmla="*/ 20 h 376"/>
                      <a:gd name="T10" fmla="*/ 4 w 59"/>
                      <a:gd name="T11" fmla="*/ 16 h 376"/>
                      <a:gd name="T12" fmla="*/ 4 w 59"/>
                      <a:gd name="T13" fmla="*/ 12 h 376"/>
                      <a:gd name="T14" fmla="*/ 3 w 59"/>
                      <a:gd name="T15" fmla="*/ 8 h 376"/>
                      <a:gd name="T16" fmla="*/ 3 w 59"/>
                      <a:gd name="T17" fmla="*/ 4 h 376"/>
                      <a:gd name="T18" fmla="*/ 2 w 59"/>
                      <a:gd name="T19" fmla="*/ 0 h 376"/>
                      <a:gd name="T20" fmla="*/ 0 w 59"/>
                      <a:gd name="T21" fmla="*/ 2 h 376"/>
                      <a:gd name="T22" fmla="*/ 0 w 59"/>
                      <a:gd name="T23" fmla="*/ 6 h 376"/>
                      <a:gd name="T24" fmla="*/ 1 w 59"/>
                      <a:gd name="T25" fmla="*/ 9 h 376"/>
                      <a:gd name="T26" fmla="*/ 1 w 59"/>
                      <a:gd name="T27" fmla="*/ 13 h 376"/>
                      <a:gd name="T28" fmla="*/ 1 w 59"/>
                      <a:gd name="T29" fmla="*/ 17 h 376"/>
                      <a:gd name="T30" fmla="*/ 2 w 59"/>
                      <a:gd name="T31" fmla="*/ 22 h 376"/>
                      <a:gd name="T32" fmla="*/ 2 w 59"/>
                      <a:gd name="T33" fmla="*/ 26 h 376"/>
                      <a:gd name="T34" fmla="*/ 3 w 59"/>
                      <a:gd name="T35" fmla="*/ 30 h 376"/>
                      <a:gd name="T36" fmla="*/ 4 w 59"/>
                      <a:gd name="T37" fmla="*/ 34 h 376"/>
                      <a:gd name="T38" fmla="*/ 3 w 59"/>
                      <a:gd name="T39" fmla="*/ 33 h 376"/>
                      <a:gd name="T40" fmla="*/ 6 w 59"/>
                      <a:gd name="T41" fmla="*/ 33 h 376"/>
                      <a:gd name="T42" fmla="*/ 6 w 59"/>
                      <a:gd name="T43" fmla="*/ 32 h 376"/>
                      <a:gd name="T44" fmla="*/ 6 w 59"/>
                      <a:gd name="T45" fmla="*/ 32 h 376"/>
                      <a:gd name="T46" fmla="*/ 6 w 59"/>
                      <a:gd name="T47" fmla="*/ 33 h 37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59" h="376">
                        <a:moveTo>
                          <a:pt x="59" y="362"/>
                        </a:moveTo>
                        <a:lnTo>
                          <a:pt x="58" y="349"/>
                        </a:lnTo>
                        <a:lnTo>
                          <a:pt x="52" y="307"/>
                        </a:lnTo>
                        <a:lnTo>
                          <a:pt x="47" y="266"/>
                        </a:lnTo>
                        <a:lnTo>
                          <a:pt x="42" y="224"/>
                        </a:lnTo>
                        <a:lnTo>
                          <a:pt x="39" y="180"/>
                        </a:lnTo>
                        <a:lnTo>
                          <a:pt x="36" y="136"/>
                        </a:lnTo>
                        <a:lnTo>
                          <a:pt x="33" y="91"/>
                        </a:lnTo>
                        <a:lnTo>
                          <a:pt x="29" y="47"/>
                        </a:lnTo>
                        <a:lnTo>
                          <a:pt x="24" y="0"/>
                        </a:lnTo>
                        <a:lnTo>
                          <a:pt x="0" y="18"/>
                        </a:lnTo>
                        <a:lnTo>
                          <a:pt x="4" y="61"/>
                        </a:lnTo>
                        <a:lnTo>
                          <a:pt x="7" y="104"/>
                        </a:lnTo>
                        <a:lnTo>
                          <a:pt x="11" y="148"/>
                        </a:lnTo>
                        <a:lnTo>
                          <a:pt x="14" y="192"/>
                        </a:lnTo>
                        <a:lnTo>
                          <a:pt x="17" y="238"/>
                        </a:lnTo>
                        <a:lnTo>
                          <a:pt x="21" y="284"/>
                        </a:lnTo>
                        <a:lnTo>
                          <a:pt x="28" y="330"/>
                        </a:lnTo>
                        <a:lnTo>
                          <a:pt x="35" y="376"/>
                        </a:lnTo>
                        <a:lnTo>
                          <a:pt x="34" y="362"/>
                        </a:lnTo>
                        <a:lnTo>
                          <a:pt x="59" y="362"/>
                        </a:lnTo>
                        <a:lnTo>
                          <a:pt x="59" y="355"/>
                        </a:lnTo>
                        <a:lnTo>
                          <a:pt x="58" y="349"/>
                        </a:lnTo>
                        <a:lnTo>
                          <a:pt x="59" y="362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" name="Freeform 124"/>
                  <p:cNvSpPr>
                    <a:spLocks/>
                  </p:cNvSpPr>
                  <p:nvPr/>
                </p:nvSpPr>
                <p:spPr bwMode="auto">
                  <a:xfrm>
                    <a:off x="1577" y="1902"/>
                    <a:ext cx="3" cy="25"/>
                  </a:xfrm>
                  <a:custGeom>
                    <a:avLst/>
                    <a:gdLst>
                      <a:gd name="T0" fmla="*/ 0 w 25"/>
                      <a:gd name="T1" fmla="*/ 0 h 276"/>
                      <a:gd name="T2" fmla="*/ 3 w 25"/>
                      <a:gd name="T3" fmla="*/ 1 h 276"/>
                      <a:gd name="T4" fmla="*/ 3 w 25"/>
                      <a:gd name="T5" fmla="*/ 0 h 276"/>
                      <a:gd name="T6" fmla="*/ 0 w 25"/>
                      <a:gd name="T7" fmla="*/ 0 h 276"/>
                      <a:gd name="T8" fmla="*/ 0 w 25"/>
                      <a:gd name="T9" fmla="*/ 1 h 276"/>
                      <a:gd name="T10" fmla="*/ 3 w 25"/>
                      <a:gd name="T11" fmla="*/ 1 h 276"/>
                      <a:gd name="T12" fmla="*/ 0 w 25"/>
                      <a:gd name="T13" fmla="*/ 1 h 276"/>
                      <a:gd name="T14" fmla="*/ 0 w 25"/>
                      <a:gd name="T15" fmla="*/ 25 h 276"/>
                      <a:gd name="T16" fmla="*/ 3 w 25"/>
                      <a:gd name="T17" fmla="*/ 1 h 276"/>
                      <a:gd name="T18" fmla="*/ 0 w 25"/>
                      <a:gd name="T19" fmla="*/ 0 h 27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5" h="276">
                        <a:moveTo>
                          <a:pt x="0" y="2"/>
                        </a:moveTo>
                        <a:lnTo>
                          <a:pt x="25" y="10"/>
                        </a:lnTo>
                        <a:lnTo>
                          <a:pt x="25" y="0"/>
                        </a:lnTo>
                        <a:lnTo>
                          <a:pt x="0" y="0"/>
                        </a:lnTo>
                        <a:lnTo>
                          <a:pt x="0" y="10"/>
                        </a:lnTo>
                        <a:lnTo>
                          <a:pt x="25" y="16"/>
                        </a:lnTo>
                        <a:lnTo>
                          <a:pt x="0" y="10"/>
                        </a:lnTo>
                        <a:lnTo>
                          <a:pt x="0" y="276"/>
                        </a:lnTo>
                        <a:lnTo>
                          <a:pt x="25" y="16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" name="Freeform 125"/>
                  <p:cNvSpPr>
                    <a:spLocks/>
                  </p:cNvSpPr>
                  <p:nvPr/>
                </p:nvSpPr>
                <p:spPr bwMode="auto">
                  <a:xfrm>
                    <a:off x="1577" y="1877"/>
                    <a:ext cx="5" cy="26"/>
                  </a:xfrm>
                  <a:custGeom>
                    <a:avLst/>
                    <a:gdLst>
                      <a:gd name="T0" fmla="*/ 3 w 49"/>
                      <a:gd name="T1" fmla="*/ 0 h 286"/>
                      <a:gd name="T2" fmla="*/ 2 w 49"/>
                      <a:gd name="T3" fmla="*/ 2 h 286"/>
                      <a:gd name="T4" fmla="*/ 0 w 49"/>
                      <a:gd name="T5" fmla="*/ 25 h 286"/>
                      <a:gd name="T6" fmla="*/ 3 w 49"/>
                      <a:gd name="T7" fmla="*/ 26 h 286"/>
                      <a:gd name="T8" fmla="*/ 5 w 49"/>
                      <a:gd name="T9" fmla="*/ 3 h 286"/>
                      <a:gd name="T10" fmla="*/ 4 w 49"/>
                      <a:gd name="T11" fmla="*/ 5 h 286"/>
                      <a:gd name="T12" fmla="*/ 3 w 49"/>
                      <a:gd name="T13" fmla="*/ 0 h 286"/>
                      <a:gd name="T14" fmla="*/ 2 w 49"/>
                      <a:gd name="T15" fmla="*/ 1 h 286"/>
                      <a:gd name="T16" fmla="*/ 2 w 49"/>
                      <a:gd name="T17" fmla="*/ 2 h 286"/>
                      <a:gd name="T18" fmla="*/ 3 w 49"/>
                      <a:gd name="T19" fmla="*/ 0 h 2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9" h="286">
                        <a:moveTo>
                          <a:pt x="28" y="0"/>
                        </a:moveTo>
                        <a:lnTo>
                          <a:pt x="23" y="19"/>
                        </a:lnTo>
                        <a:lnTo>
                          <a:pt x="0" y="272"/>
                        </a:lnTo>
                        <a:lnTo>
                          <a:pt x="25" y="286"/>
                        </a:lnTo>
                        <a:lnTo>
                          <a:pt x="49" y="33"/>
                        </a:lnTo>
                        <a:lnTo>
                          <a:pt x="43" y="51"/>
                        </a:lnTo>
                        <a:lnTo>
                          <a:pt x="28" y="0"/>
                        </a:lnTo>
                        <a:lnTo>
                          <a:pt x="24" y="8"/>
                        </a:lnTo>
                        <a:lnTo>
                          <a:pt x="23" y="19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3" name="Freeform 126"/>
                  <p:cNvSpPr>
                    <a:spLocks/>
                  </p:cNvSpPr>
                  <p:nvPr/>
                </p:nvSpPr>
                <p:spPr bwMode="auto">
                  <a:xfrm>
                    <a:off x="1580" y="1869"/>
                    <a:ext cx="4" cy="13"/>
                  </a:xfrm>
                  <a:custGeom>
                    <a:avLst/>
                    <a:gdLst>
                      <a:gd name="T0" fmla="*/ 4 w 44"/>
                      <a:gd name="T1" fmla="*/ 6 h 137"/>
                      <a:gd name="T2" fmla="*/ 2 w 44"/>
                      <a:gd name="T3" fmla="*/ 4 h 137"/>
                      <a:gd name="T4" fmla="*/ 0 w 44"/>
                      <a:gd name="T5" fmla="*/ 8 h 137"/>
                      <a:gd name="T6" fmla="*/ 1 w 44"/>
                      <a:gd name="T7" fmla="*/ 13 h 137"/>
                      <a:gd name="T8" fmla="*/ 4 w 44"/>
                      <a:gd name="T9" fmla="*/ 9 h 137"/>
                      <a:gd name="T10" fmla="*/ 2 w 44"/>
                      <a:gd name="T11" fmla="*/ 6 h 137"/>
                      <a:gd name="T12" fmla="*/ 4 w 44"/>
                      <a:gd name="T13" fmla="*/ 6 h 137"/>
                      <a:gd name="T14" fmla="*/ 4 w 44"/>
                      <a:gd name="T15" fmla="*/ 0 h 137"/>
                      <a:gd name="T16" fmla="*/ 2 w 44"/>
                      <a:gd name="T17" fmla="*/ 4 h 137"/>
                      <a:gd name="T18" fmla="*/ 4 w 44"/>
                      <a:gd name="T19" fmla="*/ 6 h 13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4" h="137">
                        <a:moveTo>
                          <a:pt x="44" y="67"/>
                        </a:moveTo>
                        <a:lnTo>
                          <a:pt x="23" y="41"/>
                        </a:lnTo>
                        <a:lnTo>
                          <a:pt x="0" y="86"/>
                        </a:lnTo>
                        <a:lnTo>
                          <a:pt x="15" y="137"/>
                        </a:lnTo>
                        <a:lnTo>
                          <a:pt x="39" y="93"/>
                        </a:lnTo>
                        <a:lnTo>
                          <a:pt x="18" y="67"/>
                        </a:lnTo>
                        <a:lnTo>
                          <a:pt x="44" y="67"/>
                        </a:lnTo>
                        <a:lnTo>
                          <a:pt x="44" y="0"/>
                        </a:lnTo>
                        <a:lnTo>
                          <a:pt x="23" y="41"/>
                        </a:lnTo>
                        <a:lnTo>
                          <a:pt x="44" y="67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4" name="Freeform 127"/>
                  <p:cNvSpPr>
                    <a:spLocks/>
                  </p:cNvSpPr>
                  <p:nvPr/>
                </p:nvSpPr>
                <p:spPr bwMode="auto">
                  <a:xfrm>
                    <a:off x="1582" y="1875"/>
                    <a:ext cx="4" cy="26"/>
                  </a:xfrm>
                  <a:custGeom>
                    <a:avLst/>
                    <a:gdLst>
                      <a:gd name="T0" fmla="*/ 3 w 48"/>
                      <a:gd name="T1" fmla="*/ 20 h 284"/>
                      <a:gd name="T2" fmla="*/ 4 w 48"/>
                      <a:gd name="T3" fmla="*/ 21 h 284"/>
                      <a:gd name="T4" fmla="*/ 4 w 48"/>
                      <a:gd name="T5" fmla="*/ 19 h 284"/>
                      <a:gd name="T6" fmla="*/ 3 w 48"/>
                      <a:gd name="T7" fmla="*/ 16 h 284"/>
                      <a:gd name="T8" fmla="*/ 3 w 48"/>
                      <a:gd name="T9" fmla="*/ 13 h 284"/>
                      <a:gd name="T10" fmla="*/ 3 w 48"/>
                      <a:gd name="T11" fmla="*/ 10 h 284"/>
                      <a:gd name="T12" fmla="*/ 2 w 48"/>
                      <a:gd name="T13" fmla="*/ 8 h 284"/>
                      <a:gd name="T14" fmla="*/ 2 w 48"/>
                      <a:gd name="T15" fmla="*/ 5 h 284"/>
                      <a:gd name="T16" fmla="*/ 2 w 48"/>
                      <a:gd name="T17" fmla="*/ 3 h 284"/>
                      <a:gd name="T18" fmla="*/ 2 w 48"/>
                      <a:gd name="T19" fmla="*/ 0 h 284"/>
                      <a:gd name="T20" fmla="*/ 0 w 48"/>
                      <a:gd name="T21" fmla="*/ 0 h 284"/>
                      <a:gd name="T22" fmla="*/ 0 w 48"/>
                      <a:gd name="T23" fmla="*/ 3 h 284"/>
                      <a:gd name="T24" fmla="*/ 0 w 48"/>
                      <a:gd name="T25" fmla="*/ 6 h 284"/>
                      <a:gd name="T26" fmla="*/ 0 w 48"/>
                      <a:gd name="T27" fmla="*/ 9 h 284"/>
                      <a:gd name="T28" fmla="*/ 1 w 48"/>
                      <a:gd name="T29" fmla="*/ 12 h 284"/>
                      <a:gd name="T30" fmla="*/ 1 w 48"/>
                      <a:gd name="T31" fmla="*/ 15 h 284"/>
                      <a:gd name="T32" fmla="*/ 1 w 48"/>
                      <a:gd name="T33" fmla="*/ 18 h 284"/>
                      <a:gd name="T34" fmla="*/ 2 w 48"/>
                      <a:gd name="T35" fmla="*/ 21 h 284"/>
                      <a:gd name="T36" fmla="*/ 2 w 48"/>
                      <a:gd name="T37" fmla="*/ 23 h 284"/>
                      <a:gd name="T38" fmla="*/ 3 w 48"/>
                      <a:gd name="T39" fmla="*/ 25 h 284"/>
                      <a:gd name="T40" fmla="*/ 2 w 48"/>
                      <a:gd name="T41" fmla="*/ 23 h 284"/>
                      <a:gd name="T42" fmla="*/ 2 w 48"/>
                      <a:gd name="T43" fmla="*/ 26 h 284"/>
                      <a:gd name="T44" fmla="*/ 3 w 48"/>
                      <a:gd name="T45" fmla="*/ 25 h 284"/>
                      <a:gd name="T46" fmla="*/ 3 w 48"/>
                      <a:gd name="T47" fmla="*/ 20 h 284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8" h="284">
                        <a:moveTo>
                          <a:pt x="32" y="213"/>
                        </a:moveTo>
                        <a:lnTo>
                          <a:pt x="48" y="232"/>
                        </a:lnTo>
                        <a:lnTo>
                          <a:pt x="43" y="203"/>
                        </a:lnTo>
                        <a:lnTo>
                          <a:pt x="39" y="173"/>
                        </a:lnTo>
                        <a:lnTo>
                          <a:pt x="36" y="143"/>
                        </a:lnTo>
                        <a:lnTo>
                          <a:pt x="32" y="114"/>
                        </a:lnTo>
                        <a:lnTo>
                          <a:pt x="29" y="85"/>
                        </a:lnTo>
                        <a:lnTo>
                          <a:pt x="27" y="56"/>
                        </a:lnTo>
                        <a:lnTo>
                          <a:pt x="26" y="28"/>
                        </a:lnTo>
                        <a:lnTo>
                          <a:pt x="26" y="0"/>
                        </a:lnTo>
                        <a:lnTo>
                          <a:pt x="0" y="0"/>
                        </a:lnTo>
                        <a:lnTo>
                          <a:pt x="1" y="32"/>
                        </a:lnTo>
                        <a:lnTo>
                          <a:pt x="2" y="65"/>
                        </a:lnTo>
                        <a:lnTo>
                          <a:pt x="4" y="98"/>
                        </a:lnTo>
                        <a:lnTo>
                          <a:pt x="7" y="130"/>
                        </a:lnTo>
                        <a:lnTo>
                          <a:pt x="10" y="162"/>
                        </a:lnTo>
                        <a:lnTo>
                          <a:pt x="14" y="194"/>
                        </a:lnTo>
                        <a:lnTo>
                          <a:pt x="19" y="225"/>
                        </a:lnTo>
                        <a:lnTo>
                          <a:pt x="24" y="256"/>
                        </a:lnTo>
                        <a:lnTo>
                          <a:pt x="40" y="275"/>
                        </a:lnTo>
                        <a:lnTo>
                          <a:pt x="24" y="256"/>
                        </a:lnTo>
                        <a:lnTo>
                          <a:pt x="28" y="284"/>
                        </a:lnTo>
                        <a:lnTo>
                          <a:pt x="40" y="275"/>
                        </a:lnTo>
                        <a:lnTo>
                          <a:pt x="32" y="213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5" name="Freeform 128"/>
                  <p:cNvSpPr>
                    <a:spLocks/>
                  </p:cNvSpPr>
                  <p:nvPr/>
                </p:nvSpPr>
                <p:spPr bwMode="auto">
                  <a:xfrm>
                    <a:off x="1585" y="1888"/>
                    <a:ext cx="3" cy="12"/>
                  </a:xfrm>
                  <a:custGeom>
                    <a:avLst/>
                    <a:gdLst>
                      <a:gd name="T0" fmla="*/ 1 w 41"/>
                      <a:gd name="T1" fmla="*/ 0 h 140"/>
                      <a:gd name="T2" fmla="*/ 1 w 41"/>
                      <a:gd name="T3" fmla="*/ 1 h 140"/>
                      <a:gd name="T4" fmla="*/ 1 w 41"/>
                      <a:gd name="T5" fmla="*/ 2 h 140"/>
                      <a:gd name="T6" fmla="*/ 1 w 41"/>
                      <a:gd name="T7" fmla="*/ 3 h 140"/>
                      <a:gd name="T8" fmla="*/ 1 w 41"/>
                      <a:gd name="T9" fmla="*/ 4 h 140"/>
                      <a:gd name="T10" fmla="*/ 1 w 41"/>
                      <a:gd name="T11" fmla="*/ 5 h 140"/>
                      <a:gd name="T12" fmla="*/ 1 w 41"/>
                      <a:gd name="T13" fmla="*/ 5 h 140"/>
                      <a:gd name="T14" fmla="*/ 1 w 41"/>
                      <a:gd name="T15" fmla="*/ 6 h 140"/>
                      <a:gd name="T16" fmla="*/ 1 w 41"/>
                      <a:gd name="T17" fmla="*/ 6 h 140"/>
                      <a:gd name="T18" fmla="*/ 1 w 41"/>
                      <a:gd name="T19" fmla="*/ 6 h 140"/>
                      <a:gd name="T20" fmla="*/ 0 w 41"/>
                      <a:gd name="T21" fmla="*/ 6 h 140"/>
                      <a:gd name="T22" fmla="*/ 0 w 41"/>
                      <a:gd name="T23" fmla="*/ 7 h 140"/>
                      <a:gd name="T24" fmla="*/ 1 w 41"/>
                      <a:gd name="T25" fmla="*/ 12 h 140"/>
                      <a:gd name="T26" fmla="*/ 1 w 41"/>
                      <a:gd name="T27" fmla="*/ 11 h 140"/>
                      <a:gd name="T28" fmla="*/ 1 w 41"/>
                      <a:gd name="T29" fmla="*/ 11 h 140"/>
                      <a:gd name="T30" fmla="*/ 2 w 41"/>
                      <a:gd name="T31" fmla="*/ 10 h 140"/>
                      <a:gd name="T32" fmla="*/ 2 w 41"/>
                      <a:gd name="T33" fmla="*/ 9 h 140"/>
                      <a:gd name="T34" fmla="*/ 3 w 41"/>
                      <a:gd name="T35" fmla="*/ 8 h 140"/>
                      <a:gd name="T36" fmla="*/ 3 w 41"/>
                      <a:gd name="T37" fmla="*/ 6 h 140"/>
                      <a:gd name="T38" fmla="*/ 3 w 41"/>
                      <a:gd name="T39" fmla="*/ 4 h 140"/>
                      <a:gd name="T40" fmla="*/ 3 w 41"/>
                      <a:gd name="T41" fmla="*/ 3 h 140"/>
                      <a:gd name="T42" fmla="*/ 3 w 41"/>
                      <a:gd name="T43" fmla="*/ 2 h 140"/>
                      <a:gd name="T44" fmla="*/ 3 w 41"/>
                      <a:gd name="T45" fmla="*/ 1 h 140"/>
                      <a:gd name="T46" fmla="*/ 3 w 41"/>
                      <a:gd name="T47" fmla="*/ 2 h 140"/>
                      <a:gd name="T48" fmla="*/ 1 w 41"/>
                      <a:gd name="T49" fmla="*/ 0 h 140"/>
                      <a:gd name="T50" fmla="*/ 1 w 41"/>
                      <a:gd name="T51" fmla="*/ 0 h 140"/>
                      <a:gd name="T52" fmla="*/ 1 w 41"/>
                      <a:gd name="T53" fmla="*/ 1 h 140"/>
                      <a:gd name="T54" fmla="*/ 1 w 41"/>
                      <a:gd name="T55" fmla="*/ 0 h 14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41" h="140">
                        <a:moveTo>
                          <a:pt x="14" y="0"/>
                        </a:moveTo>
                        <a:lnTo>
                          <a:pt x="14" y="9"/>
                        </a:lnTo>
                        <a:lnTo>
                          <a:pt x="14" y="23"/>
                        </a:lnTo>
                        <a:lnTo>
                          <a:pt x="14" y="35"/>
                        </a:lnTo>
                        <a:lnTo>
                          <a:pt x="14" y="46"/>
                        </a:lnTo>
                        <a:lnTo>
                          <a:pt x="14" y="53"/>
                        </a:lnTo>
                        <a:lnTo>
                          <a:pt x="13" y="58"/>
                        </a:lnTo>
                        <a:lnTo>
                          <a:pt x="11" y="65"/>
                        </a:lnTo>
                        <a:lnTo>
                          <a:pt x="10" y="67"/>
                        </a:lnTo>
                        <a:lnTo>
                          <a:pt x="8" y="70"/>
                        </a:lnTo>
                        <a:lnTo>
                          <a:pt x="5" y="75"/>
                        </a:lnTo>
                        <a:lnTo>
                          <a:pt x="0" y="78"/>
                        </a:lnTo>
                        <a:lnTo>
                          <a:pt x="8" y="140"/>
                        </a:lnTo>
                        <a:lnTo>
                          <a:pt x="14" y="134"/>
                        </a:lnTo>
                        <a:lnTo>
                          <a:pt x="20" y="128"/>
                        </a:lnTo>
                        <a:lnTo>
                          <a:pt x="25" y="121"/>
                        </a:lnTo>
                        <a:lnTo>
                          <a:pt x="29" y="110"/>
                        </a:lnTo>
                        <a:lnTo>
                          <a:pt x="35" y="93"/>
                        </a:lnTo>
                        <a:lnTo>
                          <a:pt x="40" y="71"/>
                        </a:lnTo>
                        <a:lnTo>
                          <a:pt x="41" y="51"/>
                        </a:lnTo>
                        <a:lnTo>
                          <a:pt x="41" y="34"/>
                        </a:lnTo>
                        <a:lnTo>
                          <a:pt x="41" y="20"/>
                        </a:lnTo>
                        <a:lnTo>
                          <a:pt x="40" y="9"/>
                        </a:lnTo>
                        <a:lnTo>
                          <a:pt x="40" y="19"/>
                        </a:lnTo>
                        <a:lnTo>
                          <a:pt x="14" y="0"/>
                        </a:lnTo>
                        <a:lnTo>
                          <a:pt x="14" y="5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6" name="Freeform 129"/>
                  <p:cNvSpPr>
                    <a:spLocks/>
                  </p:cNvSpPr>
                  <p:nvPr/>
                </p:nvSpPr>
                <p:spPr bwMode="auto">
                  <a:xfrm>
                    <a:off x="1586" y="1877"/>
                    <a:ext cx="3" cy="12"/>
                  </a:xfrm>
                  <a:custGeom>
                    <a:avLst/>
                    <a:gdLst>
                      <a:gd name="T0" fmla="*/ 2 w 37"/>
                      <a:gd name="T1" fmla="*/ 0 h 131"/>
                      <a:gd name="T2" fmla="*/ 1 w 37"/>
                      <a:gd name="T3" fmla="*/ 2 h 131"/>
                      <a:gd name="T4" fmla="*/ 0 w 37"/>
                      <a:gd name="T5" fmla="*/ 10 h 131"/>
                      <a:gd name="T6" fmla="*/ 2 w 37"/>
                      <a:gd name="T7" fmla="*/ 12 h 131"/>
                      <a:gd name="T8" fmla="*/ 3 w 37"/>
                      <a:gd name="T9" fmla="*/ 4 h 131"/>
                      <a:gd name="T10" fmla="*/ 2 w 37"/>
                      <a:gd name="T11" fmla="*/ 6 h 131"/>
                      <a:gd name="T12" fmla="*/ 2 w 37"/>
                      <a:gd name="T13" fmla="*/ 0 h 131"/>
                      <a:gd name="T14" fmla="*/ 1 w 37"/>
                      <a:gd name="T15" fmla="*/ 0 h 131"/>
                      <a:gd name="T16" fmla="*/ 1 w 37"/>
                      <a:gd name="T17" fmla="*/ 2 h 131"/>
                      <a:gd name="T18" fmla="*/ 2 w 37"/>
                      <a:gd name="T19" fmla="*/ 0 h 13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7" h="131">
                        <a:moveTo>
                          <a:pt x="20" y="0"/>
                        </a:moveTo>
                        <a:lnTo>
                          <a:pt x="12" y="21"/>
                        </a:lnTo>
                        <a:lnTo>
                          <a:pt x="0" y="112"/>
                        </a:lnTo>
                        <a:lnTo>
                          <a:pt x="26" y="131"/>
                        </a:lnTo>
                        <a:lnTo>
                          <a:pt x="37" y="41"/>
                        </a:lnTo>
                        <a:lnTo>
                          <a:pt x="29" y="63"/>
                        </a:lnTo>
                        <a:lnTo>
                          <a:pt x="20" y="0"/>
                        </a:lnTo>
                        <a:lnTo>
                          <a:pt x="14" y="5"/>
                        </a:lnTo>
                        <a:lnTo>
                          <a:pt x="12" y="21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7" name="Freeform 130"/>
                  <p:cNvSpPr>
                    <a:spLocks/>
                  </p:cNvSpPr>
                  <p:nvPr/>
                </p:nvSpPr>
                <p:spPr bwMode="auto">
                  <a:xfrm>
                    <a:off x="1588" y="1876"/>
                    <a:ext cx="2" cy="7"/>
                  </a:xfrm>
                  <a:custGeom>
                    <a:avLst/>
                    <a:gdLst>
                      <a:gd name="T0" fmla="*/ 2 w 28"/>
                      <a:gd name="T1" fmla="*/ 2 h 80"/>
                      <a:gd name="T2" fmla="*/ 1 w 28"/>
                      <a:gd name="T3" fmla="*/ 1 h 80"/>
                      <a:gd name="T4" fmla="*/ 0 w 28"/>
                      <a:gd name="T5" fmla="*/ 1 h 80"/>
                      <a:gd name="T6" fmla="*/ 1 w 28"/>
                      <a:gd name="T7" fmla="*/ 7 h 80"/>
                      <a:gd name="T8" fmla="*/ 2 w 28"/>
                      <a:gd name="T9" fmla="*/ 6 h 80"/>
                      <a:gd name="T10" fmla="*/ 0 w 28"/>
                      <a:gd name="T11" fmla="*/ 5 h 80"/>
                      <a:gd name="T12" fmla="*/ 2 w 28"/>
                      <a:gd name="T13" fmla="*/ 2 h 80"/>
                      <a:gd name="T14" fmla="*/ 2 w 28"/>
                      <a:gd name="T15" fmla="*/ 0 h 80"/>
                      <a:gd name="T16" fmla="*/ 1 w 28"/>
                      <a:gd name="T17" fmla="*/ 1 h 80"/>
                      <a:gd name="T18" fmla="*/ 2 w 28"/>
                      <a:gd name="T19" fmla="*/ 2 h 8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8" h="80">
                        <a:moveTo>
                          <a:pt x="28" y="24"/>
                        </a:moveTo>
                        <a:lnTo>
                          <a:pt x="12" y="8"/>
                        </a:lnTo>
                        <a:lnTo>
                          <a:pt x="0" y="17"/>
                        </a:lnTo>
                        <a:lnTo>
                          <a:pt x="9" y="80"/>
                        </a:lnTo>
                        <a:lnTo>
                          <a:pt x="21" y="70"/>
                        </a:lnTo>
                        <a:lnTo>
                          <a:pt x="5" y="55"/>
                        </a:lnTo>
                        <a:lnTo>
                          <a:pt x="28" y="24"/>
                        </a:lnTo>
                        <a:lnTo>
                          <a:pt x="23" y="0"/>
                        </a:lnTo>
                        <a:lnTo>
                          <a:pt x="12" y="8"/>
                        </a:lnTo>
                        <a:lnTo>
                          <a:pt x="28" y="24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8" name="Freeform 131"/>
                  <p:cNvSpPr>
                    <a:spLocks/>
                  </p:cNvSpPr>
                  <p:nvPr/>
                </p:nvSpPr>
                <p:spPr bwMode="auto">
                  <a:xfrm>
                    <a:off x="1588" y="1878"/>
                    <a:ext cx="5" cy="20"/>
                  </a:xfrm>
                  <a:custGeom>
                    <a:avLst/>
                    <a:gdLst>
                      <a:gd name="T0" fmla="*/ 4 w 55"/>
                      <a:gd name="T1" fmla="*/ 14 h 219"/>
                      <a:gd name="T2" fmla="*/ 5 w 55"/>
                      <a:gd name="T3" fmla="*/ 14 h 219"/>
                      <a:gd name="T4" fmla="*/ 4 w 55"/>
                      <a:gd name="T5" fmla="*/ 13 h 219"/>
                      <a:gd name="T6" fmla="*/ 4 w 55"/>
                      <a:gd name="T7" fmla="*/ 11 h 219"/>
                      <a:gd name="T8" fmla="*/ 4 w 55"/>
                      <a:gd name="T9" fmla="*/ 9 h 219"/>
                      <a:gd name="T10" fmla="*/ 3 w 55"/>
                      <a:gd name="T11" fmla="*/ 8 h 219"/>
                      <a:gd name="T12" fmla="*/ 3 w 55"/>
                      <a:gd name="T13" fmla="*/ 6 h 219"/>
                      <a:gd name="T14" fmla="*/ 3 w 55"/>
                      <a:gd name="T15" fmla="*/ 4 h 219"/>
                      <a:gd name="T16" fmla="*/ 2 w 55"/>
                      <a:gd name="T17" fmla="*/ 2 h 219"/>
                      <a:gd name="T18" fmla="*/ 2 w 55"/>
                      <a:gd name="T19" fmla="*/ 0 h 219"/>
                      <a:gd name="T20" fmla="*/ 0 w 55"/>
                      <a:gd name="T21" fmla="*/ 3 h 219"/>
                      <a:gd name="T22" fmla="*/ 0 w 55"/>
                      <a:gd name="T23" fmla="*/ 4 h 219"/>
                      <a:gd name="T24" fmla="*/ 1 w 55"/>
                      <a:gd name="T25" fmla="*/ 6 h 219"/>
                      <a:gd name="T26" fmla="*/ 1 w 55"/>
                      <a:gd name="T27" fmla="*/ 8 h 219"/>
                      <a:gd name="T28" fmla="*/ 1 w 55"/>
                      <a:gd name="T29" fmla="*/ 10 h 219"/>
                      <a:gd name="T30" fmla="*/ 2 w 55"/>
                      <a:gd name="T31" fmla="*/ 12 h 219"/>
                      <a:gd name="T32" fmla="*/ 2 w 55"/>
                      <a:gd name="T33" fmla="*/ 14 h 219"/>
                      <a:gd name="T34" fmla="*/ 3 w 55"/>
                      <a:gd name="T35" fmla="*/ 16 h 219"/>
                      <a:gd name="T36" fmla="*/ 3 w 55"/>
                      <a:gd name="T37" fmla="*/ 18 h 219"/>
                      <a:gd name="T38" fmla="*/ 5 w 55"/>
                      <a:gd name="T39" fmla="*/ 19 h 219"/>
                      <a:gd name="T40" fmla="*/ 3 w 55"/>
                      <a:gd name="T41" fmla="*/ 18 h 219"/>
                      <a:gd name="T42" fmla="*/ 4 w 55"/>
                      <a:gd name="T43" fmla="*/ 20 h 219"/>
                      <a:gd name="T44" fmla="*/ 5 w 55"/>
                      <a:gd name="T45" fmla="*/ 19 h 219"/>
                      <a:gd name="T46" fmla="*/ 4 w 55"/>
                      <a:gd name="T47" fmla="*/ 14 h 219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55" h="219">
                        <a:moveTo>
                          <a:pt x="39" y="150"/>
                        </a:moveTo>
                        <a:lnTo>
                          <a:pt x="55" y="155"/>
                        </a:lnTo>
                        <a:lnTo>
                          <a:pt x="48" y="137"/>
                        </a:lnTo>
                        <a:lnTo>
                          <a:pt x="43" y="120"/>
                        </a:lnTo>
                        <a:lnTo>
                          <a:pt x="40" y="103"/>
                        </a:lnTo>
                        <a:lnTo>
                          <a:pt x="37" y="85"/>
                        </a:lnTo>
                        <a:lnTo>
                          <a:pt x="34" y="65"/>
                        </a:lnTo>
                        <a:lnTo>
                          <a:pt x="30" y="45"/>
                        </a:lnTo>
                        <a:lnTo>
                          <a:pt x="27" y="23"/>
                        </a:lnTo>
                        <a:lnTo>
                          <a:pt x="23" y="0"/>
                        </a:lnTo>
                        <a:lnTo>
                          <a:pt x="0" y="31"/>
                        </a:lnTo>
                        <a:lnTo>
                          <a:pt x="3" y="49"/>
                        </a:lnTo>
                        <a:lnTo>
                          <a:pt x="6" y="68"/>
                        </a:lnTo>
                        <a:lnTo>
                          <a:pt x="9" y="88"/>
                        </a:lnTo>
                        <a:lnTo>
                          <a:pt x="12" y="110"/>
                        </a:lnTo>
                        <a:lnTo>
                          <a:pt x="17" y="132"/>
                        </a:lnTo>
                        <a:lnTo>
                          <a:pt x="22" y="156"/>
                        </a:lnTo>
                        <a:lnTo>
                          <a:pt x="28" y="178"/>
                        </a:lnTo>
                        <a:lnTo>
                          <a:pt x="37" y="201"/>
                        </a:lnTo>
                        <a:lnTo>
                          <a:pt x="53" y="206"/>
                        </a:lnTo>
                        <a:lnTo>
                          <a:pt x="37" y="201"/>
                        </a:lnTo>
                        <a:lnTo>
                          <a:pt x="44" y="219"/>
                        </a:lnTo>
                        <a:lnTo>
                          <a:pt x="53" y="206"/>
                        </a:lnTo>
                        <a:lnTo>
                          <a:pt x="39" y="15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9" name="Freeform 132"/>
                  <p:cNvSpPr>
                    <a:spLocks/>
                  </p:cNvSpPr>
                  <p:nvPr/>
                </p:nvSpPr>
                <p:spPr bwMode="auto">
                  <a:xfrm>
                    <a:off x="1592" y="1881"/>
                    <a:ext cx="4" cy="16"/>
                  </a:xfrm>
                  <a:custGeom>
                    <a:avLst/>
                    <a:gdLst>
                      <a:gd name="T0" fmla="*/ 2 w 43"/>
                      <a:gd name="T1" fmla="*/ 0 h 176"/>
                      <a:gd name="T2" fmla="*/ 2 w 43"/>
                      <a:gd name="T3" fmla="*/ 3 h 176"/>
                      <a:gd name="T4" fmla="*/ 2 w 43"/>
                      <a:gd name="T5" fmla="*/ 4 h 176"/>
                      <a:gd name="T6" fmla="*/ 1 w 43"/>
                      <a:gd name="T7" fmla="*/ 5 h 176"/>
                      <a:gd name="T8" fmla="*/ 1 w 43"/>
                      <a:gd name="T9" fmla="*/ 6 h 176"/>
                      <a:gd name="T10" fmla="*/ 1 w 43"/>
                      <a:gd name="T11" fmla="*/ 7 h 176"/>
                      <a:gd name="T12" fmla="*/ 1 w 43"/>
                      <a:gd name="T13" fmla="*/ 8 h 176"/>
                      <a:gd name="T14" fmla="*/ 1 w 43"/>
                      <a:gd name="T15" fmla="*/ 9 h 176"/>
                      <a:gd name="T16" fmla="*/ 0 w 43"/>
                      <a:gd name="T17" fmla="*/ 10 h 176"/>
                      <a:gd name="T18" fmla="*/ 0 w 43"/>
                      <a:gd name="T19" fmla="*/ 11 h 176"/>
                      <a:gd name="T20" fmla="*/ 1 w 43"/>
                      <a:gd name="T21" fmla="*/ 16 h 176"/>
                      <a:gd name="T22" fmla="*/ 2 w 43"/>
                      <a:gd name="T23" fmla="*/ 15 h 176"/>
                      <a:gd name="T24" fmla="*/ 3 w 43"/>
                      <a:gd name="T25" fmla="*/ 13 h 176"/>
                      <a:gd name="T26" fmla="*/ 3 w 43"/>
                      <a:gd name="T27" fmla="*/ 11 h 176"/>
                      <a:gd name="T28" fmla="*/ 4 w 43"/>
                      <a:gd name="T29" fmla="*/ 9 h 176"/>
                      <a:gd name="T30" fmla="*/ 4 w 43"/>
                      <a:gd name="T31" fmla="*/ 8 h 176"/>
                      <a:gd name="T32" fmla="*/ 4 w 43"/>
                      <a:gd name="T33" fmla="*/ 6 h 176"/>
                      <a:gd name="T34" fmla="*/ 4 w 43"/>
                      <a:gd name="T35" fmla="*/ 4 h 176"/>
                      <a:gd name="T36" fmla="*/ 4 w 43"/>
                      <a:gd name="T37" fmla="*/ 3 h 176"/>
                      <a:gd name="T38" fmla="*/ 3 w 43"/>
                      <a:gd name="T39" fmla="*/ 6 h 176"/>
                      <a:gd name="T40" fmla="*/ 2 w 43"/>
                      <a:gd name="T41" fmla="*/ 0 h 176"/>
                      <a:gd name="T42" fmla="*/ 2 w 43"/>
                      <a:gd name="T43" fmla="*/ 1 h 176"/>
                      <a:gd name="T44" fmla="*/ 2 w 43"/>
                      <a:gd name="T45" fmla="*/ 3 h 176"/>
                      <a:gd name="T46" fmla="*/ 2 w 43"/>
                      <a:gd name="T47" fmla="*/ 0 h 17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3" h="176">
                        <a:moveTo>
                          <a:pt x="26" y="0"/>
                        </a:moveTo>
                        <a:lnTo>
                          <a:pt x="17" y="30"/>
                        </a:lnTo>
                        <a:lnTo>
                          <a:pt x="17" y="42"/>
                        </a:lnTo>
                        <a:lnTo>
                          <a:pt x="16" y="54"/>
                        </a:lnTo>
                        <a:lnTo>
                          <a:pt x="15" y="67"/>
                        </a:lnTo>
                        <a:lnTo>
                          <a:pt x="14" y="79"/>
                        </a:lnTo>
                        <a:lnTo>
                          <a:pt x="12" y="91"/>
                        </a:lnTo>
                        <a:lnTo>
                          <a:pt x="8" y="102"/>
                        </a:lnTo>
                        <a:lnTo>
                          <a:pt x="4" y="111"/>
                        </a:lnTo>
                        <a:lnTo>
                          <a:pt x="0" y="120"/>
                        </a:lnTo>
                        <a:lnTo>
                          <a:pt x="14" y="176"/>
                        </a:lnTo>
                        <a:lnTo>
                          <a:pt x="22" y="160"/>
                        </a:lnTo>
                        <a:lnTo>
                          <a:pt x="29" y="142"/>
                        </a:lnTo>
                        <a:lnTo>
                          <a:pt x="34" y="123"/>
                        </a:lnTo>
                        <a:lnTo>
                          <a:pt x="38" y="103"/>
                        </a:lnTo>
                        <a:lnTo>
                          <a:pt x="40" y="83"/>
                        </a:lnTo>
                        <a:lnTo>
                          <a:pt x="42" y="65"/>
                        </a:lnTo>
                        <a:lnTo>
                          <a:pt x="42" y="46"/>
                        </a:lnTo>
                        <a:lnTo>
                          <a:pt x="43" y="30"/>
                        </a:lnTo>
                        <a:lnTo>
                          <a:pt x="34" y="61"/>
                        </a:lnTo>
                        <a:lnTo>
                          <a:pt x="26" y="0"/>
                        </a:lnTo>
                        <a:lnTo>
                          <a:pt x="17" y="6"/>
                        </a:lnTo>
                        <a:lnTo>
                          <a:pt x="17" y="30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0" name="Freeform 133"/>
                  <p:cNvSpPr>
                    <a:spLocks/>
                  </p:cNvSpPr>
                  <p:nvPr/>
                </p:nvSpPr>
                <p:spPr bwMode="auto">
                  <a:xfrm>
                    <a:off x="1594" y="1879"/>
                    <a:ext cx="2" cy="7"/>
                  </a:xfrm>
                  <a:custGeom>
                    <a:avLst/>
                    <a:gdLst>
                      <a:gd name="T0" fmla="*/ 2 w 25"/>
                      <a:gd name="T1" fmla="*/ 1 h 77"/>
                      <a:gd name="T2" fmla="*/ 1 w 25"/>
                      <a:gd name="T3" fmla="*/ 1 h 77"/>
                      <a:gd name="T4" fmla="*/ 0 w 25"/>
                      <a:gd name="T5" fmla="*/ 1 h 77"/>
                      <a:gd name="T6" fmla="*/ 1 w 25"/>
                      <a:gd name="T7" fmla="*/ 7 h 77"/>
                      <a:gd name="T8" fmla="*/ 2 w 25"/>
                      <a:gd name="T9" fmla="*/ 6 h 77"/>
                      <a:gd name="T10" fmla="*/ 1 w 25"/>
                      <a:gd name="T11" fmla="*/ 6 h 77"/>
                      <a:gd name="T12" fmla="*/ 2 w 25"/>
                      <a:gd name="T13" fmla="*/ 1 h 77"/>
                      <a:gd name="T14" fmla="*/ 1 w 25"/>
                      <a:gd name="T15" fmla="*/ 0 h 77"/>
                      <a:gd name="T16" fmla="*/ 1 w 25"/>
                      <a:gd name="T17" fmla="*/ 1 h 77"/>
                      <a:gd name="T18" fmla="*/ 2 w 25"/>
                      <a:gd name="T19" fmla="*/ 1 h 7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5" h="77">
                        <a:moveTo>
                          <a:pt x="25" y="13"/>
                        </a:moveTo>
                        <a:lnTo>
                          <a:pt x="12" y="6"/>
                        </a:lnTo>
                        <a:lnTo>
                          <a:pt x="0" y="16"/>
                        </a:lnTo>
                        <a:lnTo>
                          <a:pt x="8" y="77"/>
                        </a:lnTo>
                        <a:lnTo>
                          <a:pt x="20" y="69"/>
                        </a:lnTo>
                        <a:lnTo>
                          <a:pt x="7" y="61"/>
                        </a:lnTo>
                        <a:lnTo>
                          <a:pt x="25" y="13"/>
                        </a:lnTo>
                        <a:lnTo>
                          <a:pt x="18" y="0"/>
                        </a:lnTo>
                        <a:lnTo>
                          <a:pt x="12" y="6"/>
                        </a:lnTo>
                        <a:lnTo>
                          <a:pt x="25" y="13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1" name="Freeform 134"/>
                  <p:cNvSpPr>
                    <a:spLocks/>
                  </p:cNvSpPr>
                  <p:nvPr/>
                </p:nvSpPr>
                <p:spPr bwMode="auto">
                  <a:xfrm>
                    <a:off x="1595" y="1881"/>
                    <a:ext cx="4" cy="15"/>
                  </a:xfrm>
                  <a:custGeom>
                    <a:avLst/>
                    <a:gdLst>
                      <a:gd name="T0" fmla="*/ 2 w 53"/>
                      <a:gd name="T1" fmla="*/ 9 h 167"/>
                      <a:gd name="T2" fmla="*/ 4 w 53"/>
                      <a:gd name="T3" fmla="*/ 9 h 167"/>
                      <a:gd name="T4" fmla="*/ 3 w 53"/>
                      <a:gd name="T5" fmla="*/ 8 h 167"/>
                      <a:gd name="T6" fmla="*/ 3 w 53"/>
                      <a:gd name="T7" fmla="*/ 7 h 167"/>
                      <a:gd name="T8" fmla="*/ 3 w 53"/>
                      <a:gd name="T9" fmla="*/ 6 h 167"/>
                      <a:gd name="T10" fmla="*/ 3 w 53"/>
                      <a:gd name="T11" fmla="*/ 5 h 167"/>
                      <a:gd name="T12" fmla="*/ 2 w 53"/>
                      <a:gd name="T13" fmla="*/ 4 h 167"/>
                      <a:gd name="T14" fmla="*/ 2 w 53"/>
                      <a:gd name="T15" fmla="*/ 3 h 167"/>
                      <a:gd name="T16" fmla="*/ 2 w 53"/>
                      <a:gd name="T17" fmla="*/ 1 h 167"/>
                      <a:gd name="T18" fmla="*/ 1 w 53"/>
                      <a:gd name="T19" fmla="*/ 0 h 167"/>
                      <a:gd name="T20" fmla="*/ 0 w 53"/>
                      <a:gd name="T21" fmla="*/ 4 h 167"/>
                      <a:gd name="T22" fmla="*/ 0 w 53"/>
                      <a:gd name="T23" fmla="*/ 5 h 167"/>
                      <a:gd name="T24" fmla="*/ 1 w 53"/>
                      <a:gd name="T25" fmla="*/ 6 h 167"/>
                      <a:gd name="T26" fmla="*/ 1 w 53"/>
                      <a:gd name="T27" fmla="*/ 7 h 167"/>
                      <a:gd name="T28" fmla="*/ 1 w 53"/>
                      <a:gd name="T29" fmla="*/ 8 h 167"/>
                      <a:gd name="T30" fmla="*/ 1 w 53"/>
                      <a:gd name="T31" fmla="*/ 10 h 167"/>
                      <a:gd name="T32" fmla="*/ 2 w 53"/>
                      <a:gd name="T33" fmla="*/ 11 h 167"/>
                      <a:gd name="T34" fmla="*/ 2 w 53"/>
                      <a:gd name="T35" fmla="*/ 12 h 167"/>
                      <a:gd name="T36" fmla="*/ 3 w 53"/>
                      <a:gd name="T37" fmla="*/ 14 h 167"/>
                      <a:gd name="T38" fmla="*/ 4 w 53"/>
                      <a:gd name="T39" fmla="*/ 13 h 167"/>
                      <a:gd name="T40" fmla="*/ 3 w 53"/>
                      <a:gd name="T41" fmla="*/ 14 h 167"/>
                      <a:gd name="T42" fmla="*/ 3 w 53"/>
                      <a:gd name="T43" fmla="*/ 15 h 167"/>
                      <a:gd name="T44" fmla="*/ 4 w 53"/>
                      <a:gd name="T45" fmla="*/ 13 h 167"/>
                      <a:gd name="T46" fmla="*/ 2 w 53"/>
                      <a:gd name="T47" fmla="*/ 9 h 16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53" h="167">
                        <a:moveTo>
                          <a:pt x="33" y="104"/>
                        </a:moveTo>
                        <a:lnTo>
                          <a:pt x="50" y="96"/>
                        </a:lnTo>
                        <a:lnTo>
                          <a:pt x="45" y="87"/>
                        </a:lnTo>
                        <a:lnTo>
                          <a:pt x="41" y="78"/>
                        </a:lnTo>
                        <a:lnTo>
                          <a:pt x="38" y="68"/>
                        </a:lnTo>
                        <a:lnTo>
                          <a:pt x="35" y="57"/>
                        </a:lnTo>
                        <a:lnTo>
                          <a:pt x="32" y="45"/>
                        </a:lnTo>
                        <a:lnTo>
                          <a:pt x="27" y="31"/>
                        </a:lnTo>
                        <a:lnTo>
                          <a:pt x="23" y="16"/>
                        </a:lnTo>
                        <a:lnTo>
                          <a:pt x="18" y="0"/>
                        </a:lnTo>
                        <a:lnTo>
                          <a:pt x="0" y="48"/>
                        </a:lnTo>
                        <a:lnTo>
                          <a:pt x="3" y="58"/>
                        </a:lnTo>
                        <a:lnTo>
                          <a:pt x="7" y="69"/>
                        </a:lnTo>
                        <a:lnTo>
                          <a:pt x="9" y="81"/>
                        </a:lnTo>
                        <a:lnTo>
                          <a:pt x="14" y="94"/>
                        </a:lnTo>
                        <a:lnTo>
                          <a:pt x="17" y="108"/>
                        </a:lnTo>
                        <a:lnTo>
                          <a:pt x="22" y="123"/>
                        </a:lnTo>
                        <a:lnTo>
                          <a:pt x="28" y="137"/>
                        </a:lnTo>
                        <a:lnTo>
                          <a:pt x="36" y="151"/>
                        </a:lnTo>
                        <a:lnTo>
                          <a:pt x="53" y="144"/>
                        </a:lnTo>
                        <a:lnTo>
                          <a:pt x="36" y="151"/>
                        </a:lnTo>
                        <a:lnTo>
                          <a:pt x="46" y="167"/>
                        </a:lnTo>
                        <a:lnTo>
                          <a:pt x="53" y="144"/>
                        </a:lnTo>
                        <a:lnTo>
                          <a:pt x="33" y="104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2" name="Freeform 135"/>
                  <p:cNvSpPr>
                    <a:spLocks/>
                  </p:cNvSpPr>
                  <p:nvPr/>
                </p:nvSpPr>
                <p:spPr bwMode="auto">
                  <a:xfrm>
                    <a:off x="1598" y="1886"/>
                    <a:ext cx="2" cy="8"/>
                  </a:xfrm>
                  <a:custGeom>
                    <a:avLst/>
                    <a:gdLst>
                      <a:gd name="T0" fmla="*/ 1 w 31"/>
                      <a:gd name="T1" fmla="*/ 0 h 84"/>
                      <a:gd name="T2" fmla="*/ 1 w 31"/>
                      <a:gd name="T3" fmla="*/ 1 h 84"/>
                      <a:gd name="T4" fmla="*/ 0 w 31"/>
                      <a:gd name="T5" fmla="*/ 4 h 84"/>
                      <a:gd name="T6" fmla="*/ 1 w 31"/>
                      <a:gd name="T7" fmla="*/ 8 h 84"/>
                      <a:gd name="T8" fmla="*/ 2 w 31"/>
                      <a:gd name="T9" fmla="*/ 5 h 84"/>
                      <a:gd name="T10" fmla="*/ 2 w 31"/>
                      <a:gd name="T11" fmla="*/ 5 h 84"/>
                      <a:gd name="T12" fmla="*/ 1 w 31"/>
                      <a:gd name="T13" fmla="*/ 0 h 84"/>
                      <a:gd name="T14" fmla="*/ 1 w 31"/>
                      <a:gd name="T15" fmla="*/ 0 h 84"/>
                      <a:gd name="T16" fmla="*/ 1 w 31"/>
                      <a:gd name="T17" fmla="*/ 1 h 84"/>
                      <a:gd name="T18" fmla="*/ 1 w 31"/>
                      <a:gd name="T19" fmla="*/ 0 h 8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1" h="84">
                        <a:moveTo>
                          <a:pt x="15" y="0"/>
                        </a:moveTo>
                        <a:lnTo>
                          <a:pt x="11" y="7"/>
                        </a:lnTo>
                        <a:lnTo>
                          <a:pt x="0" y="44"/>
                        </a:lnTo>
                        <a:lnTo>
                          <a:pt x="20" y="84"/>
                        </a:lnTo>
                        <a:lnTo>
                          <a:pt x="31" y="48"/>
                        </a:lnTo>
                        <a:lnTo>
                          <a:pt x="28" y="56"/>
                        </a:lnTo>
                        <a:lnTo>
                          <a:pt x="15" y="0"/>
                        </a:lnTo>
                        <a:lnTo>
                          <a:pt x="13" y="2"/>
                        </a:lnTo>
                        <a:lnTo>
                          <a:pt x="11" y="7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3" name="Freeform 136"/>
                  <p:cNvSpPr>
                    <a:spLocks/>
                  </p:cNvSpPr>
                  <p:nvPr/>
                </p:nvSpPr>
                <p:spPr bwMode="auto">
                  <a:xfrm>
                    <a:off x="1599" y="1880"/>
                    <a:ext cx="4" cy="11"/>
                  </a:xfrm>
                  <a:custGeom>
                    <a:avLst/>
                    <a:gdLst>
                      <a:gd name="T0" fmla="*/ 3 w 43"/>
                      <a:gd name="T1" fmla="*/ 1 h 118"/>
                      <a:gd name="T2" fmla="*/ 1 w 43"/>
                      <a:gd name="T3" fmla="*/ 4 h 118"/>
                      <a:gd name="T4" fmla="*/ 2 w 43"/>
                      <a:gd name="T5" fmla="*/ 3 h 118"/>
                      <a:gd name="T6" fmla="*/ 2 w 43"/>
                      <a:gd name="T7" fmla="*/ 3 h 118"/>
                      <a:gd name="T8" fmla="*/ 1 w 43"/>
                      <a:gd name="T9" fmla="*/ 3 h 118"/>
                      <a:gd name="T10" fmla="*/ 1 w 43"/>
                      <a:gd name="T11" fmla="*/ 4 h 118"/>
                      <a:gd name="T12" fmla="*/ 1 w 43"/>
                      <a:gd name="T13" fmla="*/ 4 h 118"/>
                      <a:gd name="T14" fmla="*/ 1 w 43"/>
                      <a:gd name="T15" fmla="*/ 5 h 118"/>
                      <a:gd name="T16" fmla="*/ 0 w 43"/>
                      <a:gd name="T17" fmla="*/ 5 h 118"/>
                      <a:gd name="T18" fmla="*/ 0 w 43"/>
                      <a:gd name="T19" fmla="*/ 6 h 118"/>
                      <a:gd name="T20" fmla="*/ 1 w 43"/>
                      <a:gd name="T21" fmla="*/ 11 h 118"/>
                      <a:gd name="T22" fmla="*/ 1 w 43"/>
                      <a:gd name="T23" fmla="*/ 10 h 118"/>
                      <a:gd name="T24" fmla="*/ 2 w 43"/>
                      <a:gd name="T25" fmla="*/ 10 h 118"/>
                      <a:gd name="T26" fmla="*/ 2 w 43"/>
                      <a:gd name="T27" fmla="*/ 9 h 118"/>
                      <a:gd name="T28" fmla="*/ 3 w 43"/>
                      <a:gd name="T29" fmla="*/ 9 h 118"/>
                      <a:gd name="T30" fmla="*/ 3 w 43"/>
                      <a:gd name="T31" fmla="*/ 8 h 118"/>
                      <a:gd name="T32" fmla="*/ 3 w 43"/>
                      <a:gd name="T33" fmla="*/ 7 h 118"/>
                      <a:gd name="T34" fmla="*/ 4 w 43"/>
                      <a:gd name="T35" fmla="*/ 6 h 118"/>
                      <a:gd name="T36" fmla="*/ 4 w 43"/>
                      <a:gd name="T37" fmla="*/ 4 h 118"/>
                      <a:gd name="T38" fmla="*/ 2 w 43"/>
                      <a:gd name="T39" fmla="*/ 7 h 118"/>
                      <a:gd name="T40" fmla="*/ 3 w 43"/>
                      <a:gd name="T41" fmla="*/ 1 h 118"/>
                      <a:gd name="T42" fmla="*/ 1 w 43"/>
                      <a:gd name="T43" fmla="*/ 0 h 118"/>
                      <a:gd name="T44" fmla="*/ 1 w 43"/>
                      <a:gd name="T45" fmla="*/ 4 h 118"/>
                      <a:gd name="T46" fmla="*/ 3 w 43"/>
                      <a:gd name="T47" fmla="*/ 1 h 11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3" h="118">
                        <a:moveTo>
                          <a:pt x="33" y="13"/>
                        </a:moveTo>
                        <a:lnTo>
                          <a:pt x="16" y="45"/>
                        </a:lnTo>
                        <a:lnTo>
                          <a:pt x="18" y="35"/>
                        </a:lnTo>
                        <a:lnTo>
                          <a:pt x="18" y="34"/>
                        </a:lnTo>
                        <a:lnTo>
                          <a:pt x="16" y="36"/>
                        </a:lnTo>
                        <a:lnTo>
                          <a:pt x="14" y="40"/>
                        </a:lnTo>
                        <a:lnTo>
                          <a:pt x="11" y="45"/>
                        </a:lnTo>
                        <a:lnTo>
                          <a:pt x="8" y="50"/>
                        </a:lnTo>
                        <a:lnTo>
                          <a:pt x="4" y="56"/>
                        </a:lnTo>
                        <a:lnTo>
                          <a:pt x="0" y="62"/>
                        </a:lnTo>
                        <a:lnTo>
                          <a:pt x="13" y="118"/>
                        </a:lnTo>
                        <a:lnTo>
                          <a:pt x="16" y="112"/>
                        </a:lnTo>
                        <a:lnTo>
                          <a:pt x="21" y="107"/>
                        </a:lnTo>
                        <a:lnTo>
                          <a:pt x="25" y="101"/>
                        </a:lnTo>
                        <a:lnTo>
                          <a:pt x="29" y="95"/>
                        </a:lnTo>
                        <a:lnTo>
                          <a:pt x="32" y="87"/>
                        </a:lnTo>
                        <a:lnTo>
                          <a:pt x="37" y="78"/>
                        </a:lnTo>
                        <a:lnTo>
                          <a:pt x="41" y="65"/>
                        </a:lnTo>
                        <a:lnTo>
                          <a:pt x="43" y="45"/>
                        </a:lnTo>
                        <a:lnTo>
                          <a:pt x="26" y="75"/>
                        </a:lnTo>
                        <a:lnTo>
                          <a:pt x="33" y="13"/>
                        </a:lnTo>
                        <a:lnTo>
                          <a:pt x="16" y="0"/>
                        </a:lnTo>
                        <a:lnTo>
                          <a:pt x="16" y="45"/>
                        </a:lnTo>
                        <a:lnTo>
                          <a:pt x="33" y="13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4" name="Freeform 137"/>
                  <p:cNvSpPr>
                    <a:spLocks/>
                  </p:cNvSpPr>
                  <p:nvPr/>
                </p:nvSpPr>
                <p:spPr bwMode="auto">
                  <a:xfrm>
                    <a:off x="1601" y="1882"/>
                    <a:ext cx="4" cy="11"/>
                  </a:xfrm>
                  <a:custGeom>
                    <a:avLst/>
                    <a:gdLst>
                      <a:gd name="T0" fmla="*/ 3 w 42"/>
                      <a:gd name="T1" fmla="*/ 5 h 128"/>
                      <a:gd name="T2" fmla="*/ 4 w 42"/>
                      <a:gd name="T3" fmla="*/ 5 h 128"/>
                      <a:gd name="T4" fmla="*/ 4 w 42"/>
                      <a:gd name="T5" fmla="*/ 5 h 128"/>
                      <a:gd name="T6" fmla="*/ 4 w 42"/>
                      <a:gd name="T7" fmla="*/ 5 h 128"/>
                      <a:gd name="T8" fmla="*/ 3 w 42"/>
                      <a:gd name="T9" fmla="*/ 5 h 128"/>
                      <a:gd name="T10" fmla="*/ 3 w 42"/>
                      <a:gd name="T11" fmla="*/ 5 h 128"/>
                      <a:gd name="T12" fmla="*/ 3 w 42"/>
                      <a:gd name="T13" fmla="*/ 4 h 128"/>
                      <a:gd name="T14" fmla="*/ 3 w 42"/>
                      <a:gd name="T15" fmla="*/ 3 h 128"/>
                      <a:gd name="T16" fmla="*/ 2 w 42"/>
                      <a:gd name="T17" fmla="*/ 2 h 128"/>
                      <a:gd name="T18" fmla="*/ 2 w 42"/>
                      <a:gd name="T19" fmla="*/ 1 h 128"/>
                      <a:gd name="T20" fmla="*/ 2 w 42"/>
                      <a:gd name="T21" fmla="*/ 1 h 128"/>
                      <a:gd name="T22" fmla="*/ 1 w 42"/>
                      <a:gd name="T23" fmla="*/ 0 h 128"/>
                      <a:gd name="T24" fmla="*/ 1 w 42"/>
                      <a:gd name="T25" fmla="*/ 0 h 128"/>
                      <a:gd name="T26" fmla="*/ 0 w 42"/>
                      <a:gd name="T27" fmla="*/ 5 h 128"/>
                      <a:gd name="T28" fmla="*/ 0 w 42"/>
                      <a:gd name="T29" fmla="*/ 6 h 128"/>
                      <a:gd name="T30" fmla="*/ 1 w 42"/>
                      <a:gd name="T31" fmla="*/ 6 h 128"/>
                      <a:gd name="T32" fmla="*/ 1 w 42"/>
                      <a:gd name="T33" fmla="*/ 6 h 128"/>
                      <a:gd name="T34" fmla="*/ 1 w 42"/>
                      <a:gd name="T35" fmla="*/ 6 h 128"/>
                      <a:gd name="T36" fmla="*/ 1 w 42"/>
                      <a:gd name="T37" fmla="*/ 7 h 128"/>
                      <a:gd name="T38" fmla="*/ 1 w 42"/>
                      <a:gd name="T39" fmla="*/ 7 h 128"/>
                      <a:gd name="T40" fmla="*/ 1 w 42"/>
                      <a:gd name="T41" fmla="*/ 8 h 128"/>
                      <a:gd name="T42" fmla="*/ 2 w 42"/>
                      <a:gd name="T43" fmla="*/ 9 h 128"/>
                      <a:gd name="T44" fmla="*/ 2 w 42"/>
                      <a:gd name="T45" fmla="*/ 10 h 128"/>
                      <a:gd name="T46" fmla="*/ 2 w 42"/>
                      <a:gd name="T47" fmla="*/ 10 h 128"/>
                      <a:gd name="T48" fmla="*/ 3 w 42"/>
                      <a:gd name="T49" fmla="*/ 10 h 128"/>
                      <a:gd name="T50" fmla="*/ 3 w 42"/>
                      <a:gd name="T51" fmla="*/ 11 h 128"/>
                      <a:gd name="T52" fmla="*/ 4 w 42"/>
                      <a:gd name="T53" fmla="*/ 11 h 128"/>
                      <a:gd name="T54" fmla="*/ 3 w 42"/>
                      <a:gd name="T55" fmla="*/ 11 h 128"/>
                      <a:gd name="T56" fmla="*/ 4 w 42"/>
                      <a:gd name="T57" fmla="*/ 11 h 128"/>
                      <a:gd name="T58" fmla="*/ 4 w 42"/>
                      <a:gd name="T59" fmla="*/ 11 h 128"/>
                      <a:gd name="T60" fmla="*/ 3 w 42"/>
                      <a:gd name="T61" fmla="*/ 5 h 128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0" t="0" r="r" b="b"/>
                    <a:pathLst>
                      <a:path w="42" h="128">
                        <a:moveTo>
                          <a:pt x="35" y="63"/>
                        </a:moveTo>
                        <a:lnTo>
                          <a:pt x="42" y="63"/>
                        </a:lnTo>
                        <a:lnTo>
                          <a:pt x="39" y="61"/>
                        </a:lnTo>
                        <a:lnTo>
                          <a:pt x="37" y="59"/>
                        </a:lnTo>
                        <a:lnTo>
                          <a:pt x="36" y="57"/>
                        </a:lnTo>
                        <a:lnTo>
                          <a:pt x="35" y="53"/>
                        </a:lnTo>
                        <a:lnTo>
                          <a:pt x="33" y="47"/>
                        </a:lnTo>
                        <a:lnTo>
                          <a:pt x="31" y="36"/>
                        </a:lnTo>
                        <a:lnTo>
                          <a:pt x="25" y="23"/>
                        </a:lnTo>
                        <a:lnTo>
                          <a:pt x="21" y="15"/>
                        </a:lnTo>
                        <a:lnTo>
                          <a:pt x="18" y="10"/>
                        </a:lnTo>
                        <a:lnTo>
                          <a:pt x="13" y="5"/>
                        </a:lnTo>
                        <a:lnTo>
                          <a:pt x="7" y="0"/>
                        </a:lnTo>
                        <a:lnTo>
                          <a:pt x="0" y="62"/>
                        </a:lnTo>
                        <a:lnTo>
                          <a:pt x="3" y="65"/>
                        </a:lnTo>
                        <a:lnTo>
                          <a:pt x="6" y="69"/>
                        </a:lnTo>
                        <a:lnTo>
                          <a:pt x="7" y="71"/>
                        </a:lnTo>
                        <a:lnTo>
                          <a:pt x="9" y="72"/>
                        </a:lnTo>
                        <a:lnTo>
                          <a:pt x="10" y="76"/>
                        </a:lnTo>
                        <a:lnTo>
                          <a:pt x="11" y="81"/>
                        </a:lnTo>
                        <a:lnTo>
                          <a:pt x="14" y="90"/>
                        </a:lnTo>
                        <a:lnTo>
                          <a:pt x="18" y="102"/>
                        </a:lnTo>
                        <a:lnTo>
                          <a:pt x="21" y="111"/>
                        </a:lnTo>
                        <a:lnTo>
                          <a:pt x="25" y="117"/>
                        </a:lnTo>
                        <a:lnTo>
                          <a:pt x="30" y="122"/>
                        </a:lnTo>
                        <a:lnTo>
                          <a:pt x="35" y="126"/>
                        </a:lnTo>
                        <a:lnTo>
                          <a:pt x="42" y="126"/>
                        </a:lnTo>
                        <a:lnTo>
                          <a:pt x="35" y="126"/>
                        </a:lnTo>
                        <a:lnTo>
                          <a:pt x="38" y="128"/>
                        </a:lnTo>
                        <a:lnTo>
                          <a:pt x="42" y="126"/>
                        </a:lnTo>
                        <a:lnTo>
                          <a:pt x="35" y="63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" name="Freeform 138"/>
                  <p:cNvSpPr>
                    <a:spLocks/>
                  </p:cNvSpPr>
                  <p:nvPr/>
                </p:nvSpPr>
                <p:spPr bwMode="auto">
                  <a:xfrm>
                    <a:off x="1605" y="1884"/>
                    <a:ext cx="3" cy="9"/>
                  </a:xfrm>
                  <a:custGeom>
                    <a:avLst/>
                    <a:gdLst>
                      <a:gd name="T0" fmla="*/ 2 w 39"/>
                      <a:gd name="T1" fmla="*/ 0 h 100"/>
                      <a:gd name="T2" fmla="*/ 1 w 39"/>
                      <a:gd name="T3" fmla="*/ 3 h 100"/>
                      <a:gd name="T4" fmla="*/ 1 w 39"/>
                      <a:gd name="T5" fmla="*/ 3 h 100"/>
                      <a:gd name="T6" fmla="*/ 1 w 39"/>
                      <a:gd name="T7" fmla="*/ 3 h 100"/>
                      <a:gd name="T8" fmla="*/ 1 w 39"/>
                      <a:gd name="T9" fmla="*/ 2 h 100"/>
                      <a:gd name="T10" fmla="*/ 1 w 39"/>
                      <a:gd name="T11" fmla="*/ 2 h 100"/>
                      <a:gd name="T12" fmla="*/ 1 w 39"/>
                      <a:gd name="T13" fmla="*/ 2 h 100"/>
                      <a:gd name="T14" fmla="*/ 1 w 39"/>
                      <a:gd name="T15" fmla="*/ 3 h 100"/>
                      <a:gd name="T16" fmla="*/ 0 w 39"/>
                      <a:gd name="T17" fmla="*/ 3 h 100"/>
                      <a:gd name="T18" fmla="*/ 0 w 39"/>
                      <a:gd name="T19" fmla="*/ 3 h 100"/>
                      <a:gd name="T20" fmla="*/ 1 w 39"/>
                      <a:gd name="T21" fmla="*/ 9 h 100"/>
                      <a:gd name="T22" fmla="*/ 1 w 39"/>
                      <a:gd name="T23" fmla="*/ 9 h 100"/>
                      <a:gd name="T24" fmla="*/ 1 w 39"/>
                      <a:gd name="T25" fmla="*/ 8 h 100"/>
                      <a:gd name="T26" fmla="*/ 2 w 39"/>
                      <a:gd name="T27" fmla="*/ 8 h 100"/>
                      <a:gd name="T28" fmla="*/ 2 w 39"/>
                      <a:gd name="T29" fmla="*/ 7 h 100"/>
                      <a:gd name="T30" fmla="*/ 3 w 39"/>
                      <a:gd name="T31" fmla="*/ 7 h 100"/>
                      <a:gd name="T32" fmla="*/ 3 w 39"/>
                      <a:gd name="T33" fmla="*/ 5 h 100"/>
                      <a:gd name="T34" fmla="*/ 3 w 39"/>
                      <a:gd name="T35" fmla="*/ 4 h 100"/>
                      <a:gd name="T36" fmla="*/ 3 w 39"/>
                      <a:gd name="T37" fmla="*/ 3 h 100"/>
                      <a:gd name="T38" fmla="*/ 2 w 39"/>
                      <a:gd name="T39" fmla="*/ 6 h 100"/>
                      <a:gd name="T40" fmla="*/ 2 w 39"/>
                      <a:gd name="T41" fmla="*/ 0 h 100"/>
                      <a:gd name="T42" fmla="*/ 1 w 39"/>
                      <a:gd name="T43" fmla="*/ 0 h 100"/>
                      <a:gd name="T44" fmla="*/ 1 w 39"/>
                      <a:gd name="T45" fmla="*/ 3 h 100"/>
                      <a:gd name="T46" fmla="*/ 2 w 39"/>
                      <a:gd name="T47" fmla="*/ 0 h 100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39" h="100">
                        <a:moveTo>
                          <a:pt x="24" y="0"/>
                        </a:moveTo>
                        <a:lnTo>
                          <a:pt x="14" y="33"/>
                        </a:lnTo>
                        <a:lnTo>
                          <a:pt x="14" y="34"/>
                        </a:lnTo>
                        <a:lnTo>
                          <a:pt x="14" y="31"/>
                        </a:lnTo>
                        <a:lnTo>
                          <a:pt x="16" y="25"/>
                        </a:lnTo>
                        <a:lnTo>
                          <a:pt x="16" y="24"/>
                        </a:lnTo>
                        <a:lnTo>
                          <a:pt x="15" y="26"/>
                        </a:lnTo>
                        <a:lnTo>
                          <a:pt x="12" y="29"/>
                        </a:lnTo>
                        <a:lnTo>
                          <a:pt x="6" y="33"/>
                        </a:lnTo>
                        <a:lnTo>
                          <a:pt x="0" y="37"/>
                        </a:lnTo>
                        <a:lnTo>
                          <a:pt x="7" y="100"/>
                        </a:lnTo>
                        <a:lnTo>
                          <a:pt x="14" y="95"/>
                        </a:lnTo>
                        <a:lnTo>
                          <a:pt x="19" y="92"/>
                        </a:lnTo>
                        <a:lnTo>
                          <a:pt x="23" y="87"/>
                        </a:lnTo>
                        <a:lnTo>
                          <a:pt x="28" y="83"/>
                        </a:lnTo>
                        <a:lnTo>
                          <a:pt x="33" y="74"/>
                        </a:lnTo>
                        <a:lnTo>
                          <a:pt x="37" y="60"/>
                        </a:lnTo>
                        <a:lnTo>
                          <a:pt x="39" y="46"/>
                        </a:lnTo>
                        <a:lnTo>
                          <a:pt x="39" y="33"/>
                        </a:lnTo>
                        <a:lnTo>
                          <a:pt x="29" y="64"/>
                        </a:lnTo>
                        <a:lnTo>
                          <a:pt x="24" y="0"/>
                        </a:lnTo>
                        <a:lnTo>
                          <a:pt x="14" y="5"/>
                        </a:lnTo>
                        <a:lnTo>
                          <a:pt x="14" y="33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6" name="Freeform 139"/>
                  <p:cNvSpPr>
                    <a:spLocks/>
                  </p:cNvSpPr>
                  <p:nvPr/>
                </p:nvSpPr>
                <p:spPr bwMode="auto">
                  <a:xfrm>
                    <a:off x="1607" y="1883"/>
                    <a:ext cx="3" cy="7"/>
                  </a:xfrm>
                  <a:custGeom>
                    <a:avLst/>
                    <a:gdLst>
                      <a:gd name="T0" fmla="*/ 3 w 39"/>
                      <a:gd name="T1" fmla="*/ 3 h 79"/>
                      <a:gd name="T2" fmla="*/ 2 w 39"/>
                      <a:gd name="T3" fmla="*/ 1 h 79"/>
                      <a:gd name="T4" fmla="*/ 0 w 39"/>
                      <a:gd name="T5" fmla="*/ 1 h 79"/>
                      <a:gd name="T6" fmla="*/ 0 w 39"/>
                      <a:gd name="T7" fmla="*/ 7 h 79"/>
                      <a:gd name="T8" fmla="*/ 2 w 39"/>
                      <a:gd name="T9" fmla="*/ 6 h 79"/>
                      <a:gd name="T10" fmla="*/ 1 w 39"/>
                      <a:gd name="T11" fmla="*/ 3 h 79"/>
                      <a:gd name="T12" fmla="*/ 3 w 39"/>
                      <a:gd name="T13" fmla="*/ 3 h 79"/>
                      <a:gd name="T14" fmla="*/ 3 w 39"/>
                      <a:gd name="T15" fmla="*/ 0 h 79"/>
                      <a:gd name="T16" fmla="*/ 2 w 39"/>
                      <a:gd name="T17" fmla="*/ 1 h 79"/>
                      <a:gd name="T18" fmla="*/ 3 w 39"/>
                      <a:gd name="T19" fmla="*/ 3 h 7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" h="79">
                        <a:moveTo>
                          <a:pt x="39" y="38"/>
                        </a:moveTo>
                        <a:lnTo>
                          <a:pt x="24" y="6"/>
                        </a:lnTo>
                        <a:lnTo>
                          <a:pt x="0" y="15"/>
                        </a:lnTo>
                        <a:lnTo>
                          <a:pt x="5" y="79"/>
                        </a:lnTo>
                        <a:lnTo>
                          <a:pt x="28" y="71"/>
                        </a:lnTo>
                        <a:lnTo>
                          <a:pt x="12" y="38"/>
                        </a:lnTo>
                        <a:lnTo>
                          <a:pt x="39" y="38"/>
                        </a:lnTo>
                        <a:lnTo>
                          <a:pt x="39" y="0"/>
                        </a:lnTo>
                        <a:lnTo>
                          <a:pt x="24" y="7"/>
                        </a:lnTo>
                        <a:lnTo>
                          <a:pt x="39" y="38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7" name="Freeform 140"/>
                  <p:cNvSpPr>
                    <a:spLocks/>
                  </p:cNvSpPr>
                  <p:nvPr/>
                </p:nvSpPr>
                <p:spPr bwMode="auto">
                  <a:xfrm>
                    <a:off x="1608" y="1885"/>
                    <a:ext cx="5" cy="7"/>
                  </a:xfrm>
                  <a:custGeom>
                    <a:avLst/>
                    <a:gdLst>
                      <a:gd name="T0" fmla="*/ 3 w 57"/>
                      <a:gd name="T1" fmla="*/ 2 h 81"/>
                      <a:gd name="T2" fmla="*/ 4 w 57"/>
                      <a:gd name="T3" fmla="*/ 1 h 81"/>
                      <a:gd name="T4" fmla="*/ 4 w 57"/>
                      <a:gd name="T5" fmla="*/ 1 h 81"/>
                      <a:gd name="T6" fmla="*/ 3 w 57"/>
                      <a:gd name="T7" fmla="*/ 1 h 81"/>
                      <a:gd name="T8" fmla="*/ 3 w 57"/>
                      <a:gd name="T9" fmla="*/ 1 h 81"/>
                      <a:gd name="T10" fmla="*/ 2 w 57"/>
                      <a:gd name="T11" fmla="*/ 0 h 81"/>
                      <a:gd name="T12" fmla="*/ 2 w 57"/>
                      <a:gd name="T13" fmla="*/ 0 h 81"/>
                      <a:gd name="T14" fmla="*/ 2 w 57"/>
                      <a:gd name="T15" fmla="*/ 0 h 81"/>
                      <a:gd name="T16" fmla="*/ 2 w 57"/>
                      <a:gd name="T17" fmla="*/ 1 h 81"/>
                      <a:gd name="T18" fmla="*/ 2 w 57"/>
                      <a:gd name="T19" fmla="*/ 1 h 81"/>
                      <a:gd name="T20" fmla="*/ 0 w 57"/>
                      <a:gd name="T21" fmla="*/ 1 h 81"/>
                      <a:gd name="T22" fmla="*/ 0 w 57"/>
                      <a:gd name="T23" fmla="*/ 3 h 81"/>
                      <a:gd name="T24" fmla="*/ 1 w 57"/>
                      <a:gd name="T25" fmla="*/ 4 h 81"/>
                      <a:gd name="T26" fmla="*/ 1 w 57"/>
                      <a:gd name="T27" fmla="*/ 5 h 81"/>
                      <a:gd name="T28" fmla="*/ 2 w 57"/>
                      <a:gd name="T29" fmla="*/ 5 h 81"/>
                      <a:gd name="T30" fmla="*/ 2 w 57"/>
                      <a:gd name="T31" fmla="*/ 6 h 81"/>
                      <a:gd name="T32" fmla="*/ 3 w 57"/>
                      <a:gd name="T33" fmla="*/ 6 h 81"/>
                      <a:gd name="T34" fmla="*/ 3 w 57"/>
                      <a:gd name="T35" fmla="*/ 6 h 81"/>
                      <a:gd name="T36" fmla="*/ 4 w 57"/>
                      <a:gd name="T37" fmla="*/ 7 h 81"/>
                      <a:gd name="T38" fmla="*/ 5 w 57"/>
                      <a:gd name="T39" fmla="*/ 6 h 81"/>
                      <a:gd name="T40" fmla="*/ 4 w 57"/>
                      <a:gd name="T41" fmla="*/ 7 h 81"/>
                      <a:gd name="T42" fmla="*/ 5 w 57"/>
                      <a:gd name="T43" fmla="*/ 7 h 81"/>
                      <a:gd name="T44" fmla="*/ 5 w 57"/>
                      <a:gd name="T45" fmla="*/ 6 h 81"/>
                      <a:gd name="T46" fmla="*/ 3 w 57"/>
                      <a:gd name="T47" fmla="*/ 2 h 81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57" h="81">
                        <a:moveTo>
                          <a:pt x="39" y="23"/>
                        </a:moveTo>
                        <a:lnTo>
                          <a:pt x="50" y="14"/>
                        </a:lnTo>
                        <a:lnTo>
                          <a:pt x="43" y="11"/>
                        </a:lnTo>
                        <a:lnTo>
                          <a:pt x="36" y="8"/>
                        </a:lnTo>
                        <a:lnTo>
                          <a:pt x="31" y="6"/>
                        </a:lnTo>
                        <a:lnTo>
                          <a:pt x="27" y="3"/>
                        </a:lnTo>
                        <a:lnTo>
                          <a:pt x="25" y="0"/>
                        </a:lnTo>
                        <a:lnTo>
                          <a:pt x="26" y="1"/>
                        </a:lnTo>
                        <a:lnTo>
                          <a:pt x="27" y="6"/>
                        </a:lnTo>
                        <a:lnTo>
                          <a:pt x="27" y="10"/>
                        </a:lnTo>
                        <a:lnTo>
                          <a:pt x="0" y="10"/>
                        </a:lnTo>
                        <a:lnTo>
                          <a:pt x="2" y="30"/>
                        </a:lnTo>
                        <a:lnTo>
                          <a:pt x="6" y="47"/>
                        </a:lnTo>
                        <a:lnTo>
                          <a:pt x="12" y="57"/>
                        </a:lnTo>
                        <a:lnTo>
                          <a:pt x="18" y="63"/>
                        </a:lnTo>
                        <a:lnTo>
                          <a:pt x="25" y="69"/>
                        </a:lnTo>
                        <a:lnTo>
                          <a:pt x="31" y="72"/>
                        </a:lnTo>
                        <a:lnTo>
                          <a:pt x="38" y="75"/>
                        </a:lnTo>
                        <a:lnTo>
                          <a:pt x="47" y="79"/>
                        </a:lnTo>
                        <a:lnTo>
                          <a:pt x="57" y="70"/>
                        </a:lnTo>
                        <a:lnTo>
                          <a:pt x="47" y="79"/>
                        </a:lnTo>
                        <a:lnTo>
                          <a:pt x="52" y="81"/>
                        </a:lnTo>
                        <a:lnTo>
                          <a:pt x="57" y="70"/>
                        </a:lnTo>
                        <a:lnTo>
                          <a:pt x="39" y="23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" name="Freeform 141"/>
                  <p:cNvSpPr>
                    <a:spLocks/>
                  </p:cNvSpPr>
                  <p:nvPr/>
                </p:nvSpPr>
                <p:spPr bwMode="auto">
                  <a:xfrm>
                    <a:off x="1611" y="1884"/>
                    <a:ext cx="3" cy="7"/>
                  </a:xfrm>
                  <a:custGeom>
                    <a:avLst/>
                    <a:gdLst>
                      <a:gd name="T0" fmla="*/ 2 w 30"/>
                      <a:gd name="T1" fmla="*/ 0 h 84"/>
                      <a:gd name="T2" fmla="*/ 1 w 30"/>
                      <a:gd name="T3" fmla="*/ 1 h 84"/>
                      <a:gd name="T4" fmla="*/ 0 w 30"/>
                      <a:gd name="T5" fmla="*/ 3 h 84"/>
                      <a:gd name="T6" fmla="*/ 2 w 30"/>
                      <a:gd name="T7" fmla="*/ 7 h 84"/>
                      <a:gd name="T8" fmla="*/ 3 w 30"/>
                      <a:gd name="T9" fmla="*/ 5 h 84"/>
                      <a:gd name="T10" fmla="*/ 2 w 30"/>
                      <a:gd name="T11" fmla="*/ 6 h 84"/>
                      <a:gd name="T12" fmla="*/ 2 w 30"/>
                      <a:gd name="T13" fmla="*/ 0 h 84"/>
                      <a:gd name="T14" fmla="*/ 2 w 30"/>
                      <a:gd name="T15" fmla="*/ 0 h 84"/>
                      <a:gd name="T16" fmla="*/ 1 w 30"/>
                      <a:gd name="T17" fmla="*/ 1 h 84"/>
                      <a:gd name="T18" fmla="*/ 2 w 30"/>
                      <a:gd name="T19" fmla="*/ 0 h 8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0" h="84">
                        <a:moveTo>
                          <a:pt x="21" y="0"/>
                        </a:moveTo>
                        <a:lnTo>
                          <a:pt x="12" y="10"/>
                        </a:lnTo>
                        <a:lnTo>
                          <a:pt x="0" y="37"/>
                        </a:lnTo>
                        <a:lnTo>
                          <a:pt x="18" y="84"/>
                        </a:lnTo>
                        <a:lnTo>
                          <a:pt x="30" y="57"/>
                        </a:lnTo>
                        <a:lnTo>
                          <a:pt x="21" y="67"/>
                        </a:lnTo>
                        <a:lnTo>
                          <a:pt x="21" y="0"/>
                        </a:lnTo>
                        <a:lnTo>
                          <a:pt x="15" y="0"/>
                        </a:lnTo>
                        <a:lnTo>
                          <a:pt x="12" y="10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9" name="Freeform 142"/>
                  <p:cNvSpPr>
                    <a:spLocks/>
                  </p:cNvSpPr>
                  <p:nvPr/>
                </p:nvSpPr>
                <p:spPr bwMode="auto">
                  <a:xfrm>
                    <a:off x="1613" y="1884"/>
                    <a:ext cx="2" cy="6"/>
                  </a:xfrm>
                  <a:custGeom>
                    <a:avLst/>
                    <a:gdLst>
                      <a:gd name="T0" fmla="*/ 0 w 26"/>
                      <a:gd name="T1" fmla="*/ 3 h 67"/>
                      <a:gd name="T2" fmla="*/ 1 w 26"/>
                      <a:gd name="T3" fmla="*/ 0 h 67"/>
                      <a:gd name="T4" fmla="*/ 0 w 26"/>
                      <a:gd name="T5" fmla="*/ 0 h 67"/>
                      <a:gd name="T6" fmla="*/ 0 w 26"/>
                      <a:gd name="T7" fmla="*/ 6 h 67"/>
                      <a:gd name="T8" fmla="*/ 1 w 26"/>
                      <a:gd name="T9" fmla="*/ 6 h 67"/>
                      <a:gd name="T10" fmla="*/ 2 w 26"/>
                      <a:gd name="T11" fmla="*/ 3 h 67"/>
                      <a:gd name="T12" fmla="*/ 1 w 26"/>
                      <a:gd name="T13" fmla="*/ 6 h 67"/>
                      <a:gd name="T14" fmla="*/ 2 w 26"/>
                      <a:gd name="T15" fmla="*/ 6 h 67"/>
                      <a:gd name="T16" fmla="*/ 2 w 26"/>
                      <a:gd name="T17" fmla="*/ 3 h 67"/>
                      <a:gd name="T18" fmla="*/ 0 w 26"/>
                      <a:gd name="T19" fmla="*/ 3 h 6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" h="67">
                        <a:moveTo>
                          <a:pt x="0" y="34"/>
                        </a:moveTo>
                        <a:lnTo>
                          <a:pt x="13" y="0"/>
                        </a:lnTo>
                        <a:lnTo>
                          <a:pt x="2" y="0"/>
                        </a:lnTo>
                        <a:lnTo>
                          <a:pt x="2" y="67"/>
                        </a:lnTo>
                        <a:lnTo>
                          <a:pt x="13" y="67"/>
                        </a:lnTo>
                        <a:lnTo>
                          <a:pt x="26" y="34"/>
                        </a:lnTo>
                        <a:lnTo>
                          <a:pt x="13" y="67"/>
                        </a:lnTo>
                        <a:lnTo>
                          <a:pt x="26" y="67"/>
                        </a:lnTo>
                        <a:lnTo>
                          <a:pt x="26" y="3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0" name="Freeform 143"/>
                  <p:cNvSpPr>
                    <a:spLocks/>
                  </p:cNvSpPr>
                  <p:nvPr/>
                </p:nvSpPr>
                <p:spPr bwMode="auto">
                  <a:xfrm>
                    <a:off x="1613" y="1882"/>
                    <a:ext cx="2" cy="7"/>
                  </a:xfrm>
                  <a:custGeom>
                    <a:avLst/>
                    <a:gdLst>
                      <a:gd name="T0" fmla="*/ 1 w 26"/>
                      <a:gd name="T1" fmla="*/ 1 h 76"/>
                      <a:gd name="T2" fmla="*/ 0 w 26"/>
                      <a:gd name="T3" fmla="*/ 4 h 76"/>
                      <a:gd name="T4" fmla="*/ 0 w 26"/>
                      <a:gd name="T5" fmla="*/ 5 h 76"/>
                      <a:gd name="T6" fmla="*/ 2 w 26"/>
                      <a:gd name="T7" fmla="*/ 5 h 76"/>
                      <a:gd name="T8" fmla="*/ 2 w 26"/>
                      <a:gd name="T9" fmla="*/ 4 h 76"/>
                      <a:gd name="T10" fmla="*/ 1 w 26"/>
                      <a:gd name="T11" fmla="*/ 7 h 76"/>
                      <a:gd name="T12" fmla="*/ 1 w 26"/>
                      <a:gd name="T13" fmla="*/ 1 h 76"/>
                      <a:gd name="T14" fmla="*/ 0 w 26"/>
                      <a:gd name="T15" fmla="*/ 0 h 76"/>
                      <a:gd name="T16" fmla="*/ 0 w 26"/>
                      <a:gd name="T17" fmla="*/ 4 h 76"/>
                      <a:gd name="T18" fmla="*/ 1 w 26"/>
                      <a:gd name="T19" fmla="*/ 1 h 7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" h="76">
                        <a:moveTo>
                          <a:pt x="17" y="14"/>
                        </a:moveTo>
                        <a:lnTo>
                          <a:pt x="0" y="44"/>
                        </a:lnTo>
                        <a:lnTo>
                          <a:pt x="0" y="54"/>
                        </a:lnTo>
                        <a:lnTo>
                          <a:pt x="26" y="54"/>
                        </a:lnTo>
                        <a:lnTo>
                          <a:pt x="26" y="44"/>
                        </a:lnTo>
                        <a:lnTo>
                          <a:pt x="10" y="76"/>
                        </a:lnTo>
                        <a:lnTo>
                          <a:pt x="17" y="14"/>
                        </a:lnTo>
                        <a:lnTo>
                          <a:pt x="0" y="0"/>
                        </a:lnTo>
                        <a:lnTo>
                          <a:pt x="0" y="44"/>
                        </a:lnTo>
                        <a:lnTo>
                          <a:pt x="17" y="14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1" name="Freeform 144"/>
                  <p:cNvSpPr>
                    <a:spLocks/>
                  </p:cNvSpPr>
                  <p:nvPr/>
                </p:nvSpPr>
                <p:spPr bwMode="auto">
                  <a:xfrm>
                    <a:off x="1614" y="1883"/>
                    <a:ext cx="5" cy="8"/>
                  </a:xfrm>
                  <a:custGeom>
                    <a:avLst/>
                    <a:gdLst>
                      <a:gd name="T0" fmla="*/ 4 w 56"/>
                      <a:gd name="T1" fmla="*/ 3 h 90"/>
                      <a:gd name="T2" fmla="*/ 4 w 56"/>
                      <a:gd name="T3" fmla="*/ 2 h 90"/>
                      <a:gd name="T4" fmla="*/ 4 w 56"/>
                      <a:gd name="T5" fmla="*/ 2 h 90"/>
                      <a:gd name="T6" fmla="*/ 3 w 56"/>
                      <a:gd name="T7" fmla="*/ 2 h 90"/>
                      <a:gd name="T8" fmla="*/ 3 w 56"/>
                      <a:gd name="T9" fmla="*/ 2 h 90"/>
                      <a:gd name="T10" fmla="*/ 3 w 56"/>
                      <a:gd name="T11" fmla="*/ 1 h 90"/>
                      <a:gd name="T12" fmla="*/ 2 w 56"/>
                      <a:gd name="T13" fmla="*/ 1 h 90"/>
                      <a:gd name="T14" fmla="*/ 2 w 56"/>
                      <a:gd name="T15" fmla="*/ 1 h 90"/>
                      <a:gd name="T16" fmla="*/ 1 w 56"/>
                      <a:gd name="T17" fmla="*/ 0 h 90"/>
                      <a:gd name="T18" fmla="*/ 1 w 56"/>
                      <a:gd name="T19" fmla="*/ 0 h 90"/>
                      <a:gd name="T20" fmla="*/ 0 w 56"/>
                      <a:gd name="T21" fmla="*/ 6 h 90"/>
                      <a:gd name="T22" fmla="*/ 0 w 56"/>
                      <a:gd name="T23" fmla="*/ 6 h 90"/>
                      <a:gd name="T24" fmla="*/ 1 w 56"/>
                      <a:gd name="T25" fmla="*/ 6 h 90"/>
                      <a:gd name="T26" fmla="*/ 1 w 56"/>
                      <a:gd name="T27" fmla="*/ 7 h 90"/>
                      <a:gd name="T28" fmla="*/ 2 w 56"/>
                      <a:gd name="T29" fmla="*/ 7 h 90"/>
                      <a:gd name="T30" fmla="*/ 3 w 56"/>
                      <a:gd name="T31" fmla="*/ 7 h 90"/>
                      <a:gd name="T32" fmla="*/ 3 w 56"/>
                      <a:gd name="T33" fmla="*/ 8 h 90"/>
                      <a:gd name="T34" fmla="*/ 4 w 56"/>
                      <a:gd name="T35" fmla="*/ 8 h 90"/>
                      <a:gd name="T36" fmla="*/ 4 w 56"/>
                      <a:gd name="T37" fmla="*/ 8 h 90"/>
                      <a:gd name="T38" fmla="*/ 5 w 56"/>
                      <a:gd name="T39" fmla="*/ 8 h 90"/>
                      <a:gd name="T40" fmla="*/ 4 w 56"/>
                      <a:gd name="T41" fmla="*/ 8 h 90"/>
                      <a:gd name="T42" fmla="*/ 5 w 56"/>
                      <a:gd name="T43" fmla="*/ 8 h 90"/>
                      <a:gd name="T44" fmla="*/ 5 w 56"/>
                      <a:gd name="T45" fmla="*/ 8 h 90"/>
                      <a:gd name="T46" fmla="*/ 4 w 56"/>
                      <a:gd name="T47" fmla="*/ 3 h 90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56" h="90">
                        <a:moveTo>
                          <a:pt x="42" y="30"/>
                        </a:moveTo>
                        <a:lnTo>
                          <a:pt x="50" y="25"/>
                        </a:lnTo>
                        <a:lnTo>
                          <a:pt x="43" y="25"/>
                        </a:lnTo>
                        <a:lnTo>
                          <a:pt x="38" y="23"/>
                        </a:lnTo>
                        <a:lnTo>
                          <a:pt x="33" y="20"/>
                        </a:lnTo>
                        <a:lnTo>
                          <a:pt x="28" y="16"/>
                        </a:lnTo>
                        <a:lnTo>
                          <a:pt x="23" y="13"/>
                        </a:lnTo>
                        <a:lnTo>
                          <a:pt x="18" y="8"/>
                        </a:lnTo>
                        <a:lnTo>
                          <a:pt x="13" y="4"/>
                        </a:lnTo>
                        <a:lnTo>
                          <a:pt x="7" y="0"/>
                        </a:lnTo>
                        <a:lnTo>
                          <a:pt x="0" y="62"/>
                        </a:lnTo>
                        <a:lnTo>
                          <a:pt x="4" y="66"/>
                        </a:lnTo>
                        <a:lnTo>
                          <a:pt x="10" y="70"/>
                        </a:lnTo>
                        <a:lnTo>
                          <a:pt x="15" y="75"/>
                        </a:lnTo>
                        <a:lnTo>
                          <a:pt x="21" y="79"/>
                        </a:lnTo>
                        <a:lnTo>
                          <a:pt x="28" y="83"/>
                        </a:lnTo>
                        <a:lnTo>
                          <a:pt x="34" y="87"/>
                        </a:lnTo>
                        <a:lnTo>
                          <a:pt x="41" y="90"/>
                        </a:lnTo>
                        <a:lnTo>
                          <a:pt x="50" y="90"/>
                        </a:lnTo>
                        <a:lnTo>
                          <a:pt x="56" y="86"/>
                        </a:lnTo>
                        <a:lnTo>
                          <a:pt x="50" y="90"/>
                        </a:lnTo>
                        <a:lnTo>
                          <a:pt x="53" y="90"/>
                        </a:lnTo>
                        <a:lnTo>
                          <a:pt x="56" y="86"/>
                        </a:lnTo>
                        <a:lnTo>
                          <a:pt x="42" y="3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2" name="Freeform 145"/>
                  <p:cNvSpPr>
                    <a:spLocks/>
                  </p:cNvSpPr>
                  <p:nvPr/>
                </p:nvSpPr>
                <p:spPr bwMode="auto">
                  <a:xfrm>
                    <a:off x="1618" y="1884"/>
                    <a:ext cx="2" cy="7"/>
                  </a:xfrm>
                  <a:custGeom>
                    <a:avLst/>
                    <a:gdLst>
                      <a:gd name="T0" fmla="*/ 2 w 26"/>
                      <a:gd name="T1" fmla="*/ 0 h 80"/>
                      <a:gd name="T2" fmla="*/ 1 w 26"/>
                      <a:gd name="T3" fmla="*/ 1 h 80"/>
                      <a:gd name="T4" fmla="*/ 0 w 26"/>
                      <a:gd name="T5" fmla="*/ 2 h 80"/>
                      <a:gd name="T6" fmla="*/ 1 w 26"/>
                      <a:gd name="T7" fmla="*/ 7 h 80"/>
                      <a:gd name="T8" fmla="*/ 2 w 26"/>
                      <a:gd name="T9" fmla="*/ 5 h 80"/>
                      <a:gd name="T10" fmla="*/ 2 w 26"/>
                      <a:gd name="T11" fmla="*/ 6 h 80"/>
                      <a:gd name="T12" fmla="*/ 2 w 26"/>
                      <a:gd name="T13" fmla="*/ 0 h 80"/>
                      <a:gd name="T14" fmla="*/ 1 w 26"/>
                      <a:gd name="T15" fmla="*/ 0 h 80"/>
                      <a:gd name="T16" fmla="*/ 1 w 26"/>
                      <a:gd name="T17" fmla="*/ 1 h 80"/>
                      <a:gd name="T18" fmla="*/ 2 w 26"/>
                      <a:gd name="T19" fmla="*/ 0 h 8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" h="80">
                        <a:moveTo>
                          <a:pt x="20" y="0"/>
                        </a:moveTo>
                        <a:lnTo>
                          <a:pt x="12" y="6"/>
                        </a:lnTo>
                        <a:lnTo>
                          <a:pt x="0" y="24"/>
                        </a:lnTo>
                        <a:lnTo>
                          <a:pt x="14" y="80"/>
                        </a:lnTo>
                        <a:lnTo>
                          <a:pt x="26" y="61"/>
                        </a:lnTo>
                        <a:lnTo>
                          <a:pt x="20" y="67"/>
                        </a:lnTo>
                        <a:lnTo>
                          <a:pt x="20" y="0"/>
                        </a:lnTo>
                        <a:lnTo>
                          <a:pt x="15" y="0"/>
                        </a:lnTo>
                        <a:lnTo>
                          <a:pt x="12" y="6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3" name="Freeform 146"/>
                  <p:cNvSpPr>
                    <a:spLocks/>
                  </p:cNvSpPr>
                  <p:nvPr/>
                </p:nvSpPr>
                <p:spPr bwMode="auto">
                  <a:xfrm>
                    <a:off x="1620" y="1884"/>
                    <a:ext cx="6" cy="7"/>
                  </a:xfrm>
                  <a:custGeom>
                    <a:avLst/>
                    <a:gdLst>
                      <a:gd name="T0" fmla="*/ 4 w 70"/>
                      <a:gd name="T1" fmla="*/ 4 h 84"/>
                      <a:gd name="T2" fmla="*/ 5 w 70"/>
                      <a:gd name="T3" fmla="*/ 2 h 84"/>
                      <a:gd name="T4" fmla="*/ 4 w 70"/>
                      <a:gd name="T5" fmla="*/ 2 h 84"/>
                      <a:gd name="T6" fmla="*/ 4 w 70"/>
                      <a:gd name="T7" fmla="*/ 1 h 84"/>
                      <a:gd name="T8" fmla="*/ 3 w 70"/>
                      <a:gd name="T9" fmla="*/ 1 h 84"/>
                      <a:gd name="T10" fmla="*/ 3 w 70"/>
                      <a:gd name="T11" fmla="*/ 1 h 84"/>
                      <a:gd name="T12" fmla="*/ 2 w 70"/>
                      <a:gd name="T13" fmla="*/ 1 h 84"/>
                      <a:gd name="T14" fmla="*/ 2 w 70"/>
                      <a:gd name="T15" fmla="*/ 0 h 84"/>
                      <a:gd name="T16" fmla="*/ 1 w 70"/>
                      <a:gd name="T17" fmla="*/ 0 h 84"/>
                      <a:gd name="T18" fmla="*/ 0 w 70"/>
                      <a:gd name="T19" fmla="*/ 0 h 84"/>
                      <a:gd name="T20" fmla="*/ 0 w 70"/>
                      <a:gd name="T21" fmla="*/ 6 h 84"/>
                      <a:gd name="T22" fmla="*/ 1 w 70"/>
                      <a:gd name="T23" fmla="*/ 6 h 84"/>
                      <a:gd name="T24" fmla="*/ 2 w 70"/>
                      <a:gd name="T25" fmla="*/ 6 h 84"/>
                      <a:gd name="T26" fmla="*/ 2 w 70"/>
                      <a:gd name="T27" fmla="*/ 6 h 84"/>
                      <a:gd name="T28" fmla="*/ 2 w 70"/>
                      <a:gd name="T29" fmla="*/ 6 h 84"/>
                      <a:gd name="T30" fmla="*/ 3 w 70"/>
                      <a:gd name="T31" fmla="*/ 6 h 84"/>
                      <a:gd name="T32" fmla="*/ 3 w 70"/>
                      <a:gd name="T33" fmla="*/ 7 h 84"/>
                      <a:gd name="T34" fmla="*/ 4 w 70"/>
                      <a:gd name="T35" fmla="*/ 7 h 84"/>
                      <a:gd name="T36" fmla="*/ 5 w 70"/>
                      <a:gd name="T37" fmla="*/ 7 h 84"/>
                      <a:gd name="T38" fmla="*/ 6 w 70"/>
                      <a:gd name="T39" fmla="*/ 4 h 84"/>
                      <a:gd name="T40" fmla="*/ 5 w 70"/>
                      <a:gd name="T41" fmla="*/ 7 h 84"/>
                      <a:gd name="T42" fmla="*/ 6 w 70"/>
                      <a:gd name="T43" fmla="*/ 7 h 84"/>
                      <a:gd name="T44" fmla="*/ 6 w 70"/>
                      <a:gd name="T45" fmla="*/ 4 h 84"/>
                      <a:gd name="T46" fmla="*/ 4 w 70"/>
                      <a:gd name="T47" fmla="*/ 4 h 84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0" h="84">
                        <a:moveTo>
                          <a:pt x="44" y="51"/>
                        </a:moveTo>
                        <a:lnTo>
                          <a:pt x="57" y="19"/>
                        </a:lnTo>
                        <a:lnTo>
                          <a:pt x="49" y="19"/>
                        </a:lnTo>
                        <a:lnTo>
                          <a:pt x="44" y="17"/>
                        </a:lnTo>
                        <a:lnTo>
                          <a:pt x="40" y="14"/>
                        </a:lnTo>
                        <a:lnTo>
                          <a:pt x="35" y="11"/>
                        </a:lnTo>
                        <a:lnTo>
                          <a:pt x="28" y="7"/>
                        </a:lnTo>
                        <a:lnTo>
                          <a:pt x="21" y="3"/>
                        </a:lnTo>
                        <a:lnTo>
                          <a:pt x="11" y="1"/>
                        </a:lnTo>
                        <a:lnTo>
                          <a:pt x="0" y="0"/>
                        </a:lnTo>
                        <a:lnTo>
                          <a:pt x="0" y="67"/>
                        </a:lnTo>
                        <a:lnTo>
                          <a:pt x="9" y="67"/>
                        </a:lnTo>
                        <a:lnTo>
                          <a:pt x="18" y="69"/>
                        </a:lnTo>
                        <a:lnTo>
                          <a:pt x="23" y="71"/>
                        </a:lnTo>
                        <a:lnTo>
                          <a:pt x="28" y="74"/>
                        </a:lnTo>
                        <a:lnTo>
                          <a:pt x="33" y="77"/>
                        </a:lnTo>
                        <a:lnTo>
                          <a:pt x="40" y="81"/>
                        </a:lnTo>
                        <a:lnTo>
                          <a:pt x="47" y="84"/>
                        </a:lnTo>
                        <a:lnTo>
                          <a:pt x="57" y="84"/>
                        </a:lnTo>
                        <a:lnTo>
                          <a:pt x="70" y="51"/>
                        </a:lnTo>
                        <a:lnTo>
                          <a:pt x="57" y="84"/>
                        </a:lnTo>
                        <a:lnTo>
                          <a:pt x="70" y="84"/>
                        </a:lnTo>
                        <a:lnTo>
                          <a:pt x="70" y="51"/>
                        </a:lnTo>
                        <a:lnTo>
                          <a:pt x="44" y="51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4" name="Freeform 147"/>
                  <p:cNvSpPr>
                    <a:spLocks/>
                  </p:cNvSpPr>
                  <p:nvPr/>
                </p:nvSpPr>
                <p:spPr bwMode="auto">
                  <a:xfrm>
                    <a:off x="1624" y="1885"/>
                    <a:ext cx="2" cy="6"/>
                  </a:xfrm>
                  <a:custGeom>
                    <a:avLst/>
                    <a:gdLst>
                      <a:gd name="T0" fmla="*/ 1 w 26"/>
                      <a:gd name="T1" fmla="*/ 0 h 65"/>
                      <a:gd name="T2" fmla="*/ 0 w 26"/>
                      <a:gd name="T3" fmla="*/ 3 h 65"/>
                      <a:gd name="T4" fmla="*/ 0 w 26"/>
                      <a:gd name="T5" fmla="*/ 4 h 65"/>
                      <a:gd name="T6" fmla="*/ 2 w 26"/>
                      <a:gd name="T7" fmla="*/ 4 h 65"/>
                      <a:gd name="T8" fmla="*/ 2 w 26"/>
                      <a:gd name="T9" fmla="*/ 3 h 65"/>
                      <a:gd name="T10" fmla="*/ 1 w 26"/>
                      <a:gd name="T11" fmla="*/ 6 h 65"/>
                      <a:gd name="T12" fmla="*/ 1 w 26"/>
                      <a:gd name="T13" fmla="*/ 0 h 65"/>
                      <a:gd name="T14" fmla="*/ 0 w 26"/>
                      <a:gd name="T15" fmla="*/ 0 h 65"/>
                      <a:gd name="T16" fmla="*/ 0 w 26"/>
                      <a:gd name="T17" fmla="*/ 3 h 65"/>
                      <a:gd name="T18" fmla="*/ 1 w 26"/>
                      <a:gd name="T19" fmla="*/ 0 h 6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" h="65">
                        <a:moveTo>
                          <a:pt x="12" y="0"/>
                        </a:moveTo>
                        <a:lnTo>
                          <a:pt x="0" y="33"/>
                        </a:lnTo>
                        <a:lnTo>
                          <a:pt x="0" y="41"/>
                        </a:lnTo>
                        <a:lnTo>
                          <a:pt x="26" y="41"/>
                        </a:lnTo>
                        <a:lnTo>
                          <a:pt x="26" y="33"/>
                        </a:lnTo>
                        <a:lnTo>
                          <a:pt x="14" y="65"/>
                        </a:lnTo>
                        <a:lnTo>
                          <a:pt x="12" y="0"/>
                        </a:lnTo>
                        <a:lnTo>
                          <a:pt x="0" y="3"/>
                        </a:lnTo>
                        <a:lnTo>
                          <a:pt x="0" y="33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5" name="Freeform 148"/>
                  <p:cNvSpPr>
                    <a:spLocks/>
                  </p:cNvSpPr>
                  <p:nvPr/>
                </p:nvSpPr>
                <p:spPr bwMode="auto">
                  <a:xfrm>
                    <a:off x="1625" y="1884"/>
                    <a:ext cx="4" cy="7"/>
                  </a:xfrm>
                  <a:custGeom>
                    <a:avLst/>
                    <a:gdLst>
                      <a:gd name="T0" fmla="*/ 4 w 49"/>
                      <a:gd name="T1" fmla="*/ 3 h 78"/>
                      <a:gd name="T2" fmla="*/ 3 w 49"/>
                      <a:gd name="T3" fmla="*/ 0 h 78"/>
                      <a:gd name="T4" fmla="*/ 0 w 49"/>
                      <a:gd name="T5" fmla="*/ 1 h 78"/>
                      <a:gd name="T6" fmla="*/ 0 w 49"/>
                      <a:gd name="T7" fmla="*/ 7 h 78"/>
                      <a:gd name="T8" fmla="*/ 3 w 49"/>
                      <a:gd name="T9" fmla="*/ 6 h 78"/>
                      <a:gd name="T10" fmla="*/ 2 w 49"/>
                      <a:gd name="T11" fmla="*/ 3 h 78"/>
                      <a:gd name="T12" fmla="*/ 4 w 49"/>
                      <a:gd name="T13" fmla="*/ 3 h 78"/>
                      <a:gd name="T14" fmla="*/ 4 w 49"/>
                      <a:gd name="T15" fmla="*/ 0 h 78"/>
                      <a:gd name="T16" fmla="*/ 3 w 49"/>
                      <a:gd name="T17" fmla="*/ 0 h 78"/>
                      <a:gd name="T18" fmla="*/ 4 w 49"/>
                      <a:gd name="T19" fmla="*/ 3 h 7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9" h="78">
                        <a:moveTo>
                          <a:pt x="49" y="37"/>
                        </a:moveTo>
                        <a:lnTo>
                          <a:pt x="34" y="4"/>
                        </a:lnTo>
                        <a:lnTo>
                          <a:pt x="0" y="13"/>
                        </a:lnTo>
                        <a:lnTo>
                          <a:pt x="2" y="78"/>
                        </a:lnTo>
                        <a:lnTo>
                          <a:pt x="37" y="68"/>
                        </a:lnTo>
                        <a:lnTo>
                          <a:pt x="22" y="37"/>
                        </a:lnTo>
                        <a:lnTo>
                          <a:pt x="49" y="37"/>
                        </a:lnTo>
                        <a:lnTo>
                          <a:pt x="49" y="0"/>
                        </a:lnTo>
                        <a:lnTo>
                          <a:pt x="34" y="4"/>
                        </a:lnTo>
                        <a:lnTo>
                          <a:pt x="49" y="37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6" name="Freeform 149"/>
                  <p:cNvSpPr>
                    <a:spLocks/>
                  </p:cNvSpPr>
                  <p:nvPr/>
                </p:nvSpPr>
                <p:spPr bwMode="auto">
                  <a:xfrm>
                    <a:off x="1627" y="1885"/>
                    <a:ext cx="2" cy="6"/>
                  </a:xfrm>
                  <a:custGeom>
                    <a:avLst/>
                    <a:gdLst>
                      <a:gd name="T0" fmla="*/ 1 w 27"/>
                      <a:gd name="T1" fmla="*/ 0 h 65"/>
                      <a:gd name="T2" fmla="*/ 2 w 27"/>
                      <a:gd name="T3" fmla="*/ 3 h 65"/>
                      <a:gd name="T4" fmla="*/ 2 w 27"/>
                      <a:gd name="T5" fmla="*/ 2 h 65"/>
                      <a:gd name="T6" fmla="*/ 0 w 27"/>
                      <a:gd name="T7" fmla="*/ 2 h 65"/>
                      <a:gd name="T8" fmla="*/ 0 w 27"/>
                      <a:gd name="T9" fmla="*/ 3 h 65"/>
                      <a:gd name="T10" fmla="*/ 1 w 27"/>
                      <a:gd name="T11" fmla="*/ 6 h 65"/>
                      <a:gd name="T12" fmla="*/ 0 w 27"/>
                      <a:gd name="T13" fmla="*/ 3 h 65"/>
                      <a:gd name="T14" fmla="*/ 0 w 27"/>
                      <a:gd name="T15" fmla="*/ 6 h 65"/>
                      <a:gd name="T16" fmla="*/ 1 w 27"/>
                      <a:gd name="T17" fmla="*/ 6 h 65"/>
                      <a:gd name="T18" fmla="*/ 1 w 27"/>
                      <a:gd name="T19" fmla="*/ 0 h 6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7" h="65">
                        <a:moveTo>
                          <a:pt x="14" y="0"/>
                        </a:moveTo>
                        <a:lnTo>
                          <a:pt x="27" y="33"/>
                        </a:lnTo>
                        <a:lnTo>
                          <a:pt x="27" y="24"/>
                        </a:lnTo>
                        <a:lnTo>
                          <a:pt x="0" y="24"/>
                        </a:lnTo>
                        <a:lnTo>
                          <a:pt x="0" y="33"/>
                        </a:lnTo>
                        <a:lnTo>
                          <a:pt x="14" y="65"/>
                        </a:lnTo>
                        <a:lnTo>
                          <a:pt x="0" y="33"/>
                        </a:lnTo>
                        <a:lnTo>
                          <a:pt x="0" y="65"/>
                        </a:lnTo>
                        <a:lnTo>
                          <a:pt x="14" y="6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" name="Freeform 150"/>
                  <p:cNvSpPr>
                    <a:spLocks/>
                  </p:cNvSpPr>
                  <p:nvPr/>
                </p:nvSpPr>
                <p:spPr bwMode="auto">
                  <a:xfrm>
                    <a:off x="1628" y="1885"/>
                    <a:ext cx="3" cy="6"/>
                  </a:xfrm>
                  <a:custGeom>
                    <a:avLst/>
                    <a:gdLst>
                      <a:gd name="T0" fmla="*/ 3 w 36"/>
                      <a:gd name="T1" fmla="*/ 0 h 65"/>
                      <a:gd name="T2" fmla="*/ 3 w 36"/>
                      <a:gd name="T3" fmla="*/ 0 h 65"/>
                      <a:gd name="T4" fmla="*/ 0 w 36"/>
                      <a:gd name="T5" fmla="*/ 0 h 65"/>
                      <a:gd name="T6" fmla="*/ 0 w 36"/>
                      <a:gd name="T7" fmla="*/ 6 h 65"/>
                      <a:gd name="T8" fmla="*/ 3 w 36"/>
                      <a:gd name="T9" fmla="*/ 6 h 65"/>
                      <a:gd name="T10" fmla="*/ 3 w 36"/>
                      <a:gd name="T11" fmla="*/ 6 h 65"/>
                      <a:gd name="T12" fmla="*/ 3 w 36"/>
                      <a:gd name="T13" fmla="*/ 6 h 65"/>
                      <a:gd name="T14" fmla="*/ 3 w 36"/>
                      <a:gd name="T15" fmla="*/ 6 h 65"/>
                      <a:gd name="T16" fmla="*/ 3 w 36"/>
                      <a:gd name="T17" fmla="*/ 6 h 65"/>
                      <a:gd name="T18" fmla="*/ 3 w 36"/>
                      <a:gd name="T19" fmla="*/ 0 h 6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6" h="65">
                        <a:moveTo>
                          <a:pt x="33" y="0"/>
                        </a:moveTo>
                        <a:lnTo>
                          <a:pt x="34" y="0"/>
                        </a:lnTo>
                        <a:lnTo>
                          <a:pt x="0" y="0"/>
                        </a:lnTo>
                        <a:lnTo>
                          <a:pt x="0" y="65"/>
                        </a:lnTo>
                        <a:lnTo>
                          <a:pt x="34" y="65"/>
                        </a:lnTo>
                        <a:lnTo>
                          <a:pt x="36" y="65"/>
                        </a:lnTo>
                        <a:lnTo>
                          <a:pt x="34" y="65"/>
                        </a:lnTo>
                        <a:lnTo>
                          <a:pt x="35" y="65"/>
                        </a:lnTo>
                        <a:lnTo>
                          <a:pt x="36" y="65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" name="Freeform 151"/>
                  <p:cNvSpPr>
                    <a:spLocks/>
                  </p:cNvSpPr>
                  <p:nvPr/>
                </p:nvSpPr>
                <p:spPr bwMode="auto">
                  <a:xfrm>
                    <a:off x="1631" y="1884"/>
                    <a:ext cx="3" cy="7"/>
                  </a:xfrm>
                  <a:custGeom>
                    <a:avLst/>
                    <a:gdLst>
                      <a:gd name="T0" fmla="*/ 3 w 28"/>
                      <a:gd name="T1" fmla="*/ 0 h 75"/>
                      <a:gd name="T2" fmla="*/ 2 w 28"/>
                      <a:gd name="T3" fmla="*/ 0 h 75"/>
                      <a:gd name="T4" fmla="*/ 0 w 28"/>
                      <a:gd name="T5" fmla="*/ 1 h 75"/>
                      <a:gd name="T6" fmla="*/ 0 w 28"/>
                      <a:gd name="T7" fmla="*/ 7 h 75"/>
                      <a:gd name="T8" fmla="*/ 3 w 28"/>
                      <a:gd name="T9" fmla="*/ 6 h 75"/>
                      <a:gd name="T10" fmla="*/ 2 w 28"/>
                      <a:gd name="T11" fmla="*/ 6 h 75"/>
                      <a:gd name="T12" fmla="*/ 3 w 28"/>
                      <a:gd name="T13" fmla="*/ 0 h 75"/>
                      <a:gd name="T14" fmla="*/ 3 w 28"/>
                      <a:gd name="T15" fmla="*/ 0 h 75"/>
                      <a:gd name="T16" fmla="*/ 2 w 28"/>
                      <a:gd name="T17" fmla="*/ 0 h 75"/>
                      <a:gd name="T18" fmla="*/ 3 w 28"/>
                      <a:gd name="T19" fmla="*/ 0 h 7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8" h="75">
                        <a:moveTo>
                          <a:pt x="28" y="2"/>
                        </a:moveTo>
                        <a:lnTo>
                          <a:pt x="22" y="1"/>
                        </a:lnTo>
                        <a:lnTo>
                          <a:pt x="0" y="10"/>
                        </a:lnTo>
                        <a:lnTo>
                          <a:pt x="3" y="75"/>
                        </a:lnTo>
                        <a:lnTo>
                          <a:pt x="26" y="65"/>
                        </a:lnTo>
                        <a:lnTo>
                          <a:pt x="21" y="64"/>
                        </a:lnTo>
                        <a:lnTo>
                          <a:pt x="28" y="2"/>
                        </a:lnTo>
                        <a:lnTo>
                          <a:pt x="25" y="0"/>
                        </a:lnTo>
                        <a:lnTo>
                          <a:pt x="22" y="1"/>
                        </a:lnTo>
                        <a:lnTo>
                          <a:pt x="28" y="2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" name="Freeform 152"/>
                  <p:cNvSpPr>
                    <a:spLocks/>
                  </p:cNvSpPr>
                  <p:nvPr/>
                </p:nvSpPr>
                <p:spPr bwMode="auto">
                  <a:xfrm>
                    <a:off x="1633" y="1884"/>
                    <a:ext cx="3" cy="7"/>
                  </a:xfrm>
                  <a:custGeom>
                    <a:avLst/>
                    <a:gdLst>
                      <a:gd name="T0" fmla="*/ 3 w 38"/>
                      <a:gd name="T1" fmla="*/ 1 h 73"/>
                      <a:gd name="T2" fmla="*/ 3 w 38"/>
                      <a:gd name="T3" fmla="*/ 1 h 73"/>
                      <a:gd name="T4" fmla="*/ 2 w 38"/>
                      <a:gd name="T5" fmla="*/ 1 h 73"/>
                      <a:gd name="T6" fmla="*/ 2 w 38"/>
                      <a:gd name="T7" fmla="*/ 1 h 73"/>
                      <a:gd name="T8" fmla="*/ 2 w 38"/>
                      <a:gd name="T9" fmla="*/ 1 h 73"/>
                      <a:gd name="T10" fmla="*/ 1 w 38"/>
                      <a:gd name="T11" fmla="*/ 1 h 73"/>
                      <a:gd name="T12" fmla="*/ 1 w 38"/>
                      <a:gd name="T13" fmla="*/ 1 h 73"/>
                      <a:gd name="T14" fmla="*/ 1 w 38"/>
                      <a:gd name="T15" fmla="*/ 0 h 73"/>
                      <a:gd name="T16" fmla="*/ 1 w 38"/>
                      <a:gd name="T17" fmla="*/ 0 h 73"/>
                      <a:gd name="T18" fmla="*/ 0 w 38"/>
                      <a:gd name="T19" fmla="*/ 6 h 73"/>
                      <a:gd name="T20" fmla="*/ 0 w 38"/>
                      <a:gd name="T21" fmla="*/ 6 h 73"/>
                      <a:gd name="T22" fmla="*/ 1 w 38"/>
                      <a:gd name="T23" fmla="*/ 7 h 73"/>
                      <a:gd name="T24" fmla="*/ 1 w 38"/>
                      <a:gd name="T25" fmla="*/ 7 h 73"/>
                      <a:gd name="T26" fmla="*/ 1 w 38"/>
                      <a:gd name="T27" fmla="*/ 7 h 73"/>
                      <a:gd name="T28" fmla="*/ 2 w 38"/>
                      <a:gd name="T29" fmla="*/ 7 h 73"/>
                      <a:gd name="T30" fmla="*/ 2 w 38"/>
                      <a:gd name="T31" fmla="*/ 7 h 73"/>
                      <a:gd name="T32" fmla="*/ 3 w 38"/>
                      <a:gd name="T33" fmla="*/ 7 h 73"/>
                      <a:gd name="T34" fmla="*/ 3 w 38"/>
                      <a:gd name="T35" fmla="*/ 7 h 73"/>
                      <a:gd name="T36" fmla="*/ 3 w 38"/>
                      <a:gd name="T37" fmla="*/ 1 h 7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38" h="73">
                        <a:moveTo>
                          <a:pt x="38" y="8"/>
                        </a:moveTo>
                        <a:lnTo>
                          <a:pt x="32" y="8"/>
                        </a:lnTo>
                        <a:lnTo>
                          <a:pt x="26" y="8"/>
                        </a:lnTo>
                        <a:lnTo>
                          <a:pt x="22" y="8"/>
                        </a:lnTo>
                        <a:lnTo>
                          <a:pt x="20" y="8"/>
                        </a:lnTo>
                        <a:lnTo>
                          <a:pt x="17" y="7"/>
                        </a:lnTo>
                        <a:lnTo>
                          <a:pt x="15" y="6"/>
                        </a:lnTo>
                        <a:lnTo>
                          <a:pt x="12" y="4"/>
                        </a:lnTo>
                        <a:lnTo>
                          <a:pt x="7" y="0"/>
                        </a:lnTo>
                        <a:lnTo>
                          <a:pt x="0" y="62"/>
                        </a:lnTo>
                        <a:lnTo>
                          <a:pt x="4" y="67"/>
                        </a:lnTo>
                        <a:lnTo>
                          <a:pt x="9" y="70"/>
                        </a:lnTo>
                        <a:lnTo>
                          <a:pt x="14" y="72"/>
                        </a:lnTo>
                        <a:lnTo>
                          <a:pt x="18" y="73"/>
                        </a:lnTo>
                        <a:lnTo>
                          <a:pt x="22" y="73"/>
                        </a:lnTo>
                        <a:lnTo>
                          <a:pt x="26" y="73"/>
                        </a:lnTo>
                        <a:lnTo>
                          <a:pt x="32" y="73"/>
                        </a:lnTo>
                        <a:lnTo>
                          <a:pt x="38" y="73"/>
                        </a:lnTo>
                        <a:lnTo>
                          <a:pt x="38" y="8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0" name="Freeform 153"/>
                  <p:cNvSpPr>
                    <a:spLocks/>
                  </p:cNvSpPr>
                  <p:nvPr/>
                </p:nvSpPr>
                <p:spPr bwMode="auto">
                  <a:xfrm>
                    <a:off x="1470" y="1852"/>
                    <a:ext cx="4" cy="47"/>
                  </a:xfrm>
                  <a:custGeom>
                    <a:avLst/>
                    <a:gdLst>
                      <a:gd name="T0" fmla="*/ 4 w 42"/>
                      <a:gd name="T1" fmla="*/ 46 h 520"/>
                      <a:gd name="T2" fmla="*/ 4 w 42"/>
                      <a:gd name="T3" fmla="*/ 47 h 520"/>
                      <a:gd name="T4" fmla="*/ 4 w 42"/>
                      <a:gd name="T5" fmla="*/ 41 h 520"/>
                      <a:gd name="T6" fmla="*/ 4 w 42"/>
                      <a:gd name="T7" fmla="*/ 35 h 520"/>
                      <a:gd name="T8" fmla="*/ 4 w 42"/>
                      <a:gd name="T9" fmla="*/ 29 h 520"/>
                      <a:gd name="T10" fmla="*/ 3 w 42"/>
                      <a:gd name="T11" fmla="*/ 23 h 520"/>
                      <a:gd name="T12" fmla="*/ 3 w 42"/>
                      <a:gd name="T13" fmla="*/ 17 h 520"/>
                      <a:gd name="T14" fmla="*/ 3 w 42"/>
                      <a:gd name="T15" fmla="*/ 11 h 520"/>
                      <a:gd name="T16" fmla="*/ 3 w 42"/>
                      <a:gd name="T17" fmla="*/ 6 h 520"/>
                      <a:gd name="T18" fmla="*/ 3 w 42"/>
                      <a:gd name="T19" fmla="*/ 0 h 520"/>
                      <a:gd name="T20" fmla="*/ 0 w 42"/>
                      <a:gd name="T21" fmla="*/ 0 h 520"/>
                      <a:gd name="T22" fmla="*/ 0 w 42"/>
                      <a:gd name="T23" fmla="*/ 6 h 520"/>
                      <a:gd name="T24" fmla="*/ 0 w 42"/>
                      <a:gd name="T25" fmla="*/ 12 h 520"/>
                      <a:gd name="T26" fmla="*/ 0 w 42"/>
                      <a:gd name="T27" fmla="*/ 18 h 520"/>
                      <a:gd name="T28" fmla="*/ 1 w 42"/>
                      <a:gd name="T29" fmla="*/ 24 h 520"/>
                      <a:gd name="T30" fmla="*/ 1 w 42"/>
                      <a:gd name="T31" fmla="*/ 29 h 520"/>
                      <a:gd name="T32" fmla="*/ 1 w 42"/>
                      <a:gd name="T33" fmla="*/ 35 h 520"/>
                      <a:gd name="T34" fmla="*/ 1 w 42"/>
                      <a:gd name="T35" fmla="*/ 41 h 520"/>
                      <a:gd name="T36" fmla="*/ 1 w 42"/>
                      <a:gd name="T37" fmla="*/ 47 h 520"/>
                      <a:gd name="T38" fmla="*/ 1 w 42"/>
                      <a:gd name="T39" fmla="*/ 47 h 520"/>
                      <a:gd name="T40" fmla="*/ 1 w 42"/>
                      <a:gd name="T41" fmla="*/ 47 h 520"/>
                      <a:gd name="T42" fmla="*/ 1 w 42"/>
                      <a:gd name="T43" fmla="*/ 47 h 520"/>
                      <a:gd name="T44" fmla="*/ 1 w 42"/>
                      <a:gd name="T45" fmla="*/ 47 h 520"/>
                      <a:gd name="T46" fmla="*/ 4 w 42"/>
                      <a:gd name="T47" fmla="*/ 46 h 520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2" h="520">
                        <a:moveTo>
                          <a:pt x="42" y="510"/>
                        </a:moveTo>
                        <a:lnTo>
                          <a:pt x="42" y="515"/>
                        </a:lnTo>
                        <a:lnTo>
                          <a:pt x="41" y="450"/>
                        </a:lnTo>
                        <a:lnTo>
                          <a:pt x="40" y="385"/>
                        </a:lnTo>
                        <a:lnTo>
                          <a:pt x="37" y="319"/>
                        </a:lnTo>
                        <a:lnTo>
                          <a:pt x="35" y="254"/>
                        </a:lnTo>
                        <a:lnTo>
                          <a:pt x="33" y="190"/>
                        </a:lnTo>
                        <a:lnTo>
                          <a:pt x="31" y="127"/>
                        </a:lnTo>
                        <a:lnTo>
                          <a:pt x="29" y="63"/>
                        </a:lnTo>
                        <a:lnTo>
                          <a:pt x="29" y="0"/>
                        </a:lnTo>
                        <a:lnTo>
                          <a:pt x="0" y="0"/>
                        </a:lnTo>
                        <a:lnTo>
                          <a:pt x="0" y="65"/>
                        </a:lnTo>
                        <a:lnTo>
                          <a:pt x="2" y="130"/>
                        </a:lnTo>
                        <a:lnTo>
                          <a:pt x="5" y="195"/>
                        </a:lnTo>
                        <a:lnTo>
                          <a:pt x="7" y="260"/>
                        </a:lnTo>
                        <a:lnTo>
                          <a:pt x="9" y="324"/>
                        </a:lnTo>
                        <a:lnTo>
                          <a:pt x="11" y="388"/>
                        </a:lnTo>
                        <a:lnTo>
                          <a:pt x="12" y="452"/>
                        </a:lnTo>
                        <a:lnTo>
                          <a:pt x="13" y="515"/>
                        </a:lnTo>
                        <a:lnTo>
                          <a:pt x="13" y="520"/>
                        </a:lnTo>
                        <a:lnTo>
                          <a:pt x="13" y="515"/>
                        </a:lnTo>
                        <a:lnTo>
                          <a:pt x="13" y="518"/>
                        </a:lnTo>
                        <a:lnTo>
                          <a:pt x="13" y="520"/>
                        </a:lnTo>
                        <a:lnTo>
                          <a:pt x="42" y="51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1" name="Freeform 154"/>
                  <p:cNvSpPr>
                    <a:spLocks/>
                  </p:cNvSpPr>
                  <p:nvPr/>
                </p:nvSpPr>
                <p:spPr bwMode="auto">
                  <a:xfrm>
                    <a:off x="1471" y="1898"/>
                    <a:ext cx="5" cy="39"/>
                  </a:xfrm>
                  <a:custGeom>
                    <a:avLst/>
                    <a:gdLst>
                      <a:gd name="T0" fmla="*/ 5 w 54"/>
                      <a:gd name="T1" fmla="*/ 36 h 430"/>
                      <a:gd name="T2" fmla="*/ 5 w 54"/>
                      <a:gd name="T3" fmla="*/ 37 h 430"/>
                      <a:gd name="T4" fmla="*/ 5 w 54"/>
                      <a:gd name="T5" fmla="*/ 33 h 430"/>
                      <a:gd name="T6" fmla="*/ 5 w 54"/>
                      <a:gd name="T7" fmla="*/ 28 h 430"/>
                      <a:gd name="T8" fmla="*/ 4 w 54"/>
                      <a:gd name="T9" fmla="*/ 23 h 430"/>
                      <a:gd name="T10" fmla="*/ 4 w 54"/>
                      <a:gd name="T11" fmla="*/ 18 h 430"/>
                      <a:gd name="T12" fmla="*/ 4 w 54"/>
                      <a:gd name="T13" fmla="*/ 14 h 430"/>
                      <a:gd name="T14" fmla="*/ 3 w 54"/>
                      <a:gd name="T15" fmla="*/ 9 h 430"/>
                      <a:gd name="T16" fmla="*/ 3 w 54"/>
                      <a:gd name="T17" fmla="*/ 5 h 430"/>
                      <a:gd name="T18" fmla="*/ 3 w 54"/>
                      <a:gd name="T19" fmla="*/ 0 h 430"/>
                      <a:gd name="T20" fmla="*/ 0 w 54"/>
                      <a:gd name="T21" fmla="*/ 1 h 430"/>
                      <a:gd name="T22" fmla="*/ 0 w 54"/>
                      <a:gd name="T23" fmla="*/ 6 h 430"/>
                      <a:gd name="T24" fmla="*/ 1 w 54"/>
                      <a:gd name="T25" fmla="*/ 10 h 430"/>
                      <a:gd name="T26" fmla="*/ 1 w 54"/>
                      <a:gd name="T27" fmla="*/ 15 h 430"/>
                      <a:gd name="T28" fmla="*/ 1 w 54"/>
                      <a:gd name="T29" fmla="*/ 19 h 430"/>
                      <a:gd name="T30" fmla="*/ 2 w 54"/>
                      <a:gd name="T31" fmla="*/ 24 h 430"/>
                      <a:gd name="T32" fmla="*/ 2 w 54"/>
                      <a:gd name="T33" fmla="*/ 28 h 430"/>
                      <a:gd name="T34" fmla="*/ 2 w 54"/>
                      <a:gd name="T35" fmla="*/ 33 h 430"/>
                      <a:gd name="T36" fmla="*/ 2 w 54"/>
                      <a:gd name="T37" fmla="*/ 37 h 430"/>
                      <a:gd name="T38" fmla="*/ 3 w 54"/>
                      <a:gd name="T39" fmla="*/ 39 h 430"/>
                      <a:gd name="T40" fmla="*/ 2 w 54"/>
                      <a:gd name="T41" fmla="*/ 37 h 430"/>
                      <a:gd name="T42" fmla="*/ 2 w 54"/>
                      <a:gd name="T43" fmla="*/ 38 h 430"/>
                      <a:gd name="T44" fmla="*/ 3 w 54"/>
                      <a:gd name="T45" fmla="*/ 39 h 430"/>
                      <a:gd name="T46" fmla="*/ 5 w 54"/>
                      <a:gd name="T47" fmla="*/ 36 h 430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54" h="430">
                        <a:moveTo>
                          <a:pt x="51" y="395"/>
                        </a:moveTo>
                        <a:lnTo>
                          <a:pt x="54" y="412"/>
                        </a:lnTo>
                        <a:lnTo>
                          <a:pt x="53" y="359"/>
                        </a:lnTo>
                        <a:lnTo>
                          <a:pt x="51" y="307"/>
                        </a:lnTo>
                        <a:lnTo>
                          <a:pt x="48" y="255"/>
                        </a:lnTo>
                        <a:lnTo>
                          <a:pt x="45" y="203"/>
                        </a:lnTo>
                        <a:lnTo>
                          <a:pt x="40" y="152"/>
                        </a:lnTo>
                        <a:lnTo>
                          <a:pt x="36" y="101"/>
                        </a:lnTo>
                        <a:lnTo>
                          <a:pt x="32" y="51"/>
                        </a:lnTo>
                        <a:lnTo>
                          <a:pt x="29" y="0"/>
                        </a:lnTo>
                        <a:lnTo>
                          <a:pt x="0" y="10"/>
                        </a:lnTo>
                        <a:lnTo>
                          <a:pt x="4" y="61"/>
                        </a:lnTo>
                        <a:lnTo>
                          <a:pt x="9" y="113"/>
                        </a:lnTo>
                        <a:lnTo>
                          <a:pt x="13" y="164"/>
                        </a:lnTo>
                        <a:lnTo>
                          <a:pt x="16" y="214"/>
                        </a:lnTo>
                        <a:lnTo>
                          <a:pt x="20" y="264"/>
                        </a:lnTo>
                        <a:lnTo>
                          <a:pt x="22" y="314"/>
                        </a:lnTo>
                        <a:lnTo>
                          <a:pt x="24" y="364"/>
                        </a:lnTo>
                        <a:lnTo>
                          <a:pt x="26" y="412"/>
                        </a:lnTo>
                        <a:lnTo>
                          <a:pt x="28" y="430"/>
                        </a:lnTo>
                        <a:lnTo>
                          <a:pt x="26" y="412"/>
                        </a:lnTo>
                        <a:lnTo>
                          <a:pt x="26" y="422"/>
                        </a:lnTo>
                        <a:lnTo>
                          <a:pt x="28" y="430"/>
                        </a:lnTo>
                        <a:lnTo>
                          <a:pt x="51" y="395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2" name="Freeform 155"/>
                  <p:cNvSpPr>
                    <a:spLocks/>
                  </p:cNvSpPr>
                  <p:nvPr/>
                </p:nvSpPr>
                <p:spPr bwMode="auto">
                  <a:xfrm>
                    <a:off x="1474" y="1934"/>
                    <a:ext cx="3" cy="13"/>
                  </a:xfrm>
                  <a:custGeom>
                    <a:avLst/>
                    <a:gdLst>
                      <a:gd name="T0" fmla="*/ 1 w 38"/>
                      <a:gd name="T1" fmla="*/ 5 h 141"/>
                      <a:gd name="T2" fmla="*/ 3 w 38"/>
                      <a:gd name="T3" fmla="*/ 4 h 141"/>
                      <a:gd name="T4" fmla="*/ 2 w 38"/>
                      <a:gd name="T5" fmla="*/ 0 h 141"/>
                      <a:gd name="T6" fmla="*/ 0 w 38"/>
                      <a:gd name="T7" fmla="*/ 3 h 141"/>
                      <a:gd name="T8" fmla="*/ 1 w 38"/>
                      <a:gd name="T9" fmla="*/ 7 h 141"/>
                      <a:gd name="T10" fmla="*/ 3 w 38"/>
                      <a:gd name="T11" fmla="*/ 7 h 141"/>
                      <a:gd name="T12" fmla="*/ 1 w 38"/>
                      <a:gd name="T13" fmla="*/ 7 h 141"/>
                      <a:gd name="T14" fmla="*/ 2 w 38"/>
                      <a:gd name="T15" fmla="*/ 13 h 141"/>
                      <a:gd name="T16" fmla="*/ 3 w 38"/>
                      <a:gd name="T17" fmla="*/ 7 h 141"/>
                      <a:gd name="T18" fmla="*/ 1 w 38"/>
                      <a:gd name="T19" fmla="*/ 5 h 14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8" h="141">
                        <a:moveTo>
                          <a:pt x="10" y="54"/>
                        </a:moveTo>
                        <a:lnTo>
                          <a:pt x="36" y="45"/>
                        </a:lnTo>
                        <a:lnTo>
                          <a:pt x="23" y="0"/>
                        </a:lnTo>
                        <a:lnTo>
                          <a:pt x="0" y="35"/>
                        </a:lnTo>
                        <a:lnTo>
                          <a:pt x="12" y="80"/>
                        </a:lnTo>
                        <a:lnTo>
                          <a:pt x="38" y="71"/>
                        </a:lnTo>
                        <a:lnTo>
                          <a:pt x="12" y="80"/>
                        </a:lnTo>
                        <a:lnTo>
                          <a:pt x="29" y="141"/>
                        </a:lnTo>
                        <a:lnTo>
                          <a:pt x="38" y="71"/>
                        </a:lnTo>
                        <a:lnTo>
                          <a:pt x="10" y="54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" name="Freeform 156"/>
                  <p:cNvSpPr>
                    <a:spLocks/>
                  </p:cNvSpPr>
                  <p:nvPr/>
                </p:nvSpPr>
                <p:spPr bwMode="auto">
                  <a:xfrm>
                    <a:off x="1475" y="1885"/>
                    <a:ext cx="6" cy="55"/>
                  </a:xfrm>
                  <a:custGeom>
                    <a:avLst/>
                    <a:gdLst>
                      <a:gd name="T0" fmla="*/ 3 w 66"/>
                      <a:gd name="T1" fmla="*/ 0 h 610"/>
                      <a:gd name="T2" fmla="*/ 3 w 66"/>
                      <a:gd name="T3" fmla="*/ 0 h 610"/>
                      <a:gd name="T4" fmla="*/ 3 w 66"/>
                      <a:gd name="T5" fmla="*/ 7 h 610"/>
                      <a:gd name="T6" fmla="*/ 3 w 66"/>
                      <a:gd name="T7" fmla="*/ 14 h 610"/>
                      <a:gd name="T8" fmla="*/ 2 w 66"/>
                      <a:gd name="T9" fmla="*/ 20 h 610"/>
                      <a:gd name="T10" fmla="*/ 2 w 66"/>
                      <a:gd name="T11" fmla="*/ 27 h 610"/>
                      <a:gd name="T12" fmla="*/ 2 w 66"/>
                      <a:gd name="T13" fmla="*/ 34 h 610"/>
                      <a:gd name="T14" fmla="*/ 1 w 66"/>
                      <a:gd name="T15" fmla="*/ 40 h 610"/>
                      <a:gd name="T16" fmla="*/ 1 w 66"/>
                      <a:gd name="T17" fmla="*/ 47 h 610"/>
                      <a:gd name="T18" fmla="*/ 0 w 66"/>
                      <a:gd name="T19" fmla="*/ 53 h 610"/>
                      <a:gd name="T20" fmla="*/ 3 w 66"/>
                      <a:gd name="T21" fmla="*/ 55 h 610"/>
                      <a:gd name="T22" fmla="*/ 3 w 66"/>
                      <a:gd name="T23" fmla="*/ 48 h 610"/>
                      <a:gd name="T24" fmla="*/ 4 w 66"/>
                      <a:gd name="T25" fmla="*/ 41 h 610"/>
                      <a:gd name="T26" fmla="*/ 4 w 66"/>
                      <a:gd name="T27" fmla="*/ 35 h 610"/>
                      <a:gd name="T28" fmla="*/ 5 w 66"/>
                      <a:gd name="T29" fmla="*/ 28 h 610"/>
                      <a:gd name="T30" fmla="*/ 5 w 66"/>
                      <a:gd name="T31" fmla="*/ 21 h 610"/>
                      <a:gd name="T32" fmla="*/ 5 w 66"/>
                      <a:gd name="T33" fmla="*/ 14 h 610"/>
                      <a:gd name="T34" fmla="*/ 6 w 66"/>
                      <a:gd name="T35" fmla="*/ 7 h 610"/>
                      <a:gd name="T36" fmla="*/ 6 w 66"/>
                      <a:gd name="T37" fmla="*/ 1 h 610"/>
                      <a:gd name="T38" fmla="*/ 6 w 66"/>
                      <a:gd name="T39" fmla="*/ 0 h 610"/>
                      <a:gd name="T40" fmla="*/ 6 w 66"/>
                      <a:gd name="T41" fmla="*/ 1 h 610"/>
                      <a:gd name="T42" fmla="*/ 6 w 66"/>
                      <a:gd name="T43" fmla="*/ 1 h 610"/>
                      <a:gd name="T44" fmla="*/ 6 w 66"/>
                      <a:gd name="T45" fmla="*/ 0 h 610"/>
                      <a:gd name="T46" fmla="*/ 3 w 66"/>
                      <a:gd name="T47" fmla="*/ 0 h 610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66" h="610">
                        <a:moveTo>
                          <a:pt x="37" y="4"/>
                        </a:moveTo>
                        <a:lnTo>
                          <a:pt x="38" y="0"/>
                        </a:lnTo>
                        <a:lnTo>
                          <a:pt x="33" y="75"/>
                        </a:lnTo>
                        <a:lnTo>
                          <a:pt x="30" y="150"/>
                        </a:lnTo>
                        <a:lnTo>
                          <a:pt x="26" y="225"/>
                        </a:lnTo>
                        <a:lnTo>
                          <a:pt x="23" y="300"/>
                        </a:lnTo>
                        <a:lnTo>
                          <a:pt x="18" y="374"/>
                        </a:lnTo>
                        <a:lnTo>
                          <a:pt x="14" y="447"/>
                        </a:lnTo>
                        <a:lnTo>
                          <a:pt x="8" y="521"/>
                        </a:lnTo>
                        <a:lnTo>
                          <a:pt x="0" y="593"/>
                        </a:lnTo>
                        <a:lnTo>
                          <a:pt x="28" y="610"/>
                        </a:lnTo>
                        <a:lnTo>
                          <a:pt x="36" y="534"/>
                        </a:lnTo>
                        <a:lnTo>
                          <a:pt x="42" y="458"/>
                        </a:lnTo>
                        <a:lnTo>
                          <a:pt x="47" y="383"/>
                        </a:lnTo>
                        <a:lnTo>
                          <a:pt x="51" y="307"/>
                        </a:lnTo>
                        <a:lnTo>
                          <a:pt x="54" y="232"/>
                        </a:lnTo>
                        <a:lnTo>
                          <a:pt x="58" y="158"/>
                        </a:lnTo>
                        <a:lnTo>
                          <a:pt x="62" y="83"/>
                        </a:lnTo>
                        <a:lnTo>
                          <a:pt x="66" y="9"/>
                        </a:lnTo>
                        <a:lnTo>
                          <a:pt x="66" y="4"/>
                        </a:lnTo>
                        <a:lnTo>
                          <a:pt x="66" y="9"/>
                        </a:lnTo>
                        <a:lnTo>
                          <a:pt x="66" y="7"/>
                        </a:lnTo>
                        <a:lnTo>
                          <a:pt x="66" y="4"/>
                        </a:lnTo>
                        <a:lnTo>
                          <a:pt x="37" y="4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" name="Freeform 157"/>
                  <p:cNvSpPr>
                    <a:spLocks/>
                  </p:cNvSpPr>
                  <p:nvPr/>
                </p:nvSpPr>
                <p:spPr bwMode="auto">
                  <a:xfrm>
                    <a:off x="1478" y="1841"/>
                    <a:ext cx="4" cy="44"/>
                  </a:xfrm>
                  <a:custGeom>
                    <a:avLst/>
                    <a:gdLst>
                      <a:gd name="T0" fmla="*/ 1 w 42"/>
                      <a:gd name="T1" fmla="*/ 0 h 484"/>
                      <a:gd name="T2" fmla="*/ 1 w 42"/>
                      <a:gd name="T3" fmla="*/ 1 h 484"/>
                      <a:gd name="T4" fmla="*/ 1 w 42"/>
                      <a:gd name="T5" fmla="*/ 7 h 484"/>
                      <a:gd name="T6" fmla="*/ 1 w 42"/>
                      <a:gd name="T7" fmla="*/ 12 h 484"/>
                      <a:gd name="T8" fmla="*/ 1 w 42"/>
                      <a:gd name="T9" fmla="*/ 17 h 484"/>
                      <a:gd name="T10" fmla="*/ 1 w 42"/>
                      <a:gd name="T11" fmla="*/ 22 h 484"/>
                      <a:gd name="T12" fmla="*/ 0 w 42"/>
                      <a:gd name="T13" fmla="*/ 28 h 484"/>
                      <a:gd name="T14" fmla="*/ 0 w 42"/>
                      <a:gd name="T15" fmla="*/ 33 h 484"/>
                      <a:gd name="T16" fmla="*/ 0 w 42"/>
                      <a:gd name="T17" fmla="*/ 39 h 484"/>
                      <a:gd name="T18" fmla="*/ 0 w 42"/>
                      <a:gd name="T19" fmla="*/ 44 h 484"/>
                      <a:gd name="T20" fmla="*/ 3 w 42"/>
                      <a:gd name="T21" fmla="*/ 44 h 484"/>
                      <a:gd name="T22" fmla="*/ 3 w 42"/>
                      <a:gd name="T23" fmla="*/ 39 h 484"/>
                      <a:gd name="T24" fmla="*/ 3 w 42"/>
                      <a:gd name="T25" fmla="*/ 34 h 484"/>
                      <a:gd name="T26" fmla="*/ 3 w 42"/>
                      <a:gd name="T27" fmla="*/ 28 h 484"/>
                      <a:gd name="T28" fmla="*/ 3 w 42"/>
                      <a:gd name="T29" fmla="*/ 23 h 484"/>
                      <a:gd name="T30" fmla="*/ 4 w 42"/>
                      <a:gd name="T31" fmla="*/ 18 h 484"/>
                      <a:gd name="T32" fmla="*/ 4 w 42"/>
                      <a:gd name="T33" fmla="*/ 12 h 484"/>
                      <a:gd name="T34" fmla="*/ 4 w 42"/>
                      <a:gd name="T35" fmla="*/ 7 h 484"/>
                      <a:gd name="T36" fmla="*/ 4 w 42"/>
                      <a:gd name="T37" fmla="*/ 1 h 484"/>
                      <a:gd name="T38" fmla="*/ 4 w 42"/>
                      <a:gd name="T39" fmla="*/ 2 h 484"/>
                      <a:gd name="T40" fmla="*/ 1 w 42"/>
                      <a:gd name="T41" fmla="*/ 0 h 484"/>
                      <a:gd name="T42" fmla="*/ 1 w 42"/>
                      <a:gd name="T43" fmla="*/ 1 h 484"/>
                      <a:gd name="T44" fmla="*/ 1 w 42"/>
                      <a:gd name="T45" fmla="*/ 1 h 484"/>
                      <a:gd name="T46" fmla="*/ 1 w 42"/>
                      <a:gd name="T47" fmla="*/ 0 h 484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2" h="484">
                        <a:moveTo>
                          <a:pt x="15" y="1"/>
                        </a:moveTo>
                        <a:lnTo>
                          <a:pt x="13" y="14"/>
                        </a:lnTo>
                        <a:lnTo>
                          <a:pt x="13" y="72"/>
                        </a:lnTo>
                        <a:lnTo>
                          <a:pt x="12" y="129"/>
                        </a:lnTo>
                        <a:lnTo>
                          <a:pt x="10" y="188"/>
                        </a:lnTo>
                        <a:lnTo>
                          <a:pt x="8" y="246"/>
                        </a:lnTo>
                        <a:lnTo>
                          <a:pt x="5" y="305"/>
                        </a:lnTo>
                        <a:lnTo>
                          <a:pt x="2" y="365"/>
                        </a:lnTo>
                        <a:lnTo>
                          <a:pt x="1" y="425"/>
                        </a:lnTo>
                        <a:lnTo>
                          <a:pt x="0" y="484"/>
                        </a:lnTo>
                        <a:lnTo>
                          <a:pt x="29" y="484"/>
                        </a:lnTo>
                        <a:lnTo>
                          <a:pt x="30" y="427"/>
                        </a:lnTo>
                        <a:lnTo>
                          <a:pt x="31" y="369"/>
                        </a:lnTo>
                        <a:lnTo>
                          <a:pt x="33" y="311"/>
                        </a:lnTo>
                        <a:lnTo>
                          <a:pt x="35" y="252"/>
                        </a:lnTo>
                        <a:lnTo>
                          <a:pt x="38" y="193"/>
                        </a:lnTo>
                        <a:lnTo>
                          <a:pt x="40" y="133"/>
                        </a:lnTo>
                        <a:lnTo>
                          <a:pt x="42" y="74"/>
                        </a:lnTo>
                        <a:lnTo>
                          <a:pt x="42" y="14"/>
                        </a:lnTo>
                        <a:lnTo>
                          <a:pt x="41" y="27"/>
                        </a:lnTo>
                        <a:lnTo>
                          <a:pt x="15" y="0"/>
                        </a:lnTo>
                        <a:lnTo>
                          <a:pt x="13" y="6"/>
                        </a:lnTo>
                        <a:lnTo>
                          <a:pt x="13" y="14"/>
                        </a:lnTo>
                        <a:lnTo>
                          <a:pt x="15" y="1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" name="Freeform 158"/>
                  <p:cNvSpPr>
                    <a:spLocks/>
                  </p:cNvSpPr>
                  <p:nvPr/>
                </p:nvSpPr>
                <p:spPr bwMode="auto">
                  <a:xfrm>
                    <a:off x="1480" y="1829"/>
                    <a:ext cx="3" cy="15"/>
                  </a:xfrm>
                  <a:custGeom>
                    <a:avLst/>
                    <a:gdLst>
                      <a:gd name="T0" fmla="*/ 3 w 38"/>
                      <a:gd name="T1" fmla="*/ 7 h 158"/>
                      <a:gd name="T2" fmla="*/ 1 w 38"/>
                      <a:gd name="T3" fmla="*/ 6 h 158"/>
                      <a:gd name="T4" fmla="*/ 0 w 38"/>
                      <a:gd name="T5" fmla="*/ 13 h 158"/>
                      <a:gd name="T6" fmla="*/ 2 w 38"/>
                      <a:gd name="T7" fmla="*/ 15 h 158"/>
                      <a:gd name="T8" fmla="*/ 3 w 38"/>
                      <a:gd name="T9" fmla="*/ 9 h 158"/>
                      <a:gd name="T10" fmla="*/ 1 w 38"/>
                      <a:gd name="T11" fmla="*/ 9 h 158"/>
                      <a:gd name="T12" fmla="*/ 3 w 38"/>
                      <a:gd name="T13" fmla="*/ 7 h 158"/>
                      <a:gd name="T14" fmla="*/ 2 w 38"/>
                      <a:gd name="T15" fmla="*/ 0 h 158"/>
                      <a:gd name="T16" fmla="*/ 1 w 38"/>
                      <a:gd name="T17" fmla="*/ 6 h 158"/>
                      <a:gd name="T18" fmla="*/ 3 w 38"/>
                      <a:gd name="T19" fmla="*/ 7 h 1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8" h="158">
                        <a:moveTo>
                          <a:pt x="38" y="70"/>
                        </a:moveTo>
                        <a:lnTo>
                          <a:pt x="13" y="68"/>
                        </a:lnTo>
                        <a:lnTo>
                          <a:pt x="0" y="132"/>
                        </a:lnTo>
                        <a:lnTo>
                          <a:pt x="26" y="158"/>
                        </a:lnTo>
                        <a:lnTo>
                          <a:pt x="38" y="95"/>
                        </a:lnTo>
                        <a:lnTo>
                          <a:pt x="12" y="94"/>
                        </a:lnTo>
                        <a:lnTo>
                          <a:pt x="38" y="70"/>
                        </a:lnTo>
                        <a:lnTo>
                          <a:pt x="27" y="0"/>
                        </a:lnTo>
                        <a:lnTo>
                          <a:pt x="13" y="68"/>
                        </a:lnTo>
                        <a:lnTo>
                          <a:pt x="38" y="7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" name="Freeform 159"/>
                  <p:cNvSpPr>
                    <a:spLocks/>
                  </p:cNvSpPr>
                  <p:nvPr/>
                </p:nvSpPr>
                <p:spPr bwMode="auto">
                  <a:xfrm>
                    <a:off x="1481" y="1836"/>
                    <a:ext cx="4" cy="36"/>
                  </a:xfrm>
                  <a:custGeom>
                    <a:avLst/>
                    <a:gdLst>
                      <a:gd name="T0" fmla="*/ 4 w 53"/>
                      <a:gd name="T1" fmla="*/ 35 h 397"/>
                      <a:gd name="T2" fmla="*/ 4 w 53"/>
                      <a:gd name="T3" fmla="*/ 31 h 397"/>
                      <a:gd name="T4" fmla="*/ 4 w 53"/>
                      <a:gd name="T5" fmla="*/ 27 h 397"/>
                      <a:gd name="T6" fmla="*/ 4 w 53"/>
                      <a:gd name="T7" fmla="*/ 22 h 397"/>
                      <a:gd name="T8" fmla="*/ 3 w 53"/>
                      <a:gd name="T9" fmla="*/ 18 h 397"/>
                      <a:gd name="T10" fmla="*/ 3 w 53"/>
                      <a:gd name="T11" fmla="*/ 14 h 397"/>
                      <a:gd name="T12" fmla="*/ 3 w 53"/>
                      <a:gd name="T13" fmla="*/ 9 h 397"/>
                      <a:gd name="T14" fmla="*/ 3 w 53"/>
                      <a:gd name="T15" fmla="*/ 5 h 397"/>
                      <a:gd name="T16" fmla="*/ 2 w 53"/>
                      <a:gd name="T17" fmla="*/ 0 h 397"/>
                      <a:gd name="T18" fmla="*/ 0 w 53"/>
                      <a:gd name="T19" fmla="*/ 2 h 397"/>
                      <a:gd name="T20" fmla="*/ 0 w 53"/>
                      <a:gd name="T21" fmla="*/ 6 h 397"/>
                      <a:gd name="T22" fmla="*/ 1 w 53"/>
                      <a:gd name="T23" fmla="*/ 10 h 397"/>
                      <a:gd name="T24" fmla="*/ 1 w 53"/>
                      <a:gd name="T25" fmla="*/ 14 h 397"/>
                      <a:gd name="T26" fmla="*/ 1 w 53"/>
                      <a:gd name="T27" fmla="*/ 18 h 397"/>
                      <a:gd name="T28" fmla="*/ 1 w 53"/>
                      <a:gd name="T29" fmla="*/ 23 h 397"/>
                      <a:gd name="T30" fmla="*/ 2 w 53"/>
                      <a:gd name="T31" fmla="*/ 27 h 397"/>
                      <a:gd name="T32" fmla="*/ 2 w 53"/>
                      <a:gd name="T33" fmla="*/ 32 h 397"/>
                      <a:gd name="T34" fmla="*/ 2 w 53"/>
                      <a:gd name="T35" fmla="*/ 36 h 397"/>
                      <a:gd name="T36" fmla="*/ 4 w 53"/>
                      <a:gd name="T37" fmla="*/ 35 h 397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53" h="397">
                        <a:moveTo>
                          <a:pt x="53" y="387"/>
                        </a:moveTo>
                        <a:lnTo>
                          <a:pt x="50" y="340"/>
                        </a:lnTo>
                        <a:lnTo>
                          <a:pt x="49" y="293"/>
                        </a:lnTo>
                        <a:lnTo>
                          <a:pt x="47" y="247"/>
                        </a:lnTo>
                        <a:lnTo>
                          <a:pt x="46" y="198"/>
                        </a:lnTo>
                        <a:lnTo>
                          <a:pt x="42" y="149"/>
                        </a:lnTo>
                        <a:lnTo>
                          <a:pt x="39" y="100"/>
                        </a:lnTo>
                        <a:lnTo>
                          <a:pt x="34" y="50"/>
                        </a:lnTo>
                        <a:lnTo>
                          <a:pt x="26" y="0"/>
                        </a:lnTo>
                        <a:lnTo>
                          <a:pt x="0" y="24"/>
                        </a:lnTo>
                        <a:lnTo>
                          <a:pt x="6" y="67"/>
                        </a:lnTo>
                        <a:lnTo>
                          <a:pt x="12" y="112"/>
                        </a:lnTo>
                        <a:lnTo>
                          <a:pt x="15" y="157"/>
                        </a:lnTo>
                        <a:lnTo>
                          <a:pt x="17" y="204"/>
                        </a:lnTo>
                        <a:lnTo>
                          <a:pt x="18" y="251"/>
                        </a:lnTo>
                        <a:lnTo>
                          <a:pt x="20" y="299"/>
                        </a:lnTo>
                        <a:lnTo>
                          <a:pt x="22" y="348"/>
                        </a:lnTo>
                        <a:lnTo>
                          <a:pt x="24" y="397"/>
                        </a:lnTo>
                        <a:lnTo>
                          <a:pt x="53" y="387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" name="Freeform 160"/>
                  <p:cNvSpPr>
                    <a:spLocks/>
                  </p:cNvSpPr>
                  <p:nvPr/>
                </p:nvSpPr>
                <p:spPr bwMode="auto">
                  <a:xfrm>
                    <a:off x="1483" y="1871"/>
                    <a:ext cx="6" cy="82"/>
                  </a:xfrm>
                  <a:custGeom>
                    <a:avLst/>
                    <a:gdLst>
                      <a:gd name="T0" fmla="*/ 4 w 67"/>
                      <a:gd name="T1" fmla="*/ 68 h 902"/>
                      <a:gd name="T2" fmla="*/ 6 w 67"/>
                      <a:gd name="T3" fmla="*/ 68 h 902"/>
                      <a:gd name="T4" fmla="*/ 5 w 67"/>
                      <a:gd name="T5" fmla="*/ 60 h 902"/>
                      <a:gd name="T6" fmla="*/ 5 w 67"/>
                      <a:gd name="T7" fmla="*/ 51 h 902"/>
                      <a:gd name="T8" fmla="*/ 5 w 67"/>
                      <a:gd name="T9" fmla="*/ 43 h 902"/>
                      <a:gd name="T10" fmla="*/ 4 w 67"/>
                      <a:gd name="T11" fmla="*/ 34 h 902"/>
                      <a:gd name="T12" fmla="*/ 4 w 67"/>
                      <a:gd name="T13" fmla="*/ 26 h 902"/>
                      <a:gd name="T14" fmla="*/ 4 w 67"/>
                      <a:gd name="T15" fmla="*/ 17 h 902"/>
                      <a:gd name="T16" fmla="*/ 3 w 67"/>
                      <a:gd name="T17" fmla="*/ 9 h 902"/>
                      <a:gd name="T18" fmla="*/ 3 w 67"/>
                      <a:gd name="T19" fmla="*/ 0 h 902"/>
                      <a:gd name="T20" fmla="*/ 0 w 67"/>
                      <a:gd name="T21" fmla="*/ 1 h 902"/>
                      <a:gd name="T22" fmla="*/ 1 w 67"/>
                      <a:gd name="T23" fmla="*/ 9 h 902"/>
                      <a:gd name="T24" fmla="*/ 1 w 67"/>
                      <a:gd name="T25" fmla="*/ 18 h 902"/>
                      <a:gd name="T26" fmla="*/ 1 w 67"/>
                      <a:gd name="T27" fmla="*/ 26 h 902"/>
                      <a:gd name="T28" fmla="*/ 2 w 67"/>
                      <a:gd name="T29" fmla="*/ 35 h 902"/>
                      <a:gd name="T30" fmla="*/ 2 w 67"/>
                      <a:gd name="T31" fmla="*/ 43 h 902"/>
                      <a:gd name="T32" fmla="*/ 3 w 67"/>
                      <a:gd name="T33" fmla="*/ 52 h 902"/>
                      <a:gd name="T34" fmla="*/ 3 w 67"/>
                      <a:gd name="T35" fmla="*/ 61 h 902"/>
                      <a:gd name="T36" fmla="*/ 3 w 67"/>
                      <a:gd name="T37" fmla="*/ 69 h 902"/>
                      <a:gd name="T38" fmla="*/ 6 w 67"/>
                      <a:gd name="T39" fmla="*/ 70 h 902"/>
                      <a:gd name="T40" fmla="*/ 3 w 67"/>
                      <a:gd name="T41" fmla="*/ 69 h 902"/>
                      <a:gd name="T42" fmla="*/ 4 w 67"/>
                      <a:gd name="T43" fmla="*/ 82 h 902"/>
                      <a:gd name="T44" fmla="*/ 6 w 67"/>
                      <a:gd name="T45" fmla="*/ 70 h 902"/>
                      <a:gd name="T46" fmla="*/ 4 w 67"/>
                      <a:gd name="T47" fmla="*/ 68 h 902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67" h="902">
                        <a:moveTo>
                          <a:pt x="40" y="746"/>
                        </a:moveTo>
                        <a:lnTo>
                          <a:pt x="67" y="751"/>
                        </a:lnTo>
                        <a:lnTo>
                          <a:pt x="61" y="657"/>
                        </a:lnTo>
                        <a:lnTo>
                          <a:pt x="57" y="564"/>
                        </a:lnTo>
                        <a:lnTo>
                          <a:pt x="52" y="470"/>
                        </a:lnTo>
                        <a:lnTo>
                          <a:pt x="48" y="377"/>
                        </a:lnTo>
                        <a:lnTo>
                          <a:pt x="44" y="282"/>
                        </a:lnTo>
                        <a:lnTo>
                          <a:pt x="40" y="189"/>
                        </a:lnTo>
                        <a:lnTo>
                          <a:pt x="34" y="94"/>
                        </a:lnTo>
                        <a:lnTo>
                          <a:pt x="29" y="0"/>
                        </a:lnTo>
                        <a:lnTo>
                          <a:pt x="0" y="10"/>
                        </a:lnTo>
                        <a:lnTo>
                          <a:pt x="6" y="102"/>
                        </a:lnTo>
                        <a:lnTo>
                          <a:pt x="11" y="195"/>
                        </a:lnTo>
                        <a:lnTo>
                          <a:pt x="15" y="290"/>
                        </a:lnTo>
                        <a:lnTo>
                          <a:pt x="19" y="383"/>
                        </a:lnTo>
                        <a:lnTo>
                          <a:pt x="24" y="477"/>
                        </a:lnTo>
                        <a:lnTo>
                          <a:pt x="28" y="571"/>
                        </a:lnTo>
                        <a:lnTo>
                          <a:pt x="33" y="666"/>
                        </a:lnTo>
                        <a:lnTo>
                          <a:pt x="38" y="760"/>
                        </a:lnTo>
                        <a:lnTo>
                          <a:pt x="66" y="765"/>
                        </a:lnTo>
                        <a:lnTo>
                          <a:pt x="38" y="760"/>
                        </a:lnTo>
                        <a:lnTo>
                          <a:pt x="48" y="902"/>
                        </a:lnTo>
                        <a:lnTo>
                          <a:pt x="66" y="765"/>
                        </a:lnTo>
                        <a:lnTo>
                          <a:pt x="40" y="746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" name="Freeform 161"/>
                  <p:cNvSpPr>
                    <a:spLocks/>
                  </p:cNvSpPr>
                  <p:nvPr/>
                </p:nvSpPr>
                <p:spPr bwMode="auto">
                  <a:xfrm>
                    <a:off x="1486" y="1881"/>
                    <a:ext cx="6" cy="59"/>
                  </a:xfrm>
                  <a:custGeom>
                    <a:avLst/>
                    <a:gdLst>
                      <a:gd name="T0" fmla="*/ 3 w 65"/>
                      <a:gd name="T1" fmla="*/ 0 h 657"/>
                      <a:gd name="T2" fmla="*/ 3 w 65"/>
                      <a:gd name="T3" fmla="*/ 0 h 657"/>
                      <a:gd name="T4" fmla="*/ 3 w 65"/>
                      <a:gd name="T5" fmla="*/ 7 h 657"/>
                      <a:gd name="T6" fmla="*/ 3 w 65"/>
                      <a:gd name="T7" fmla="*/ 15 h 657"/>
                      <a:gd name="T8" fmla="*/ 2 w 65"/>
                      <a:gd name="T9" fmla="*/ 22 h 657"/>
                      <a:gd name="T10" fmla="*/ 2 w 65"/>
                      <a:gd name="T11" fmla="*/ 29 h 657"/>
                      <a:gd name="T12" fmla="*/ 2 w 65"/>
                      <a:gd name="T13" fmla="*/ 36 h 657"/>
                      <a:gd name="T14" fmla="*/ 1 w 65"/>
                      <a:gd name="T15" fmla="*/ 43 h 657"/>
                      <a:gd name="T16" fmla="*/ 1 w 65"/>
                      <a:gd name="T17" fmla="*/ 50 h 657"/>
                      <a:gd name="T18" fmla="*/ 0 w 65"/>
                      <a:gd name="T19" fmla="*/ 57 h 657"/>
                      <a:gd name="T20" fmla="*/ 2 w 65"/>
                      <a:gd name="T21" fmla="*/ 59 h 657"/>
                      <a:gd name="T22" fmla="*/ 3 w 65"/>
                      <a:gd name="T23" fmla="*/ 52 h 657"/>
                      <a:gd name="T24" fmla="*/ 4 w 65"/>
                      <a:gd name="T25" fmla="*/ 44 h 657"/>
                      <a:gd name="T26" fmla="*/ 4 w 65"/>
                      <a:gd name="T27" fmla="*/ 37 h 657"/>
                      <a:gd name="T28" fmla="*/ 5 w 65"/>
                      <a:gd name="T29" fmla="*/ 30 h 657"/>
                      <a:gd name="T30" fmla="*/ 5 w 65"/>
                      <a:gd name="T31" fmla="*/ 22 h 657"/>
                      <a:gd name="T32" fmla="*/ 5 w 65"/>
                      <a:gd name="T33" fmla="*/ 15 h 657"/>
                      <a:gd name="T34" fmla="*/ 6 w 65"/>
                      <a:gd name="T35" fmla="*/ 8 h 657"/>
                      <a:gd name="T36" fmla="*/ 6 w 65"/>
                      <a:gd name="T37" fmla="*/ 1 h 657"/>
                      <a:gd name="T38" fmla="*/ 6 w 65"/>
                      <a:gd name="T39" fmla="*/ 0 h 657"/>
                      <a:gd name="T40" fmla="*/ 6 w 65"/>
                      <a:gd name="T41" fmla="*/ 1 h 657"/>
                      <a:gd name="T42" fmla="*/ 6 w 65"/>
                      <a:gd name="T43" fmla="*/ 1 h 657"/>
                      <a:gd name="T44" fmla="*/ 6 w 65"/>
                      <a:gd name="T45" fmla="*/ 0 h 657"/>
                      <a:gd name="T46" fmla="*/ 3 w 65"/>
                      <a:gd name="T47" fmla="*/ 0 h 65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65" h="657">
                        <a:moveTo>
                          <a:pt x="37" y="5"/>
                        </a:moveTo>
                        <a:lnTo>
                          <a:pt x="37" y="0"/>
                        </a:lnTo>
                        <a:lnTo>
                          <a:pt x="32" y="82"/>
                        </a:lnTo>
                        <a:lnTo>
                          <a:pt x="29" y="162"/>
                        </a:lnTo>
                        <a:lnTo>
                          <a:pt x="26" y="244"/>
                        </a:lnTo>
                        <a:lnTo>
                          <a:pt x="23" y="323"/>
                        </a:lnTo>
                        <a:lnTo>
                          <a:pt x="19" y="404"/>
                        </a:lnTo>
                        <a:lnTo>
                          <a:pt x="14" y="482"/>
                        </a:lnTo>
                        <a:lnTo>
                          <a:pt x="8" y="561"/>
                        </a:lnTo>
                        <a:lnTo>
                          <a:pt x="0" y="638"/>
                        </a:lnTo>
                        <a:lnTo>
                          <a:pt x="26" y="657"/>
                        </a:lnTo>
                        <a:lnTo>
                          <a:pt x="36" y="574"/>
                        </a:lnTo>
                        <a:lnTo>
                          <a:pt x="42" y="493"/>
                        </a:lnTo>
                        <a:lnTo>
                          <a:pt x="47" y="411"/>
                        </a:lnTo>
                        <a:lnTo>
                          <a:pt x="52" y="330"/>
                        </a:lnTo>
                        <a:lnTo>
                          <a:pt x="55" y="249"/>
                        </a:lnTo>
                        <a:lnTo>
                          <a:pt x="57" y="169"/>
                        </a:lnTo>
                        <a:lnTo>
                          <a:pt x="61" y="88"/>
                        </a:lnTo>
                        <a:lnTo>
                          <a:pt x="65" y="9"/>
                        </a:lnTo>
                        <a:lnTo>
                          <a:pt x="65" y="5"/>
                        </a:lnTo>
                        <a:lnTo>
                          <a:pt x="65" y="9"/>
                        </a:lnTo>
                        <a:lnTo>
                          <a:pt x="65" y="7"/>
                        </a:lnTo>
                        <a:lnTo>
                          <a:pt x="65" y="5"/>
                        </a:lnTo>
                        <a:lnTo>
                          <a:pt x="37" y="5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9" name="Freeform 162"/>
                  <p:cNvSpPr>
                    <a:spLocks/>
                  </p:cNvSpPr>
                  <p:nvPr/>
                </p:nvSpPr>
                <p:spPr bwMode="auto">
                  <a:xfrm>
                    <a:off x="1490" y="1836"/>
                    <a:ext cx="4" cy="45"/>
                  </a:xfrm>
                  <a:custGeom>
                    <a:avLst/>
                    <a:gdLst>
                      <a:gd name="T0" fmla="*/ 2 w 41"/>
                      <a:gd name="T1" fmla="*/ 0 h 495"/>
                      <a:gd name="T2" fmla="*/ 1 w 41"/>
                      <a:gd name="T3" fmla="*/ 2 h 495"/>
                      <a:gd name="T4" fmla="*/ 1 w 41"/>
                      <a:gd name="T5" fmla="*/ 7 h 495"/>
                      <a:gd name="T6" fmla="*/ 1 w 41"/>
                      <a:gd name="T7" fmla="*/ 13 h 495"/>
                      <a:gd name="T8" fmla="*/ 1 w 41"/>
                      <a:gd name="T9" fmla="*/ 18 h 495"/>
                      <a:gd name="T10" fmla="*/ 1 w 41"/>
                      <a:gd name="T11" fmla="*/ 23 h 495"/>
                      <a:gd name="T12" fmla="*/ 0 w 41"/>
                      <a:gd name="T13" fmla="*/ 29 h 495"/>
                      <a:gd name="T14" fmla="*/ 0 w 41"/>
                      <a:gd name="T15" fmla="*/ 34 h 495"/>
                      <a:gd name="T16" fmla="*/ 0 w 41"/>
                      <a:gd name="T17" fmla="*/ 40 h 495"/>
                      <a:gd name="T18" fmla="*/ 0 w 41"/>
                      <a:gd name="T19" fmla="*/ 45 h 495"/>
                      <a:gd name="T20" fmla="*/ 3 w 41"/>
                      <a:gd name="T21" fmla="*/ 45 h 495"/>
                      <a:gd name="T22" fmla="*/ 3 w 41"/>
                      <a:gd name="T23" fmla="*/ 40 h 495"/>
                      <a:gd name="T24" fmla="*/ 3 w 41"/>
                      <a:gd name="T25" fmla="*/ 35 h 495"/>
                      <a:gd name="T26" fmla="*/ 3 w 41"/>
                      <a:gd name="T27" fmla="*/ 29 h 495"/>
                      <a:gd name="T28" fmla="*/ 3 w 41"/>
                      <a:gd name="T29" fmla="*/ 24 h 495"/>
                      <a:gd name="T30" fmla="*/ 4 w 41"/>
                      <a:gd name="T31" fmla="*/ 19 h 495"/>
                      <a:gd name="T32" fmla="*/ 4 w 41"/>
                      <a:gd name="T33" fmla="*/ 13 h 495"/>
                      <a:gd name="T34" fmla="*/ 4 w 41"/>
                      <a:gd name="T35" fmla="*/ 8 h 495"/>
                      <a:gd name="T36" fmla="*/ 4 w 41"/>
                      <a:gd name="T37" fmla="*/ 2 h 495"/>
                      <a:gd name="T38" fmla="*/ 4 w 41"/>
                      <a:gd name="T39" fmla="*/ 4 h 495"/>
                      <a:gd name="T40" fmla="*/ 2 w 41"/>
                      <a:gd name="T41" fmla="*/ 0 h 495"/>
                      <a:gd name="T42" fmla="*/ 1 w 41"/>
                      <a:gd name="T43" fmla="*/ 1 h 495"/>
                      <a:gd name="T44" fmla="*/ 1 w 41"/>
                      <a:gd name="T45" fmla="*/ 2 h 495"/>
                      <a:gd name="T46" fmla="*/ 2 w 41"/>
                      <a:gd name="T47" fmla="*/ 0 h 495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1" h="495">
                        <a:moveTo>
                          <a:pt x="17" y="0"/>
                        </a:moveTo>
                        <a:lnTo>
                          <a:pt x="12" y="24"/>
                        </a:lnTo>
                        <a:lnTo>
                          <a:pt x="11" y="82"/>
                        </a:lnTo>
                        <a:lnTo>
                          <a:pt x="10" y="141"/>
                        </a:lnTo>
                        <a:lnTo>
                          <a:pt x="8" y="198"/>
                        </a:lnTo>
                        <a:lnTo>
                          <a:pt x="6" y="257"/>
                        </a:lnTo>
                        <a:lnTo>
                          <a:pt x="4" y="315"/>
                        </a:lnTo>
                        <a:lnTo>
                          <a:pt x="2" y="375"/>
                        </a:lnTo>
                        <a:lnTo>
                          <a:pt x="0" y="435"/>
                        </a:lnTo>
                        <a:lnTo>
                          <a:pt x="0" y="495"/>
                        </a:lnTo>
                        <a:lnTo>
                          <a:pt x="28" y="495"/>
                        </a:lnTo>
                        <a:lnTo>
                          <a:pt x="28" y="437"/>
                        </a:lnTo>
                        <a:lnTo>
                          <a:pt x="30" y="380"/>
                        </a:lnTo>
                        <a:lnTo>
                          <a:pt x="31" y="321"/>
                        </a:lnTo>
                        <a:lnTo>
                          <a:pt x="35" y="262"/>
                        </a:lnTo>
                        <a:lnTo>
                          <a:pt x="37" y="204"/>
                        </a:lnTo>
                        <a:lnTo>
                          <a:pt x="39" y="145"/>
                        </a:lnTo>
                        <a:lnTo>
                          <a:pt x="40" y="85"/>
                        </a:lnTo>
                        <a:lnTo>
                          <a:pt x="41" y="24"/>
                        </a:lnTo>
                        <a:lnTo>
                          <a:pt x="36" y="48"/>
                        </a:lnTo>
                        <a:lnTo>
                          <a:pt x="17" y="0"/>
                        </a:lnTo>
                        <a:lnTo>
                          <a:pt x="12" y="10"/>
                        </a:lnTo>
                        <a:lnTo>
                          <a:pt x="12" y="24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0" name="Freeform 163"/>
                  <p:cNvSpPr>
                    <a:spLocks/>
                  </p:cNvSpPr>
                  <p:nvPr/>
                </p:nvSpPr>
                <p:spPr bwMode="auto">
                  <a:xfrm>
                    <a:off x="1491" y="1829"/>
                    <a:ext cx="4" cy="11"/>
                  </a:xfrm>
                  <a:custGeom>
                    <a:avLst/>
                    <a:gdLst>
                      <a:gd name="T0" fmla="*/ 4 w 37"/>
                      <a:gd name="T1" fmla="*/ 7 h 125"/>
                      <a:gd name="T2" fmla="*/ 1 w 37"/>
                      <a:gd name="T3" fmla="*/ 4 h 125"/>
                      <a:gd name="T4" fmla="*/ 0 w 37"/>
                      <a:gd name="T5" fmla="*/ 7 h 125"/>
                      <a:gd name="T6" fmla="*/ 2 w 37"/>
                      <a:gd name="T7" fmla="*/ 11 h 125"/>
                      <a:gd name="T8" fmla="*/ 3 w 37"/>
                      <a:gd name="T9" fmla="*/ 9 h 125"/>
                      <a:gd name="T10" fmla="*/ 1 w 37"/>
                      <a:gd name="T11" fmla="*/ 7 h 125"/>
                      <a:gd name="T12" fmla="*/ 4 w 37"/>
                      <a:gd name="T13" fmla="*/ 7 h 125"/>
                      <a:gd name="T14" fmla="*/ 4 w 37"/>
                      <a:gd name="T15" fmla="*/ 0 h 125"/>
                      <a:gd name="T16" fmla="*/ 1 w 37"/>
                      <a:gd name="T17" fmla="*/ 4 h 125"/>
                      <a:gd name="T18" fmla="*/ 4 w 37"/>
                      <a:gd name="T19" fmla="*/ 7 h 12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7" h="125">
                        <a:moveTo>
                          <a:pt x="37" y="74"/>
                        </a:moveTo>
                        <a:lnTo>
                          <a:pt x="12" y="50"/>
                        </a:lnTo>
                        <a:lnTo>
                          <a:pt x="0" y="77"/>
                        </a:lnTo>
                        <a:lnTo>
                          <a:pt x="19" y="125"/>
                        </a:lnTo>
                        <a:lnTo>
                          <a:pt x="31" y="98"/>
                        </a:lnTo>
                        <a:lnTo>
                          <a:pt x="8" y="74"/>
                        </a:lnTo>
                        <a:lnTo>
                          <a:pt x="37" y="74"/>
                        </a:lnTo>
                        <a:lnTo>
                          <a:pt x="37" y="0"/>
                        </a:lnTo>
                        <a:lnTo>
                          <a:pt x="12" y="50"/>
                        </a:lnTo>
                        <a:lnTo>
                          <a:pt x="37" y="74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1" name="Freeform 164"/>
                  <p:cNvSpPr>
                    <a:spLocks/>
                  </p:cNvSpPr>
                  <p:nvPr/>
                </p:nvSpPr>
                <p:spPr bwMode="auto">
                  <a:xfrm>
                    <a:off x="1492" y="1836"/>
                    <a:ext cx="5" cy="31"/>
                  </a:xfrm>
                  <a:custGeom>
                    <a:avLst/>
                    <a:gdLst>
                      <a:gd name="T0" fmla="*/ 5 w 53"/>
                      <a:gd name="T1" fmla="*/ 31 h 340"/>
                      <a:gd name="T2" fmla="*/ 5 w 53"/>
                      <a:gd name="T3" fmla="*/ 30 h 340"/>
                      <a:gd name="T4" fmla="*/ 5 w 53"/>
                      <a:gd name="T5" fmla="*/ 26 h 340"/>
                      <a:gd name="T6" fmla="*/ 4 w 53"/>
                      <a:gd name="T7" fmla="*/ 22 h 340"/>
                      <a:gd name="T8" fmla="*/ 4 w 53"/>
                      <a:gd name="T9" fmla="*/ 18 h 340"/>
                      <a:gd name="T10" fmla="*/ 3 w 53"/>
                      <a:gd name="T11" fmla="*/ 15 h 340"/>
                      <a:gd name="T12" fmla="*/ 3 w 53"/>
                      <a:gd name="T13" fmla="*/ 11 h 340"/>
                      <a:gd name="T14" fmla="*/ 3 w 53"/>
                      <a:gd name="T15" fmla="*/ 7 h 340"/>
                      <a:gd name="T16" fmla="*/ 3 w 53"/>
                      <a:gd name="T17" fmla="*/ 4 h 340"/>
                      <a:gd name="T18" fmla="*/ 3 w 53"/>
                      <a:gd name="T19" fmla="*/ 0 h 340"/>
                      <a:gd name="T20" fmla="*/ 0 w 53"/>
                      <a:gd name="T21" fmla="*/ 0 h 340"/>
                      <a:gd name="T22" fmla="*/ 0 w 53"/>
                      <a:gd name="T23" fmla="*/ 4 h 340"/>
                      <a:gd name="T24" fmla="*/ 0 w 53"/>
                      <a:gd name="T25" fmla="*/ 8 h 340"/>
                      <a:gd name="T26" fmla="*/ 0 w 53"/>
                      <a:gd name="T27" fmla="*/ 12 h 340"/>
                      <a:gd name="T28" fmla="*/ 1 w 53"/>
                      <a:gd name="T29" fmla="*/ 16 h 340"/>
                      <a:gd name="T30" fmla="*/ 1 w 53"/>
                      <a:gd name="T31" fmla="*/ 20 h 340"/>
                      <a:gd name="T32" fmla="*/ 2 w 53"/>
                      <a:gd name="T33" fmla="*/ 24 h 340"/>
                      <a:gd name="T34" fmla="*/ 2 w 53"/>
                      <a:gd name="T35" fmla="*/ 27 h 340"/>
                      <a:gd name="T36" fmla="*/ 2 w 53"/>
                      <a:gd name="T37" fmla="*/ 31 h 340"/>
                      <a:gd name="T38" fmla="*/ 2 w 53"/>
                      <a:gd name="T39" fmla="*/ 31 h 340"/>
                      <a:gd name="T40" fmla="*/ 5 w 53"/>
                      <a:gd name="T41" fmla="*/ 31 h 340"/>
                      <a:gd name="T42" fmla="*/ 5 w 53"/>
                      <a:gd name="T43" fmla="*/ 30 h 340"/>
                      <a:gd name="T44" fmla="*/ 5 w 53"/>
                      <a:gd name="T45" fmla="*/ 30 h 340"/>
                      <a:gd name="T46" fmla="*/ 5 w 53"/>
                      <a:gd name="T47" fmla="*/ 31 h 340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53" h="340">
                        <a:moveTo>
                          <a:pt x="53" y="335"/>
                        </a:moveTo>
                        <a:lnTo>
                          <a:pt x="53" y="330"/>
                        </a:lnTo>
                        <a:lnTo>
                          <a:pt x="50" y="287"/>
                        </a:lnTo>
                        <a:lnTo>
                          <a:pt x="46" y="245"/>
                        </a:lnTo>
                        <a:lnTo>
                          <a:pt x="42" y="202"/>
                        </a:lnTo>
                        <a:lnTo>
                          <a:pt x="37" y="161"/>
                        </a:lnTo>
                        <a:lnTo>
                          <a:pt x="34" y="120"/>
                        </a:lnTo>
                        <a:lnTo>
                          <a:pt x="31" y="79"/>
                        </a:lnTo>
                        <a:lnTo>
                          <a:pt x="29" y="39"/>
                        </a:lnTo>
                        <a:lnTo>
                          <a:pt x="29" y="0"/>
                        </a:lnTo>
                        <a:lnTo>
                          <a:pt x="0" y="0"/>
                        </a:lnTo>
                        <a:lnTo>
                          <a:pt x="0" y="45"/>
                        </a:lnTo>
                        <a:lnTo>
                          <a:pt x="2" y="88"/>
                        </a:lnTo>
                        <a:lnTo>
                          <a:pt x="5" y="132"/>
                        </a:lnTo>
                        <a:lnTo>
                          <a:pt x="10" y="175"/>
                        </a:lnTo>
                        <a:lnTo>
                          <a:pt x="14" y="217"/>
                        </a:lnTo>
                        <a:lnTo>
                          <a:pt x="18" y="259"/>
                        </a:lnTo>
                        <a:lnTo>
                          <a:pt x="22" y="300"/>
                        </a:lnTo>
                        <a:lnTo>
                          <a:pt x="26" y="340"/>
                        </a:lnTo>
                        <a:lnTo>
                          <a:pt x="26" y="335"/>
                        </a:lnTo>
                        <a:lnTo>
                          <a:pt x="53" y="335"/>
                        </a:lnTo>
                        <a:lnTo>
                          <a:pt x="53" y="333"/>
                        </a:lnTo>
                        <a:lnTo>
                          <a:pt x="53" y="329"/>
                        </a:lnTo>
                        <a:lnTo>
                          <a:pt x="53" y="335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2" name="Freeform 165"/>
                  <p:cNvSpPr>
                    <a:spLocks/>
                  </p:cNvSpPr>
                  <p:nvPr/>
                </p:nvSpPr>
                <p:spPr bwMode="auto">
                  <a:xfrm>
                    <a:off x="1494" y="1866"/>
                    <a:ext cx="5" cy="78"/>
                  </a:xfrm>
                  <a:custGeom>
                    <a:avLst/>
                    <a:gdLst>
                      <a:gd name="T0" fmla="*/ 3 w 53"/>
                      <a:gd name="T1" fmla="*/ 70 h 851"/>
                      <a:gd name="T2" fmla="*/ 5 w 53"/>
                      <a:gd name="T3" fmla="*/ 73 h 851"/>
                      <a:gd name="T4" fmla="*/ 4 w 53"/>
                      <a:gd name="T5" fmla="*/ 64 h 851"/>
                      <a:gd name="T6" fmla="*/ 4 w 53"/>
                      <a:gd name="T7" fmla="*/ 54 h 851"/>
                      <a:gd name="T8" fmla="*/ 3 w 53"/>
                      <a:gd name="T9" fmla="*/ 45 h 851"/>
                      <a:gd name="T10" fmla="*/ 3 w 53"/>
                      <a:gd name="T11" fmla="*/ 36 h 851"/>
                      <a:gd name="T12" fmla="*/ 3 w 53"/>
                      <a:gd name="T13" fmla="*/ 27 h 851"/>
                      <a:gd name="T14" fmla="*/ 3 w 53"/>
                      <a:gd name="T15" fmla="*/ 18 h 851"/>
                      <a:gd name="T16" fmla="*/ 3 w 53"/>
                      <a:gd name="T17" fmla="*/ 9 h 851"/>
                      <a:gd name="T18" fmla="*/ 3 w 53"/>
                      <a:gd name="T19" fmla="*/ 0 h 851"/>
                      <a:gd name="T20" fmla="*/ 0 w 53"/>
                      <a:gd name="T21" fmla="*/ 0 h 851"/>
                      <a:gd name="T22" fmla="*/ 0 w 53"/>
                      <a:gd name="T23" fmla="*/ 9 h 851"/>
                      <a:gd name="T24" fmla="*/ 0 w 53"/>
                      <a:gd name="T25" fmla="*/ 18 h 851"/>
                      <a:gd name="T26" fmla="*/ 0 w 53"/>
                      <a:gd name="T27" fmla="*/ 28 h 851"/>
                      <a:gd name="T28" fmla="*/ 0 w 53"/>
                      <a:gd name="T29" fmla="*/ 37 h 851"/>
                      <a:gd name="T30" fmla="*/ 1 w 53"/>
                      <a:gd name="T31" fmla="*/ 46 h 851"/>
                      <a:gd name="T32" fmla="*/ 1 w 53"/>
                      <a:gd name="T33" fmla="*/ 55 h 851"/>
                      <a:gd name="T34" fmla="*/ 2 w 53"/>
                      <a:gd name="T35" fmla="*/ 64 h 851"/>
                      <a:gd name="T36" fmla="*/ 2 w 53"/>
                      <a:gd name="T37" fmla="*/ 73 h 851"/>
                      <a:gd name="T38" fmla="*/ 4 w 53"/>
                      <a:gd name="T39" fmla="*/ 76 h 851"/>
                      <a:gd name="T40" fmla="*/ 2 w 53"/>
                      <a:gd name="T41" fmla="*/ 74 h 851"/>
                      <a:gd name="T42" fmla="*/ 3 w 53"/>
                      <a:gd name="T43" fmla="*/ 78 h 851"/>
                      <a:gd name="T44" fmla="*/ 4 w 53"/>
                      <a:gd name="T45" fmla="*/ 76 h 851"/>
                      <a:gd name="T46" fmla="*/ 3 w 53"/>
                      <a:gd name="T47" fmla="*/ 70 h 851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53" h="851">
                        <a:moveTo>
                          <a:pt x="31" y="769"/>
                        </a:moveTo>
                        <a:lnTo>
                          <a:pt x="53" y="792"/>
                        </a:lnTo>
                        <a:lnTo>
                          <a:pt x="46" y="693"/>
                        </a:lnTo>
                        <a:lnTo>
                          <a:pt x="41" y="594"/>
                        </a:lnTo>
                        <a:lnTo>
                          <a:pt x="37" y="495"/>
                        </a:lnTo>
                        <a:lnTo>
                          <a:pt x="34" y="396"/>
                        </a:lnTo>
                        <a:lnTo>
                          <a:pt x="31" y="298"/>
                        </a:lnTo>
                        <a:lnTo>
                          <a:pt x="29" y="199"/>
                        </a:lnTo>
                        <a:lnTo>
                          <a:pt x="28" y="99"/>
                        </a:lnTo>
                        <a:lnTo>
                          <a:pt x="27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1" y="200"/>
                        </a:lnTo>
                        <a:lnTo>
                          <a:pt x="3" y="301"/>
                        </a:lnTo>
                        <a:lnTo>
                          <a:pt x="5" y="401"/>
                        </a:lnTo>
                        <a:lnTo>
                          <a:pt x="9" y="501"/>
                        </a:lnTo>
                        <a:lnTo>
                          <a:pt x="13" y="601"/>
                        </a:lnTo>
                        <a:lnTo>
                          <a:pt x="19" y="702"/>
                        </a:lnTo>
                        <a:lnTo>
                          <a:pt x="25" y="801"/>
                        </a:lnTo>
                        <a:lnTo>
                          <a:pt x="46" y="825"/>
                        </a:lnTo>
                        <a:lnTo>
                          <a:pt x="25" y="802"/>
                        </a:lnTo>
                        <a:lnTo>
                          <a:pt x="28" y="851"/>
                        </a:lnTo>
                        <a:lnTo>
                          <a:pt x="46" y="825"/>
                        </a:lnTo>
                        <a:lnTo>
                          <a:pt x="31" y="769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3" name="Freeform 166"/>
                  <p:cNvSpPr>
                    <a:spLocks/>
                  </p:cNvSpPr>
                  <p:nvPr/>
                </p:nvSpPr>
                <p:spPr bwMode="auto">
                  <a:xfrm>
                    <a:off x="1497" y="1935"/>
                    <a:ext cx="3" cy="6"/>
                  </a:xfrm>
                  <a:custGeom>
                    <a:avLst/>
                    <a:gdLst>
                      <a:gd name="T0" fmla="*/ 1 w 34"/>
                      <a:gd name="T1" fmla="*/ 2 h 74"/>
                      <a:gd name="T2" fmla="*/ 1 w 34"/>
                      <a:gd name="T3" fmla="*/ 0 h 74"/>
                      <a:gd name="T4" fmla="*/ 0 w 34"/>
                      <a:gd name="T5" fmla="*/ 1 h 74"/>
                      <a:gd name="T6" fmla="*/ 1 w 34"/>
                      <a:gd name="T7" fmla="*/ 6 h 74"/>
                      <a:gd name="T8" fmla="*/ 2 w 34"/>
                      <a:gd name="T9" fmla="*/ 4 h 74"/>
                      <a:gd name="T10" fmla="*/ 3 w 34"/>
                      <a:gd name="T11" fmla="*/ 2 h 74"/>
                      <a:gd name="T12" fmla="*/ 2 w 34"/>
                      <a:gd name="T13" fmla="*/ 4 h 74"/>
                      <a:gd name="T14" fmla="*/ 3 w 34"/>
                      <a:gd name="T15" fmla="*/ 4 h 74"/>
                      <a:gd name="T16" fmla="*/ 3 w 34"/>
                      <a:gd name="T17" fmla="*/ 2 h 74"/>
                      <a:gd name="T18" fmla="*/ 1 w 34"/>
                      <a:gd name="T19" fmla="*/ 2 h 7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4" h="74">
                        <a:moveTo>
                          <a:pt x="6" y="27"/>
                        </a:moveTo>
                        <a:lnTo>
                          <a:pt x="13" y="0"/>
                        </a:lnTo>
                        <a:lnTo>
                          <a:pt x="0" y="18"/>
                        </a:lnTo>
                        <a:lnTo>
                          <a:pt x="15" y="74"/>
                        </a:lnTo>
                        <a:lnTo>
                          <a:pt x="28" y="55"/>
                        </a:lnTo>
                        <a:lnTo>
                          <a:pt x="34" y="27"/>
                        </a:lnTo>
                        <a:lnTo>
                          <a:pt x="28" y="55"/>
                        </a:lnTo>
                        <a:lnTo>
                          <a:pt x="34" y="45"/>
                        </a:lnTo>
                        <a:lnTo>
                          <a:pt x="34" y="27"/>
                        </a:lnTo>
                        <a:lnTo>
                          <a:pt x="6" y="27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4" name="Freeform 167"/>
                  <p:cNvSpPr>
                    <a:spLocks/>
                  </p:cNvSpPr>
                  <p:nvPr/>
                </p:nvSpPr>
                <p:spPr bwMode="auto">
                  <a:xfrm>
                    <a:off x="1498" y="1894"/>
                    <a:ext cx="5" cy="43"/>
                  </a:xfrm>
                  <a:custGeom>
                    <a:avLst/>
                    <a:gdLst>
                      <a:gd name="T0" fmla="*/ 2 w 54"/>
                      <a:gd name="T1" fmla="*/ 0 h 475"/>
                      <a:gd name="T2" fmla="*/ 2 w 54"/>
                      <a:gd name="T3" fmla="*/ 0 h 475"/>
                      <a:gd name="T4" fmla="*/ 2 w 54"/>
                      <a:gd name="T5" fmla="*/ 5 h 475"/>
                      <a:gd name="T6" fmla="*/ 2 w 54"/>
                      <a:gd name="T7" fmla="*/ 11 h 475"/>
                      <a:gd name="T8" fmla="*/ 1 w 54"/>
                      <a:gd name="T9" fmla="*/ 16 h 475"/>
                      <a:gd name="T10" fmla="*/ 1 w 54"/>
                      <a:gd name="T11" fmla="*/ 21 h 475"/>
                      <a:gd name="T12" fmla="*/ 1 w 54"/>
                      <a:gd name="T13" fmla="*/ 27 h 475"/>
                      <a:gd name="T14" fmla="*/ 0 w 54"/>
                      <a:gd name="T15" fmla="*/ 32 h 475"/>
                      <a:gd name="T16" fmla="*/ 0 w 54"/>
                      <a:gd name="T17" fmla="*/ 38 h 475"/>
                      <a:gd name="T18" fmla="*/ 0 w 54"/>
                      <a:gd name="T19" fmla="*/ 43 h 475"/>
                      <a:gd name="T20" fmla="*/ 3 w 54"/>
                      <a:gd name="T21" fmla="*/ 43 h 475"/>
                      <a:gd name="T22" fmla="*/ 3 w 54"/>
                      <a:gd name="T23" fmla="*/ 38 h 475"/>
                      <a:gd name="T24" fmla="*/ 3 w 54"/>
                      <a:gd name="T25" fmla="*/ 33 h 475"/>
                      <a:gd name="T26" fmla="*/ 3 w 54"/>
                      <a:gd name="T27" fmla="*/ 27 h 475"/>
                      <a:gd name="T28" fmla="*/ 4 w 54"/>
                      <a:gd name="T29" fmla="*/ 22 h 475"/>
                      <a:gd name="T30" fmla="*/ 4 w 54"/>
                      <a:gd name="T31" fmla="*/ 17 h 475"/>
                      <a:gd name="T32" fmla="*/ 4 w 54"/>
                      <a:gd name="T33" fmla="*/ 12 h 475"/>
                      <a:gd name="T34" fmla="*/ 5 w 54"/>
                      <a:gd name="T35" fmla="*/ 6 h 475"/>
                      <a:gd name="T36" fmla="*/ 5 w 54"/>
                      <a:gd name="T37" fmla="*/ 1 h 475"/>
                      <a:gd name="T38" fmla="*/ 5 w 54"/>
                      <a:gd name="T39" fmla="*/ 0 h 475"/>
                      <a:gd name="T40" fmla="*/ 5 w 54"/>
                      <a:gd name="T41" fmla="*/ 1 h 475"/>
                      <a:gd name="T42" fmla="*/ 5 w 54"/>
                      <a:gd name="T43" fmla="*/ 1 h 475"/>
                      <a:gd name="T44" fmla="*/ 5 w 54"/>
                      <a:gd name="T45" fmla="*/ 0 h 475"/>
                      <a:gd name="T46" fmla="*/ 2 w 54"/>
                      <a:gd name="T47" fmla="*/ 0 h 475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54" h="475">
                        <a:moveTo>
                          <a:pt x="25" y="4"/>
                        </a:moveTo>
                        <a:lnTo>
                          <a:pt x="25" y="0"/>
                        </a:lnTo>
                        <a:lnTo>
                          <a:pt x="22" y="59"/>
                        </a:lnTo>
                        <a:lnTo>
                          <a:pt x="18" y="117"/>
                        </a:lnTo>
                        <a:lnTo>
                          <a:pt x="14" y="176"/>
                        </a:lnTo>
                        <a:lnTo>
                          <a:pt x="9" y="236"/>
                        </a:lnTo>
                        <a:lnTo>
                          <a:pt x="6" y="294"/>
                        </a:lnTo>
                        <a:lnTo>
                          <a:pt x="3" y="354"/>
                        </a:lnTo>
                        <a:lnTo>
                          <a:pt x="1" y="415"/>
                        </a:lnTo>
                        <a:lnTo>
                          <a:pt x="0" y="475"/>
                        </a:lnTo>
                        <a:lnTo>
                          <a:pt x="28" y="475"/>
                        </a:lnTo>
                        <a:lnTo>
                          <a:pt x="29" y="418"/>
                        </a:lnTo>
                        <a:lnTo>
                          <a:pt x="32" y="361"/>
                        </a:lnTo>
                        <a:lnTo>
                          <a:pt x="34" y="303"/>
                        </a:lnTo>
                        <a:lnTo>
                          <a:pt x="38" y="244"/>
                        </a:lnTo>
                        <a:lnTo>
                          <a:pt x="41" y="187"/>
                        </a:lnTo>
                        <a:lnTo>
                          <a:pt x="45" y="128"/>
                        </a:lnTo>
                        <a:lnTo>
                          <a:pt x="50" y="68"/>
                        </a:lnTo>
                        <a:lnTo>
                          <a:pt x="54" y="10"/>
                        </a:lnTo>
                        <a:lnTo>
                          <a:pt x="54" y="4"/>
                        </a:lnTo>
                        <a:lnTo>
                          <a:pt x="54" y="10"/>
                        </a:lnTo>
                        <a:lnTo>
                          <a:pt x="54" y="8"/>
                        </a:lnTo>
                        <a:lnTo>
                          <a:pt x="54" y="4"/>
                        </a:lnTo>
                        <a:lnTo>
                          <a:pt x="25" y="4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5" name="Freeform 168"/>
                  <p:cNvSpPr>
                    <a:spLocks/>
                  </p:cNvSpPr>
                  <p:nvPr/>
                </p:nvSpPr>
                <p:spPr bwMode="auto">
                  <a:xfrm>
                    <a:off x="1500" y="1842"/>
                    <a:ext cx="4" cy="52"/>
                  </a:xfrm>
                  <a:custGeom>
                    <a:avLst/>
                    <a:gdLst>
                      <a:gd name="T0" fmla="*/ 1 w 42"/>
                      <a:gd name="T1" fmla="*/ 0 h 572"/>
                      <a:gd name="T2" fmla="*/ 1 w 42"/>
                      <a:gd name="T3" fmla="*/ 1 h 572"/>
                      <a:gd name="T4" fmla="*/ 1 w 42"/>
                      <a:gd name="T5" fmla="*/ 7 h 572"/>
                      <a:gd name="T6" fmla="*/ 1 w 42"/>
                      <a:gd name="T7" fmla="*/ 14 h 572"/>
                      <a:gd name="T8" fmla="*/ 1 w 42"/>
                      <a:gd name="T9" fmla="*/ 20 h 572"/>
                      <a:gd name="T10" fmla="*/ 1 w 42"/>
                      <a:gd name="T11" fmla="*/ 26 h 572"/>
                      <a:gd name="T12" fmla="*/ 0 w 42"/>
                      <a:gd name="T13" fmla="*/ 33 h 572"/>
                      <a:gd name="T14" fmla="*/ 0 w 42"/>
                      <a:gd name="T15" fmla="*/ 39 h 572"/>
                      <a:gd name="T16" fmla="*/ 0 w 42"/>
                      <a:gd name="T17" fmla="*/ 46 h 572"/>
                      <a:gd name="T18" fmla="*/ 0 w 42"/>
                      <a:gd name="T19" fmla="*/ 52 h 572"/>
                      <a:gd name="T20" fmla="*/ 3 w 42"/>
                      <a:gd name="T21" fmla="*/ 52 h 572"/>
                      <a:gd name="T22" fmla="*/ 3 w 42"/>
                      <a:gd name="T23" fmla="*/ 46 h 572"/>
                      <a:gd name="T24" fmla="*/ 3 w 42"/>
                      <a:gd name="T25" fmla="*/ 39 h 572"/>
                      <a:gd name="T26" fmla="*/ 3 w 42"/>
                      <a:gd name="T27" fmla="*/ 33 h 572"/>
                      <a:gd name="T28" fmla="*/ 3 w 42"/>
                      <a:gd name="T29" fmla="*/ 27 h 572"/>
                      <a:gd name="T30" fmla="*/ 4 w 42"/>
                      <a:gd name="T31" fmla="*/ 20 h 572"/>
                      <a:gd name="T32" fmla="*/ 4 w 42"/>
                      <a:gd name="T33" fmla="*/ 14 h 572"/>
                      <a:gd name="T34" fmla="*/ 4 w 42"/>
                      <a:gd name="T35" fmla="*/ 8 h 572"/>
                      <a:gd name="T36" fmla="*/ 4 w 42"/>
                      <a:gd name="T37" fmla="*/ 1 h 572"/>
                      <a:gd name="T38" fmla="*/ 4 w 42"/>
                      <a:gd name="T39" fmla="*/ 2 h 572"/>
                      <a:gd name="T40" fmla="*/ 1 w 42"/>
                      <a:gd name="T41" fmla="*/ 0 h 572"/>
                      <a:gd name="T42" fmla="*/ 1 w 42"/>
                      <a:gd name="T43" fmla="*/ 1 h 572"/>
                      <a:gd name="T44" fmla="*/ 1 w 42"/>
                      <a:gd name="T45" fmla="*/ 1 h 572"/>
                      <a:gd name="T46" fmla="*/ 1 w 42"/>
                      <a:gd name="T47" fmla="*/ 0 h 572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2" h="572">
                        <a:moveTo>
                          <a:pt x="14" y="0"/>
                        </a:moveTo>
                        <a:lnTo>
                          <a:pt x="13" y="12"/>
                        </a:lnTo>
                        <a:lnTo>
                          <a:pt x="13" y="81"/>
                        </a:lnTo>
                        <a:lnTo>
                          <a:pt x="11" y="151"/>
                        </a:lnTo>
                        <a:lnTo>
                          <a:pt x="9" y="220"/>
                        </a:lnTo>
                        <a:lnTo>
                          <a:pt x="7" y="290"/>
                        </a:lnTo>
                        <a:lnTo>
                          <a:pt x="4" y="360"/>
                        </a:lnTo>
                        <a:lnTo>
                          <a:pt x="2" y="431"/>
                        </a:lnTo>
                        <a:lnTo>
                          <a:pt x="1" y="502"/>
                        </a:lnTo>
                        <a:lnTo>
                          <a:pt x="0" y="572"/>
                        </a:lnTo>
                        <a:lnTo>
                          <a:pt x="29" y="572"/>
                        </a:lnTo>
                        <a:lnTo>
                          <a:pt x="30" y="504"/>
                        </a:lnTo>
                        <a:lnTo>
                          <a:pt x="31" y="434"/>
                        </a:lnTo>
                        <a:lnTo>
                          <a:pt x="33" y="365"/>
                        </a:lnTo>
                        <a:lnTo>
                          <a:pt x="35" y="295"/>
                        </a:lnTo>
                        <a:lnTo>
                          <a:pt x="37" y="225"/>
                        </a:lnTo>
                        <a:lnTo>
                          <a:pt x="39" y="154"/>
                        </a:lnTo>
                        <a:lnTo>
                          <a:pt x="42" y="83"/>
                        </a:lnTo>
                        <a:lnTo>
                          <a:pt x="42" y="12"/>
                        </a:lnTo>
                        <a:lnTo>
                          <a:pt x="40" y="24"/>
                        </a:lnTo>
                        <a:lnTo>
                          <a:pt x="14" y="0"/>
                        </a:lnTo>
                        <a:lnTo>
                          <a:pt x="13" y="6"/>
                        </a:lnTo>
                        <a:lnTo>
                          <a:pt x="13" y="12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6" name="Freeform 169"/>
                  <p:cNvSpPr>
                    <a:spLocks/>
                  </p:cNvSpPr>
                  <p:nvPr/>
                </p:nvSpPr>
                <p:spPr bwMode="auto">
                  <a:xfrm>
                    <a:off x="1501" y="1827"/>
                    <a:ext cx="4" cy="17"/>
                  </a:xfrm>
                  <a:custGeom>
                    <a:avLst/>
                    <a:gdLst>
                      <a:gd name="T0" fmla="*/ 4 w 40"/>
                      <a:gd name="T1" fmla="*/ 9 h 188"/>
                      <a:gd name="T2" fmla="*/ 1 w 40"/>
                      <a:gd name="T3" fmla="*/ 8 h 188"/>
                      <a:gd name="T4" fmla="*/ 0 w 40"/>
                      <a:gd name="T5" fmla="*/ 15 h 188"/>
                      <a:gd name="T6" fmla="*/ 3 w 40"/>
                      <a:gd name="T7" fmla="*/ 17 h 188"/>
                      <a:gd name="T8" fmla="*/ 4 w 40"/>
                      <a:gd name="T9" fmla="*/ 10 h 188"/>
                      <a:gd name="T10" fmla="*/ 1 w 40"/>
                      <a:gd name="T11" fmla="*/ 10 h 188"/>
                      <a:gd name="T12" fmla="*/ 4 w 40"/>
                      <a:gd name="T13" fmla="*/ 9 h 188"/>
                      <a:gd name="T14" fmla="*/ 3 w 40"/>
                      <a:gd name="T15" fmla="*/ 0 h 188"/>
                      <a:gd name="T16" fmla="*/ 1 w 40"/>
                      <a:gd name="T17" fmla="*/ 8 h 188"/>
                      <a:gd name="T18" fmla="*/ 4 w 40"/>
                      <a:gd name="T19" fmla="*/ 9 h 18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0" h="188">
                        <a:moveTo>
                          <a:pt x="40" y="96"/>
                        </a:moveTo>
                        <a:lnTo>
                          <a:pt x="13" y="92"/>
                        </a:lnTo>
                        <a:lnTo>
                          <a:pt x="0" y="164"/>
                        </a:lnTo>
                        <a:lnTo>
                          <a:pt x="26" y="188"/>
                        </a:lnTo>
                        <a:lnTo>
                          <a:pt x="39" y="116"/>
                        </a:lnTo>
                        <a:lnTo>
                          <a:pt x="13" y="111"/>
                        </a:lnTo>
                        <a:lnTo>
                          <a:pt x="40" y="96"/>
                        </a:lnTo>
                        <a:lnTo>
                          <a:pt x="30" y="0"/>
                        </a:lnTo>
                        <a:lnTo>
                          <a:pt x="13" y="92"/>
                        </a:lnTo>
                        <a:lnTo>
                          <a:pt x="40" y="96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" name="Freeform 170"/>
                  <p:cNvSpPr>
                    <a:spLocks/>
                  </p:cNvSpPr>
                  <p:nvPr/>
                </p:nvSpPr>
                <p:spPr bwMode="auto">
                  <a:xfrm>
                    <a:off x="1503" y="1836"/>
                    <a:ext cx="3" cy="12"/>
                  </a:xfrm>
                  <a:custGeom>
                    <a:avLst/>
                    <a:gdLst>
                      <a:gd name="T0" fmla="*/ 3 w 40"/>
                      <a:gd name="T1" fmla="*/ 11 h 133"/>
                      <a:gd name="T2" fmla="*/ 3 w 40"/>
                      <a:gd name="T3" fmla="*/ 11 h 133"/>
                      <a:gd name="T4" fmla="*/ 2 w 40"/>
                      <a:gd name="T5" fmla="*/ 0 h 133"/>
                      <a:gd name="T6" fmla="*/ 0 w 40"/>
                      <a:gd name="T7" fmla="*/ 1 h 133"/>
                      <a:gd name="T8" fmla="*/ 1 w 40"/>
                      <a:gd name="T9" fmla="*/ 12 h 133"/>
                      <a:gd name="T10" fmla="*/ 1 w 40"/>
                      <a:gd name="T11" fmla="*/ 11 h 133"/>
                      <a:gd name="T12" fmla="*/ 3 w 40"/>
                      <a:gd name="T13" fmla="*/ 11 h 133"/>
                      <a:gd name="T14" fmla="*/ 3 w 40"/>
                      <a:gd name="T15" fmla="*/ 11 h 133"/>
                      <a:gd name="T16" fmla="*/ 3 w 40"/>
                      <a:gd name="T17" fmla="*/ 11 h 133"/>
                      <a:gd name="T18" fmla="*/ 3 w 40"/>
                      <a:gd name="T19" fmla="*/ 11 h 13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0" h="133">
                        <a:moveTo>
                          <a:pt x="40" y="125"/>
                        </a:moveTo>
                        <a:lnTo>
                          <a:pt x="40" y="118"/>
                        </a:lnTo>
                        <a:lnTo>
                          <a:pt x="27" y="0"/>
                        </a:lnTo>
                        <a:lnTo>
                          <a:pt x="0" y="15"/>
                        </a:lnTo>
                        <a:lnTo>
                          <a:pt x="11" y="133"/>
                        </a:lnTo>
                        <a:lnTo>
                          <a:pt x="11" y="125"/>
                        </a:lnTo>
                        <a:lnTo>
                          <a:pt x="40" y="125"/>
                        </a:lnTo>
                        <a:lnTo>
                          <a:pt x="40" y="121"/>
                        </a:lnTo>
                        <a:lnTo>
                          <a:pt x="40" y="118"/>
                        </a:lnTo>
                        <a:lnTo>
                          <a:pt x="40" y="125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8" name="Freeform 171"/>
                  <p:cNvSpPr>
                    <a:spLocks/>
                  </p:cNvSpPr>
                  <p:nvPr/>
                </p:nvSpPr>
                <p:spPr bwMode="auto">
                  <a:xfrm>
                    <a:off x="1504" y="1847"/>
                    <a:ext cx="4" cy="74"/>
                  </a:xfrm>
                  <a:custGeom>
                    <a:avLst/>
                    <a:gdLst>
                      <a:gd name="T0" fmla="*/ 4 w 54"/>
                      <a:gd name="T1" fmla="*/ 73 h 810"/>
                      <a:gd name="T2" fmla="*/ 4 w 54"/>
                      <a:gd name="T3" fmla="*/ 74 h 810"/>
                      <a:gd name="T4" fmla="*/ 4 w 54"/>
                      <a:gd name="T5" fmla="*/ 64 h 810"/>
                      <a:gd name="T6" fmla="*/ 4 w 54"/>
                      <a:gd name="T7" fmla="*/ 55 h 810"/>
                      <a:gd name="T8" fmla="*/ 3 w 54"/>
                      <a:gd name="T9" fmla="*/ 46 h 810"/>
                      <a:gd name="T10" fmla="*/ 3 w 54"/>
                      <a:gd name="T11" fmla="*/ 36 h 810"/>
                      <a:gd name="T12" fmla="*/ 3 w 54"/>
                      <a:gd name="T13" fmla="*/ 27 h 810"/>
                      <a:gd name="T14" fmla="*/ 2 w 54"/>
                      <a:gd name="T15" fmla="*/ 18 h 810"/>
                      <a:gd name="T16" fmla="*/ 2 w 54"/>
                      <a:gd name="T17" fmla="*/ 9 h 810"/>
                      <a:gd name="T18" fmla="*/ 2 w 54"/>
                      <a:gd name="T19" fmla="*/ 0 h 810"/>
                      <a:gd name="T20" fmla="*/ 0 w 54"/>
                      <a:gd name="T21" fmla="*/ 0 h 810"/>
                      <a:gd name="T22" fmla="*/ 0 w 54"/>
                      <a:gd name="T23" fmla="*/ 9 h 810"/>
                      <a:gd name="T24" fmla="*/ 0 w 54"/>
                      <a:gd name="T25" fmla="*/ 19 h 810"/>
                      <a:gd name="T26" fmla="*/ 1 w 54"/>
                      <a:gd name="T27" fmla="*/ 28 h 810"/>
                      <a:gd name="T28" fmla="*/ 1 w 54"/>
                      <a:gd name="T29" fmla="*/ 37 h 810"/>
                      <a:gd name="T30" fmla="*/ 1 w 54"/>
                      <a:gd name="T31" fmla="*/ 46 h 810"/>
                      <a:gd name="T32" fmla="*/ 2 w 54"/>
                      <a:gd name="T33" fmla="*/ 55 h 810"/>
                      <a:gd name="T34" fmla="*/ 2 w 54"/>
                      <a:gd name="T35" fmla="*/ 64 h 810"/>
                      <a:gd name="T36" fmla="*/ 2 w 54"/>
                      <a:gd name="T37" fmla="*/ 74 h 810"/>
                      <a:gd name="T38" fmla="*/ 2 w 54"/>
                      <a:gd name="T39" fmla="*/ 74 h 810"/>
                      <a:gd name="T40" fmla="*/ 2 w 54"/>
                      <a:gd name="T41" fmla="*/ 74 h 810"/>
                      <a:gd name="T42" fmla="*/ 2 w 54"/>
                      <a:gd name="T43" fmla="*/ 74 h 810"/>
                      <a:gd name="T44" fmla="*/ 2 w 54"/>
                      <a:gd name="T45" fmla="*/ 74 h 810"/>
                      <a:gd name="T46" fmla="*/ 4 w 54"/>
                      <a:gd name="T47" fmla="*/ 73 h 810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54" h="810">
                        <a:moveTo>
                          <a:pt x="54" y="801"/>
                        </a:moveTo>
                        <a:lnTo>
                          <a:pt x="54" y="805"/>
                        </a:lnTo>
                        <a:lnTo>
                          <a:pt x="53" y="703"/>
                        </a:lnTo>
                        <a:lnTo>
                          <a:pt x="50" y="601"/>
                        </a:lnTo>
                        <a:lnTo>
                          <a:pt x="46" y="500"/>
                        </a:lnTo>
                        <a:lnTo>
                          <a:pt x="42" y="399"/>
                        </a:lnTo>
                        <a:lnTo>
                          <a:pt x="36" y="299"/>
                        </a:lnTo>
                        <a:lnTo>
                          <a:pt x="33" y="199"/>
                        </a:lnTo>
                        <a:lnTo>
                          <a:pt x="30" y="99"/>
                        </a:lnTo>
                        <a:lnTo>
                          <a:pt x="29" y="0"/>
                        </a:lnTo>
                        <a:lnTo>
                          <a:pt x="0" y="0"/>
                        </a:lnTo>
                        <a:lnTo>
                          <a:pt x="1" y="102"/>
                        </a:lnTo>
                        <a:lnTo>
                          <a:pt x="5" y="205"/>
                        </a:lnTo>
                        <a:lnTo>
                          <a:pt x="9" y="306"/>
                        </a:lnTo>
                        <a:lnTo>
                          <a:pt x="13" y="406"/>
                        </a:lnTo>
                        <a:lnTo>
                          <a:pt x="17" y="507"/>
                        </a:lnTo>
                        <a:lnTo>
                          <a:pt x="22" y="607"/>
                        </a:lnTo>
                        <a:lnTo>
                          <a:pt x="25" y="705"/>
                        </a:lnTo>
                        <a:lnTo>
                          <a:pt x="26" y="805"/>
                        </a:lnTo>
                        <a:lnTo>
                          <a:pt x="26" y="810"/>
                        </a:lnTo>
                        <a:lnTo>
                          <a:pt x="26" y="805"/>
                        </a:lnTo>
                        <a:lnTo>
                          <a:pt x="26" y="808"/>
                        </a:lnTo>
                        <a:lnTo>
                          <a:pt x="26" y="810"/>
                        </a:lnTo>
                        <a:lnTo>
                          <a:pt x="54" y="801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" name="Freeform 172"/>
                  <p:cNvSpPr>
                    <a:spLocks/>
                  </p:cNvSpPr>
                  <p:nvPr/>
                </p:nvSpPr>
                <p:spPr bwMode="auto">
                  <a:xfrm>
                    <a:off x="1506" y="1920"/>
                    <a:ext cx="4" cy="25"/>
                  </a:xfrm>
                  <a:custGeom>
                    <a:avLst/>
                    <a:gdLst>
                      <a:gd name="T0" fmla="*/ 2 w 41"/>
                      <a:gd name="T1" fmla="*/ 17 h 270"/>
                      <a:gd name="T2" fmla="*/ 4 w 41"/>
                      <a:gd name="T3" fmla="*/ 18 h 270"/>
                      <a:gd name="T4" fmla="*/ 3 w 41"/>
                      <a:gd name="T5" fmla="*/ 0 h 270"/>
                      <a:gd name="T6" fmla="*/ 0 w 41"/>
                      <a:gd name="T7" fmla="*/ 1 h 270"/>
                      <a:gd name="T8" fmla="*/ 1 w 41"/>
                      <a:gd name="T9" fmla="*/ 19 h 270"/>
                      <a:gd name="T10" fmla="*/ 4 w 41"/>
                      <a:gd name="T11" fmla="*/ 21 h 270"/>
                      <a:gd name="T12" fmla="*/ 1 w 41"/>
                      <a:gd name="T13" fmla="*/ 19 h 270"/>
                      <a:gd name="T14" fmla="*/ 2 w 41"/>
                      <a:gd name="T15" fmla="*/ 25 h 270"/>
                      <a:gd name="T16" fmla="*/ 4 w 41"/>
                      <a:gd name="T17" fmla="*/ 21 h 270"/>
                      <a:gd name="T18" fmla="*/ 2 w 41"/>
                      <a:gd name="T19" fmla="*/ 17 h 27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1" h="270">
                        <a:moveTo>
                          <a:pt x="17" y="179"/>
                        </a:moveTo>
                        <a:lnTo>
                          <a:pt x="41" y="199"/>
                        </a:lnTo>
                        <a:lnTo>
                          <a:pt x="28" y="0"/>
                        </a:lnTo>
                        <a:lnTo>
                          <a:pt x="0" y="9"/>
                        </a:lnTo>
                        <a:lnTo>
                          <a:pt x="13" y="208"/>
                        </a:lnTo>
                        <a:lnTo>
                          <a:pt x="37" y="227"/>
                        </a:lnTo>
                        <a:lnTo>
                          <a:pt x="13" y="208"/>
                        </a:lnTo>
                        <a:lnTo>
                          <a:pt x="17" y="270"/>
                        </a:lnTo>
                        <a:lnTo>
                          <a:pt x="37" y="227"/>
                        </a:lnTo>
                        <a:lnTo>
                          <a:pt x="17" y="179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" name="Freeform 173"/>
                  <p:cNvSpPr>
                    <a:spLocks/>
                  </p:cNvSpPr>
                  <p:nvPr/>
                </p:nvSpPr>
                <p:spPr bwMode="auto">
                  <a:xfrm>
                    <a:off x="1507" y="1934"/>
                    <a:ext cx="4" cy="7"/>
                  </a:xfrm>
                  <a:custGeom>
                    <a:avLst/>
                    <a:gdLst>
                      <a:gd name="T0" fmla="*/ 1 w 37"/>
                      <a:gd name="T1" fmla="*/ 2 h 75"/>
                      <a:gd name="T2" fmla="*/ 1 w 37"/>
                      <a:gd name="T3" fmla="*/ 0 h 75"/>
                      <a:gd name="T4" fmla="*/ 0 w 37"/>
                      <a:gd name="T5" fmla="*/ 3 h 75"/>
                      <a:gd name="T6" fmla="*/ 2 w 37"/>
                      <a:gd name="T7" fmla="*/ 7 h 75"/>
                      <a:gd name="T8" fmla="*/ 3 w 37"/>
                      <a:gd name="T9" fmla="*/ 4 h 75"/>
                      <a:gd name="T10" fmla="*/ 4 w 37"/>
                      <a:gd name="T11" fmla="*/ 2 h 75"/>
                      <a:gd name="T12" fmla="*/ 3 w 37"/>
                      <a:gd name="T13" fmla="*/ 4 h 75"/>
                      <a:gd name="T14" fmla="*/ 4 w 37"/>
                      <a:gd name="T15" fmla="*/ 4 h 75"/>
                      <a:gd name="T16" fmla="*/ 4 w 37"/>
                      <a:gd name="T17" fmla="*/ 2 h 75"/>
                      <a:gd name="T18" fmla="*/ 1 w 37"/>
                      <a:gd name="T19" fmla="*/ 2 h 7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7" h="75">
                        <a:moveTo>
                          <a:pt x="8" y="24"/>
                        </a:moveTo>
                        <a:lnTo>
                          <a:pt x="13" y="0"/>
                        </a:lnTo>
                        <a:lnTo>
                          <a:pt x="0" y="27"/>
                        </a:lnTo>
                        <a:lnTo>
                          <a:pt x="20" y="75"/>
                        </a:lnTo>
                        <a:lnTo>
                          <a:pt x="32" y="48"/>
                        </a:lnTo>
                        <a:lnTo>
                          <a:pt x="37" y="24"/>
                        </a:lnTo>
                        <a:lnTo>
                          <a:pt x="32" y="48"/>
                        </a:lnTo>
                        <a:lnTo>
                          <a:pt x="37" y="38"/>
                        </a:lnTo>
                        <a:lnTo>
                          <a:pt x="37" y="24"/>
                        </a:lnTo>
                        <a:lnTo>
                          <a:pt x="8" y="24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1" name="Freeform 174"/>
                  <p:cNvSpPr>
                    <a:spLocks/>
                  </p:cNvSpPr>
                  <p:nvPr/>
                </p:nvSpPr>
                <p:spPr bwMode="auto">
                  <a:xfrm>
                    <a:off x="1508" y="1888"/>
                    <a:ext cx="5" cy="48"/>
                  </a:xfrm>
                  <a:custGeom>
                    <a:avLst/>
                    <a:gdLst>
                      <a:gd name="T0" fmla="*/ 2 w 54"/>
                      <a:gd name="T1" fmla="*/ 0 h 529"/>
                      <a:gd name="T2" fmla="*/ 2 w 54"/>
                      <a:gd name="T3" fmla="*/ 0 h 529"/>
                      <a:gd name="T4" fmla="*/ 2 w 54"/>
                      <a:gd name="T5" fmla="*/ 6 h 529"/>
                      <a:gd name="T6" fmla="*/ 2 w 54"/>
                      <a:gd name="T7" fmla="*/ 12 h 529"/>
                      <a:gd name="T8" fmla="*/ 1 w 54"/>
                      <a:gd name="T9" fmla="*/ 18 h 529"/>
                      <a:gd name="T10" fmla="*/ 1 w 54"/>
                      <a:gd name="T11" fmla="*/ 24 h 529"/>
                      <a:gd name="T12" fmla="*/ 1 w 54"/>
                      <a:gd name="T13" fmla="*/ 30 h 529"/>
                      <a:gd name="T14" fmla="*/ 0 w 54"/>
                      <a:gd name="T15" fmla="*/ 36 h 529"/>
                      <a:gd name="T16" fmla="*/ 0 w 54"/>
                      <a:gd name="T17" fmla="*/ 42 h 529"/>
                      <a:gd name="T18" fmla="*/ 0 w 54"/>
                      <a:gd name="T19" fmla="*/ 48 h 529"/>
                      <a:gd name="T20" fmla="*/ 3 w 54"/>
                      <a:gd name="T21" fmla="*/ 48 h 529"/>
                      <a:gd name="T22" fmla="*/ 3 w 54"/>
                      <a:gd name="T23" fmla="*/ 42 h 529"/>
                      <a:gd name="T24" fmla="*/ 3 w 54"/>
                      <a:gd name="T25" fmla="*/ 36 h 529"/>
                      <a:gd name="T26" fmla="*/ 3 w 54"/>
                      <a:gd name="T27" fmla="*/ 30 h 529"/>
                      <a:gd name="T28" fmla="*/ 3 w 54"/>
                      <a:gd name="T29" fmla="*/ 25 h 529"/>
                      <a:gd name="T30" fmla="*/ 4 w 54"/>
                      <a:gd name="T31" fmla="*/ 19 h 529"/>
                      <a:gd name="T32" fmla="*/ 4 w 54"/>
                      <a:gd name="T33" fmla="*/ 13 h 529"/>
                      <a:gd name="T34" fmla="*/ 5 w 54"/>
                      <a:gd name="T35" fmla="*/ 7 h 529"/>
                      <a:gd name="T36" fmla="*/ 5 w 54"/>
                      <a:gd name="T37" fmla="*/ 1 h 529"/>
                      <a:gd name="T38" fmla="*/ 5 w 54"/>
                      <a:gd name="T39" fmla="*/ 0 h 529"/>
                      <a:gd name="T40" fmla="*/ 5 w 54"/>
                      <a:gd name="T41" fmla="*/ 1 h 529"/>
                      <a:gd name="T42" fmla="*/ 5 w 54"/>
                      <a:gd name="T43" fmla="*/ 1 h 529"/>
                      <a:gd name="T44" fmla="*/ 5 w 54"/>
                      <a:gd name="T45" fmla="*/ 0 h 529"/>
                      <a:gd name="T46" fmla="*/ 2 w 54"/>
                      <a:gd name="T47" fmla="*/ 0 h 529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54" h="529">
                        <a:moveTo>
                          <a:pt x="26" y="4"/>
                        </a:moveTo>
                        <a:lnTo>
                          <a:pt x="26" y="0"/>
                        </a:lnTo>
                        <a:lnTo>
                          <a:pt x="22" y="65"/>
                        </a:lnTo>
                        <a:lnTo>
                          <a:pt x="17" y="131"/>
                        </a:lnTo>
                        <a:lnTo>
                          <a:pt x="13" y="197"/>
                        </a:lnTo>
                        <a:lnTo>
                          <a:pt x="9" y="263"/>
                        </a:lnTo>
                        <a:lnTo>
                          <a:pt x="6" y="329"/>
                        </a:lnTo>
                        <a:lnTo>
                          <a:pt x="2" y="396"/>
                        </a:lnTo>
                        <a:lnTo>
                          <a:pt x="0" y="462"/>
                        </a:lnTo>
                        <a:lnTo>
                          <a:pt x="0" y="529"/>
                        </a:lnTo>
                        <a:lnTo>
                          <a:pt x="29" y="529"/>
                        </a:lnTo>
                        <a:lnTo>
                          <a:pt x="29" y="465"/>
                        </a:lnTo>
                        <a:lnTo>
                          <a:pt x="31" y="401"/>
                        </a:lnTo>
                        <a:lnTo>
                          <a:pt x="34" y="336"/>
                        </a:lnTo>
                        <a:lnTo>
                          <a:pt x="37" y="271"/>
                        </a:lnTo>
                        <a:lnTo>
                          <a:pt x="42" y="206"/>
                        </a:lnTo>
                        <a:lnTo>
                          <a:pt x="46" y="140"/>
                        </a:lnTo>
                        <a:lnTo>
                          <a:pt x="50" y="75"/>
                        </a:lnTo>
                        <a:lnTo>
                          <a:pt x="53" y="9"/>
                        </a:lnTo>
                        <a:lnTo>
                          <a:pt x="54" y="4"/>
                        </a:lnTo>
                        <a:lnTo>
                          <a:pt x="53" y="9"/>
                        </a:lnTo>
                        <a:lnTo>
                          <a:pt x="54" y="6"/>
                        </a:lnTo>
                        <a:lnTo>
                          <a:pt x="54" y="4"/>
                        </a:lnTo>
                        <a:lnTo>
                          <a:pt x="26" y="4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2" name="Freeform 175"/>
                  <p:cNvSpPr>
                    <a:spLocks/>
                  </p:cNvSpPr>
                  <p:nvPr/>
                </p:nvSpPr>
                <p:spPr bwMode="auto">
                  <a:xfrm>
                    <a:off x="1511" y="1837"/>
                    <a:ext cx="3" cy="51"/>
                  </a:xfrm>
                  <a:custGeom>
                    <a:avLst/>
                    <a:gdLst>
                      <a:gd name="T0" fmla="*/ 1 w 41"/>
                      <a:gd name="T1" fmla="*/ 0 h 563"/>
                      <a:gd name="T2" fmla="*/ 1 w 41"/>
                      <a:gd name="T3" fmla="*/ 2 h 563"/>
                      <a:gd name="T4" fmla="*/ 1 w 41"/>
                      <a:gd name="T5" fmla="*/ 8 h 563"/>
                      <a:gd name="T6" fmla="*/ 1 w 41"/>
                      <a:gd name="T7" fmla="*/ 14 h 563"/>
                      <a:gd name="T8" fmla="*/ 1 w 41"/>
                      <a:gd name="T9" fmla="*/ 20 h 563"/>
                      <a:gd name="T10" fmla="*/ 0 w 41"/>
                      <a:gd name="T11" fmla="*/ 26 h 563"/>
                      <a:gd name="T12" fmla="*/ 0 w 41"/>
                      <a:gd name="T13" fmla="*/ 32 h 563"/>
                      <a:gd name="T14" fmla="*/ 0 w 41"/>
                      <a:gd name="T15" fmla="*/ 39 h 563"/>
                      <a:gd name="T16" fmla="*/ 0 w 41"/>
                      <a:gd name="T17" fmla="*/ 45 h 563"/>
                      <a:gd name="T18" fmla="*/ 0 w 41"/>
                      <a:gd name="T19" fmla="*/ 51 h 563"/>
                      <a:gd name="T20" fmla="*/ 2 w 41"/>
                      <a:gd name="T21" fmla="*/ 51 h 563"/>
                      <a:gd name="T22" fmla="*/ 2 w 41"/>
                      <a:gd name="T23" fmla="*/ 45 h 563"/>
                      <a:gd name="T24" fmla="*/ 2 w 41"/>
                      <a:gd name="T25" fmla="*/ 39 h 563"/>
                      <a:gd name="T26" fmla="*/ 2 w 41"/>
                      <a:gd name="T27" fmla="*/ 33 h 563"/>
                      <a:gd name="T28" fmla="*/ 3 w 41"/>
                      <a:gd name="T29" fmla="*/ 27 h 563"/>
                      <a:gd name="T30" fmla="*/ 3 w 41"/>
                      <a:gd name="T31" fmla="*/ 20 h 563"/>
                      <a:gd name="T32" fmla="*/ 3 w 41"/>
                      <a:gd name="T33" fmla="*/ 14 h 563"/>
                      <a:gd name="T34" fmla="*/ 3 w 41"/>
                      <a:gd name="T35" fmla="*/ 8 h 563"/>
                      <a:gd name="T36" fmla="*/ 3 w 41"/>
                      <a:gd name="T37" fmla="*/ 2 h 563"/>
                      <a:gd name="T38" fmla="*/ 3 w 41"/>
                      <a:gd name="T39" fmla="*/ 4 h 563"/>
                      <a:gd name="T40" fmla="*/ 1 w 41"/>
                      <a:gd name="T41" fmla="*/ 0 h 563"/>
                      <a:gd name="T42" fmla="*/ 1 w 41"/>
                      <a:gd name="T43" fmla="*/ 1 h 563"/>
                      <a:gd name="T44" fmla="*/ 1 w 41"/>
                      <a:gd name="T45" fmla="*/ 2 h 563"/>
                      <a:gd name="T46" fmla="*/ 1 w 41"/>
                      <a:gd name="T47" fmla="*/ 0 h 563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41" h="563">
                        <a:moveTo>
                          <a:pt x="16" y="0"/>
                        </a:moveTo>
                        <a:lnTo>
                          <a:pt x="12" y="21"/>
                        </a:lnTo>
                        <a:lnTo>
                          <a:pt x="11" y="87"/>
                        </a:lnTo>
                        <a:lnTo>
                          <a:pt x="10" y="155"/>
                        </a:lnTo>
                        <a:lnTo>
                          <a:pt x="8" y="222"/>
                        </a:lnTo>
                        <a:lnTo>
                          <a:pt x="6" y="289"/>
                        </a:lnTo>
                        <a:lnTo>
                          <a:pt x="3" y="358"/>
                        </a:lnTo>
                        <a:lnTo>
                          <a:pt x="2" y="426"/>
                        </a:lnTo>
                        <a:lnTo>
                          <a:pt x="0" y="495"/>
                        </a:lnTo>
                        <a:lnTo>
                          <a:pt x="0" y="563"/>
                        </a:lnTo>
                        <a:lnTo>
                          <a:pt x="28" y="563"/>
                        </a:lnTo>
                        <a:lnTo>
                          <a:pt x="28" y="497"/>
                        </a:lnTo>
                        <a:lnTo>
                          <a:pt x="29" y="430"/>
                        </a:lnTo>
                        <a:lnTo>
                          <a:pt x="32" y="362"/>
                        </a:lnTo>
                        <a:lnTo>
                          <a:pt x="35" y="295"/>
                        </a:lnTo>
                        <a:lnTo>
                          <a:pt x="37" y="226"/>
                        </a:lnTo>
                        <a:lnTo>
                          <a:pt x="39" y="158"/>
                        </a:lnTo>
                        <a:lnTo>
                          <a:pt x="40" y="90"/>
                        </a:lnTo>
                        <a:lnTo>
                          <a:pt x="41" y="21"/>
                        </a:lnTo>
                        <a:lnTo>
                          <a:pt x="38" y="41"/>
                        </a:lnTo>
                        <a:lnTo>
                          <a:pt x="16" y="0"/>
                        </a:lnTo>
                        <a:lnTo>
                          <a:pt x="12" y="9"/>
                        </a:lnTo>
                        <a:lnTo>
                          <a:pt x="12" y="21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3" name="Freeform 176"/>
                  <p:cNvSpPr>
                    <a:spLocks/>
                  </p:cNvSpPr>
                  <p:nvPr/>
                </p:nvSpPr>
                <p:spPr bwMode="auto">
                  <a:xfrm>
                    <a:off x="1512" y="1829"/>
                    <a:ext cx="3" cy="12"/>
                  </a:xfrm>
                  <a:custGeom>
                    <a:avLst/>
                    <a:gdLst>
                      <a:gd name="T0" fmla="*/ 3 w 37"/>
                      <a:gd name="T1" fmla="*/ 7 h 135"/>
                      <a:gd name="T2" fmla="*/ 1 w 37"/>
                      <a:gd name="T3" fmla="*/ 5 h 135"/>
                      <a:gd name="T4" fmla="*/ 0 w 37"/>
                      <a:gd name="T5" fmla="*/ 8 h 135"/>
                      <a:gd name="T6" fmla="*/ 2 w 37"/>
                      <a:gd name="T7" fmla="*/ 12 h 135"/>
                      <a:gd name="T8" fmla="*/ 3 w 37"/>
                      <a:gd name="T9" fmla="*/ 9 h 135"/>
                      <a:gd name="T10" fmla="*/ 1 w 37"/>
                      <a:gd name="T11" fmla="*/ 7 h 135"/>
                      <a:gd name="T12" fmla="*/ 3 w 37"/>
                      <a:gd name="T13" fmla="*/ 7 h 135"/>
                      <a:gd name="T14" fmla="*/ 3 w 37"/>
                      <a:gd name="T15" fmla="*/ 0 h 135"/>
                      <a:gd name="T16" fmla="*/ 1 w 37"/>
                      <a:gd name="T17" fmla="*/ 5 h 135"/>
                      <a:gd name="T18" fmla="*/ 3 w 37"/>
                      <a:gd name="T19" fmla="*/ 7 h 13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7" h="135">
                        <a:moveTo>
                          <a:pt x="37" y="75"/>
                        </a:moveTo>
                        <a:lnTo>
                          <a:pt x="11" y="59"/>
                        </a:lnTo>
                        <a:lnTo>
                          <a:pt x="0" y="94"/>
                        </a:lnTo>
                        <a:lnTo>
                          <a:pt x="22" y="135"/>
                        </a:lnTo>
                        <a:lnTo>
                          <a:pt x="35" y="99"/>
                        </a:lnTo>
                        <a:lnTo>
                          <a:pt x="9" y="82"/>
                        </a:lnTo>
                        <a:lnTo>
                          <a:pt x="37" y="75"/>
                        </a:lnTo>
                        <a:lnTo>
                          <a:pt x="33" y="0"/>
                        </a:lnTo>
                        <a:lnTo>
                          <a:pt x="12" y="59"/>
                        </a:lnTo>
                        <a:lnTo>
                          <a:pt x="37" y="75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4" name="Freeform 177"/>
                  <p:cNvSpPr>
                    <a:spLocks/>
                  </p:cNvSpPr>
                  <p:nvPr/>
                </p:nvSpPr>
                <p:spPr bwMode="auto">
                  <a:xfrm>
                    <a:off x="1513" y="1836"/>
                    <a:ext cx="4" cy="21"/>
                  </a:xfrm>
                  <a:custGeom>
                    <a:avLst/>
                    <a:gdLst>
                      <a:gd name="T0" fmla="*/ 4 w 41"/>
                      <a:gd name="T1" fmla="*/ 21 h 233"/>
                      <a:gd name="T2" fmla="*/ 4 w 41"/>
                      <a:gd name="T3" fmla="*/ 20 h 233"/>
                      <a:gd name="T4" fmla="*/ 3 w 41"/>
                      <a:gd name="T5" fmla="*/ 0 h 233"/>
                      <a:gd name="T6" fmla="*/ 0 w 41"/>
                      <a:gd name="T7" fmla="*/ 1 h 233"/>
                      <a:gd name="T8" fmla="*/ 1 w 41"/>
                      <a:gd name="T9" fmla="*/ 21 h 233"/>
                      <a:gd name="T10" fmla="*/ 1 w 41"/>
                      <a:gd name="T11" fmla="*/ 21 h 233"/>
                      <a:gd name="T12" fmla="*/ 4 w 41"/>
                      <a:gd name="T13" fmla="*/ 21 h 233"/>
                      <a:gd name="T14" fmla="*/ 4 w 41"/>
                      <a:gd name="T15" fmla="*/ 21 h 233"/>
                      <a:gd name="T16" fmla="*/ 4 w 41"/>
                      <a:gd name="T17" fmla="*/ 20 h 233"/>
                      <a:gd name="T18" fmla="*/ 4 w 41"/>
                      <a:gd name="T19" fmla="*/ 21 h 23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1" h="233">
                        <a:moveTo>
                          <a:pt x="41" y="230"/>
                        </a:moveTo>
                        <a:lnTo>
                          <a:pt x="41" y="226"/>
                        </a:lnTo>
                        <a:lnTo>
                          <a:pt x="28" y="0"/>
                        </a:lnTo>
                        <a:lnTo>
                          <a:pt x="0" y="7"/>
                        </a:lnTo>
                        <a:lnTo>
                          <a:pt x="13" y="233"/>
                        </a:lnTo>
                        <a:lnTo>
                          <a:pt x="12" y="230"/>
                        </a:lnTo>
                        <a:lnTo>
                          <a:pt x="41" y="230"/>
                        </a:lnTo>
                        <a:lnTo>
                          <a:pt x="41" y="228"/>
                        </a:lnTo>
                        <a:lnTo>
                          <a:pt x="41" y="226"/>
                        </a:lnTo>
                        <a:lnTo>
                          <a:pt x="41" y="23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5" name="Freeform 178"/>
                  <p:cNvSpPr>
                    <a:spLocks/>
                  </p:cNvSpPr>
                  <p:nvPr/>
                </p:nvSpPr>
                <p:spPr bwMode="auto">
                  <a:xfrm>
                    <a:off x="1514" y="1856"/>
                    <a:ext cx="5" cy="78"/>
                  </a:xfrm>
                  <a:custGeom>
                    <a:avLst/>
                    <a:gdLst>
                      <a:gd name="T0" fmla="*/ 5 w 54"/>
                      <a:gd name="T1" fmla="*/ 76 h 852"/>
                      <a:gd name="T2" fmla="*/ 5 w 54"/>
                      <a:gd name="T3" fmla="*/ 77 h 852"/>
                      <a:gd name="T4" fmla="*/ 5 w 54"/>
                      <a:gd name="T5" fmla="*/ 67 h 852"/>
                      <a:gd name="T6" fmla="*/ 5 w 54"/>
                      <a:gd name="T7" fmla="*/ 57 h 852"/>
                      <a:gd name="T8" fmla="*/ 4 w 54"/>
                      <a:gd name="T9" fmla="*/ 48 h 852"/>
                      <a:gd name="T10" fmla="*/ 4 w 54"/>
                      <a:gd name="T11" fmla="*/ 38 h 852"/>
                      <a:gd name="T12" fmla="*/ 3 w 54"/>
                      <a:gd name="T13" fmla="*/ 29 h 852"/>
                      <a:gd name="T14" fmla="*/ 3 w 54"/>
                      <a:gd name="T15" fmla="*/ 19 h 852"/>
                      <a:gd name="T16" fmla="*/ 3 w 54"/>
                      <a:gd name="T17" fmla="*/ 9 h 852"/>
                      <a:gd name="T18" fmla="*/ 3 w 54"/>
                      <a:gd name="T19" fmla="*/ 0 h 852"/>
                      <a:gd name="T20" fmla="*/ 0 w 54"/>
                      <a:gd name="T21" fmla="*/ 0 h 852"/>
                      <a:gd name="T22" fmla="*/ 0 w 54"/>
                      <a:gd name="T23" fmla="*/ 10 h 852"/>
                      <a:gd name="T24" fmla="*/ 0 w 54"/>
                      <a:gd name="T25" fmla="*/ 19 h 852"/>
                      <a:gd name="T26" fmla="*/ 1 w 54"/>
                      <a:gd name="T27" fmla="*/ 29 h 852"/>
                      <a:gd name="T28" fmla="*/ 1 w 54"/>
                      <a:gd name="T29" fmla="*/ 39 h 852"/>
                      <a:gd name="T30" fmla="*/ 2 w 54"/>
                      <a:gd name="T31" fmla="*/ 48 h 852"/>
                      <a:gd name="T32" fmla="*/ 2 w 54"/>
                      <a:gd name="T33" fmla="*/ 58 h 852"/>
                      <a:gd name="T34" fmla="*/ 2 w 54"/>
                      <a:gd name="T35" fmla="*/ 67 h 852"/>
                      <a:gd name="T36" fmla="*/ 2 w 54"/>
                      <a:gd name="T37" fmla="*/ 77 h 852"/>
                      <a:gd name="T38" fmla="*/ 2 w 54"/>
                      <a:gd name="T39" fmla="*/ 78 h 852"/>
                      <a:gd name="T40" fmla="*/ 2 w 54"/>
                      <a:gd name="T41" fmla="*/ 77 h 852"/>
                      <a:gd name="T42" fmla="*/ 2 w 54"/>
                      <a:gd name="T43" fmla="*/ 78 h 852"/>
                      <a:gd name="T44" fmla="*/ 2 w 54"/>
                      <a:gd name="T45" fmla="*/ 78 h 852"/>
                      <a:gd name="T46" fmla="*/ 5 w 54"/>
                      <a:gd name="T47" fmla="*/ 76 h 852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54" h="852">
                        <a:moveTo>
                          <a:pt x="53" y="830"/>
                        </a:moveTo>
                        <a:lnTo>
                          <a:pt x="54" y="841"/>
                        </a:lnTo>
                        <a:lnTo>
                          <a:pt x="53" y="735"/>
                        </a:lnTo>
                        <a:lnTo>
                          <a:pt x="50" y="628"/>
                        </a:lnTo>
                        <a:lnTo>
                          <a:pt x="47" y="523"/>
                        </a:lnTo>
                        <a:lnTo>
                          <a:pt x="41" y="418"/>
                        </a:lnTo>
                        <a:lnTo>
                          <a:pt x="37" y="312"/>
                        </a:lnTo>
                        <a:lnTo>
                          <a:pt x="33" y="208"/>
                        </a:lnTo>
                        <a:lnTo>
                          <a:pt x="30" y="103"/>
                        </a:lnTo>
                        <a:lnTo>
                          <a:pt x="29" y="0"/>
                        </a:lnTo>
                        <a:lnTo>
                          <a:pt x="0" y="0"/>
                        </a:lnTo>
                        <a:lnTo>
                          <a:pt x="1" y="107"/>
                        </a:lnTo>
                        <a:lnTo>
                          <a:pt x="4" y="212"/>
                        </a:lnTo>
                        <a:lnTo>
                          <a:pt x="8" y="319"/>
                        </a:lnTo>
                        <a:lnTo>
                          <a:pt x="14" y="424"/>
                        </a:lnTo>
                        <a:lnTo>
                          <a:pt x="18" y="528"/>
                        </a:lnTo>
                        <a:lnTo>
                          <a:pt x="22" y="633"/>
                        </a:lnTo>
                        <a:lnTo>
                          <a:pt x="24" y="737"/>
                        </a:lnTo>
                        <a:lnTo>
                          <a:pt x="25" y="841"/>
                        </a:lnTo>
                        <a:lnTo>
                          <a:pt x="26" y="852"/>
                        </a:lnTo>
                        <a:lnTo>
                          <a:pt x="25" y="841"/>
                        </a:lnTo>
                        <a:lnTo>
                          <a:pt x="25" y="847"/>
                        </a:lnTo>
                        <a:lnTo>
                          <a:pt x="26" y="852"/>
                        </a:lnTo>
                        <a:lnTo>
                          <a:pt x="53" y="83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" name="Freeform 179"/>
                  <p:cNvSpPr>
                    <a:spLocks/>
                  </p:cNvSpPr>
                  <p:nvPr/>
                </p:nvSpPr>
                <p:spPr bwMode="auto">
                  <a:xfrm>
                    <a:off x="1516" y="1932"/>
                    <a:ext cx="4" cy="20"/>
                  </a:xfrm>
                  <a:custGeom>
                    <a:avLst/>
                    <a:gdLst>
                      <a:gd name="T0" fmla="*/ 1 w 41"/>
                      <a:gd name="T1" fmla="*/ 8 h 219"/>
                      <a:gd name="T2" fmla="*/ 4 w 41"/>
                      <a:gd name="T3" fmla="*/ 7 h 219"/>
                      <a:gd name="T4" fmla="*/ 3 w 41"/>
                      <a:gd name="T5" fmla="*/ 0 h 219"/>
                      <a:gd name="T6" fmla="*/ 0 w 41"/>
                      <a:gd name="T7" fmla="*/ 2 h 219"/>
                      <a:gd name="T8" fmla="*/ 1 w 41"/>
                      <a:gd name="T9" fmla="*/ 9 h 219"/>
                      <a:gd name="T10" fmla="*/ 4 w 41"/>
                      <a:gd name="T11" fmla="*/ 9 h 219"/>
                      <a:gd name="T12" fmla="*/ 1 w 41"/>
                      <a:gd name="T13" fmla="*/ 9 h 219"/>
                      <a:gd name="T14" fmla="*/ 3 w 41"/>
                      <a:gd name="T15" fmla="*/ 20 h 219"/>
                      <a:gd name="T16" fmla="*/ 4 w 41"/>
                      <a:gd name="T17" fmla="*/ 9 h 219"/>
                      <a:gd name="T18" fmla="*/ 1 w 41"/>
                      <a:gd name="T19" fmla="*/ 8 h 21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1" h="219">
                        <a:moveTo>
                          <a:pt x="12" y="87"/>
                        </a:moveTo>
                        <a:lnTo>
                          <a:pt x="40" y="82"/>
                        </a:lnTo>
                        <a:lnTo>
                          <a:pt x="27" y="0"/>
                        </a:lnTo>
                        <a:lnTo>
                          <a:pt x="0" y="22"/>
                        </a:lnTo>
                        <a:lnTo>
                          <a:pt x="13" y="104"/>
                        </a:lnTo>
                        <a:lnTo>
                          <a:pt x="41" y="98"/>
                        </a:lnTo>
                        <a:lnTo>
                          <a:pt x="13" y="104"/>
                        </a:lnTo>
                        <a:lnTo>
                          <a:pt x="31" y="219"/>
                        </a:lnTo>
                        <a:lnTo>
                          <a:pt x="41" y="98"/>
                        </a:lnTo>
                        <a:lnTo>
                          <a:pt x="12" y="87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" name="Freeform 180"/>
                  <p:cNvSpPr>
                    <a:spLocks/>
                  </p:cNvSpPr>
                  <p:nvPr/>
                </p:nvSpPr>
                <p:spPr bwMode="auto">
                  <a:xfrm>
                    <a:off x="1517" y="1862"/>
                    <a:ext cx="5" cy="79"/>
                  </a:xfrm>
                  <a:custGeom>
                    <a:avLst/>
                    <a:gdLst>
                      <a:gd name="T0" fmla="*/ 2 w 54"/>
                      <a:gd name="T1" fmla="*/ 0 h 871"/>
                      <a:gd name="T2" fmla="*/ 2 w 54"/>
                      <a:gd name="T3" fmla="*/ 1 h 871"/>
                      <a:gd name="T4" fmla="*/ 2 w 54"/>
                      <a:gd name="T5" fmla="*/ 10 h 871"/>
                      <a:gd name="T6" fmla="*/ 2 w 54"/>
                      <a:gd name="T7" fmla="*/ 20 h 871"/>
                      <a:gd name="T8" fmla="*/ 2 w 54"/>
                      <a:gd name="T9" fmla="*/ 30 h 871"/>
                      <a:gd name="T10" fmla="*/ 2 w 54"/>
                      <a:gd name="T11" fmla="*/ 39 h 871"/>
                      <a:gd name="T12" fmla="*/ 2 w 54"/>
                      <a:gd name="T13" fmla="*/ 49 h 871"/>
                      <a:gd name="T14" fmla="*/ 1 w 54"/>
                      <a:gd name="T15" fmla="*/ 59 h 871"/>
                      <a:gd name="T16" fmla="*/ 1 w 54"/>
                      <a:gd name="T17" fmla="*/ 68 h 871"/>
                      <a:gd name="T18" fmla="*/ 0 w 54"/>
                      <a:gd name="T19" fmla="*/ 78 h 871"/>
                      <a:gd name="T20" fmla="*/ 3 w 54"/>
                      <a:gd name="T21" fmla="*/ 79 h 871"/>
                      <a:gd name="T22" fmla="*/ 3 w 54"/>
                      <a:gd name="T23" fmla="*/ 69 h 871"/>
                      <a:gd name="T24" fmla="*/ 4 w 54"/>
                      <a:gd name="T25" fmla="*/ 59 h 871"/>
                      <a:gd name="T26" fmla="*/ 4 w 54"/>
                      <a:gd name="T27" fmla="*/ 50 h 871"/>
                      <a:gd name="T28" fmla="*/ 5 w 54"/>
                      <a:gd name="T29" fmla="*/ 40 h 871"/>
                      <a:gd name="T30" fmla="*/ 5 w 54"/>
                      <a:gd name="T31" fmla="*/ 30 h 871"/>
                      <a:gd name="T32" fmla="*/ 5 w 54"/>
                      <a:gd name="T33" fmla="*/ 20 h 871"/>
                      <a:gd name="T34" fmla="*/ 5 w 54"/>
                      <a:gd name="T35" fmla="*/ 10 h 871"/>
                      <a:gd name="T36" fmla="*/ 5 w 54"/>
                      <a:gd name="T37" fmla="*/ 1 h 871"/>
                      <a:gd name="T38" fmla="*/ 5 w 54"/>
                      <a:gd name="T39" fmla="*/ 1 h 871"/>
                      <a:gd name="T40" fmla="*/ 2 w 54"/>
                      <a:gd name="T41" fmla="*/ 0 h 871"/>
                      <a:gd name="T42" fmla="*/ 2 w 54"/>
                      <a:gd name="T43" fmla="*/ 0 h 871"/>
                      <a:gd name="T44" fmla="*/ 2 w 54"/>
                      <a:gd name="T45" fmla="*/ 1 h 871"/>
                      <a:gd name="T46" fmla="*/ 2 w 54"/>
                      <a:gd name="T47" fmla="*/ 0 h 871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54" h="871">
                        <a:moveTo>
                          <a:pt x="26" y="0"/>
                        </a:moveTo>
                        <a:lnTo>
                          <a:pt x="26" y="6"/>
                        </a:lnTo>
                        <a:lnTo>
                          <a:pt x="26" y="113"/>
                        </a:lnTo>
                        <a:lnTo>
                          <a:pt x="24" y="220"/>
                        </a:lnTo>
                        <a:lnTo>
                          <a:pt x="23" y="327"/>
                        </a:lnTo>
                        <a:lnTo>
                          <a:pt x="21" y="434"/>
                        </a:lnTo>
                        <a:lnTo>
                          <a:pt x="18" y="541"/>
                        </a:lnTo>
                        <a:lnTo>
                          <a:pt x="14" y="647"/>
                        </a:lnTo>
                        <a:lnTo>
                          <a:pt x="7" y="754"/>
                        </a:lnTo>
                        <a:lnTo>
                          <a:pt x="0" y="860"/>
                        </a:lnTo>
                        <a:lnTo>
                          <a:pt x="29" y="871"/>
                        </a:lnTo>
                        <a:lnTo>
                          <a:pt x="36" y="763"/>
                        </a:lnTo>
                        <a:lnTo>
                          <a:pt x="43" y="654"/>
                        </a:lnTo>
                        <a:lnTo>
                          <a:pt x="47" y="546"/>
                        </a:lnTo>
                        <a:lnTo>
                          <a:pt x="50" y="438"/>
                        </a:lnTo>
                        <a:lnTo>
                          <a:pt x="52" y="329"/>
                        </a:lnTo>
                        <a:lnTo>
                          <a:pt x="53" y="221"/>
                        </a:lnTo>
                        <a:lnTo>
                          <a:pt x="54" y="114"/>
                        </a:lnTo>
                        <a:lnTo>
                          <a:pt x="54" y="6"/>
                        </a:lnTo>
                        <a:lnTo>
                          <a:pt x="54" y="12"/>
                        </a:lnTo>
                        <a:lnTo>
                          <a:pt x="26" y="0"/>
                        </a:lnTo>
                        <a:lnTo>
                          <a:pt x="26" y="3"/>
                        </a:lnTo>
                        <a:lnTo>
                          <a:pt x="26" y="6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" name="Freeform 181"/>
                  <p:cNvSpPr>
                    <a:spLocks/>
                  </p:cNvSpPr>
                  <p:nvPr/>
                </p:nvSpPr>
                <p:spPr bwMode="auto">
                  <a:xfrm>
                    <a:off x="1520" y="1821"/>
                    <a:ext cx="5" cy="42"/>
                  </a:xfrm>
                  <a:custGeom>
                    <a:avLst/>
                    <a:gdLst>
                      <a:gd name="T0" fmla="*/ 5 w 54"/>
                      <a:gd name="T1" fmla="*/ 13 h 457"/>
                      <a:gd name="T2" fmla="*/ 2 w 54"/>
                      <a:gd name="T3" fmla="*/ 13 h 457"/>
                      <a:gd name="T4" fmla="*/ 0 w 54"/>
                      <a:gd name="T5" fmla="*/ 41 h 457"/>
                      <a:gd name="T6" fmla="*/ 3 w 54"/>
                      <a:gd name="T7" fmla="*/ 42 h 457"/>
                      <a:gd name="T8" fmla="*/ 5 w 54"/>
                      <a:gd name="T9" fmla="*/ 15 h 457"/>
                      <a:gd name="T10" fmla="*/ 2 w 54"/>
                      <a:gd name="T11" fmla="*/ 15 h 457"/>
                      <a:gd name="T12" fmla="*/ 5 w 54"/>
                      <a:gd name="T13" fmla="*/ 13 h 457"/>
                      <a:gd name="T14" fmla="*/ 4 w 54"/>
                      <a:gd name="T15" fmla="*/ 0 h 457"/>
                      <a:gd name="T16" fmla="*/ 2 w 54"/>
                      <a:gd name="T17" fmla="*/ 13 h 457"/>
                      <a:gd name="T18" fmla="*/ 5 w 54"/>
                      <a:gd name="T19" fmla="*/ 13 h 45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54" h="457">
                        <a:moveTo>
                          <a:pt x="54" y="145"/>
                        </a:moveTo>
                        <a:lnTo>
                          <a:pt x="25" y="146"/>
                        </a:lnTo>
                        <a:lnTo>
                          <a:pt x="0" y="445"/>
                        </a:lnTo>
                        <a:lnTo>
                          <a:pt x="28" y="457"/>
                        </a:lnTo>
                        <a:lnTo>
                          <a:pt x="54" y="159"/>
                        </a:lnTo>
                        <a:lnTo>
                          <a:pt x="25" y="160"/>
                        </a:lnTo>
                        <a:lnTo>
                          <a:pt x="54" y="145"/>
                        </a:lnTo>
                        <a:lnTo>
                          <a:pt x="38" y="0"/>
                        </a:lnTo>
                        <a:lnTo>
                          <a:pt x="25" y="146"/>
                        </a:lnTo>
                        <a:lnTo>
                          <a:pt x="54" y="145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" name="Freeform 182"/>
                  <p:cNvSpPr>
                    <a:spLocks/>
                  </p:cNvSpPr>
                  <p:nvPr/>
                </p:nvSpPr>
                <p:spPr bwMode="auto">
                  <a:xfrm>
                    <a:off x="1522" y="1834"/>
                    <a:ext cx="4" cy="13"/>
                  </a:xfrm>
                  <a:custGeom>
                    <a:avLst/>
                    <a:gdLst>
                      <a:gd name="T0" fmla="*/ 4 w 41"/>
                      <a:gd name="T1" fmla="*/ 12 h 141"/>
                      <a:gd name="T2" fmla="*/ 4 w 41"/>
                      <a:gd name="T3" fmla="*/ 12 h 141"/>
                      <a:gd name="T4" fmla="*/ 3 w 41"/>
                      <a:gd name="T5" fmla="*/ 0 h 141"/>
                      <a:gd name="T6" fmla="*/ 0 w 41"/>
                      <a:gd name="T7" fmla="*/ 1 h 141"/>
                      <a:gd name="T8" fmla="*/ 1 w 41"/>
                      <a:gd name="T9" fmla="*/ 13 h 141"/>
                      <a:gd name="T10" fmla="*/ 1 w 41"/>
                      <a:gd name="T11" fmla="*/ 12 h 141"/>
                      <a:gd name="T12" fmla="*/ 4 w 41"/>
                      <a:gd name="T13" fmla="*/ 12 h 141"/>
                      <a:gd name="T14" fmla="*/ 4 w 41"/>
                      <a:gd name="T15" fmla="*/ 12 h 141"/>
                      <a:gd name="T16" fmla="*/ 4 w 41"/>
                      <a:gd name="T17" fmla="*/ 12 h 141"/>
                      <a:gd name="T18" fmla="*/ 4 w 41"/>
                      <a:gd name="T19" fmla="*/ 12 h 14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1" h="141">
                        <a:moveTo>
                          <a:pt x="41" y="135"/>
                        </a:moveTo>
                        <a:lnTo>
                          <a:pt x="41" y="127"/>
                        </a:lnTo>
                        <a:lnTo>
                          <a:pt x="29" y="0"/>
                        </a:lnTo>
                        <a:lnTo>
                          <a:pt x="0" y="15"/>
                        </a:lnTo>
                        <a:lnTo>
                          <a:pt x="13" y="141"/>
                        </a:lnTo>
                        <a:lnTo>
                          <a:pt x="13" y="135"/>
                        </a:lnTo>
                        <a:lnTo>
                          <a:pt x="41" y="135"/>
                        </a:lnTo>
                        <a:lnTo>
                          <a:pt x="41" y="130"/>
                        </a:lnTo>
                        <a:lnTo>
                          <a:pt x="41" y="127"/>
                        </a:lnTo>
                        <a:lnTo>
                          <a:pt x="41" y="135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" name="Freeform 183"/>
                  <p:cNvSpPr>
                    <a:spLocks/>
                  </p:cNvSpPr>
                  <p:nvPr/>
                </p:nvSpPr>
                <p:spPr bwMode="auto">
                  <a:xfrm>
                    <a:off x="1523" y="1847"/>
                    <a:ext cx="6" cy="107"/>
                  </a:xfrm>
                  <a:custGeom>
                    <a:avLst/>
                    <a:gdLst>
                      <a:gd name="T0" fmla="*/ 3 w 67"/>
                      <a:gd name="T1" fmla="*/ 93 h 1183"/>
                      <a:gd name="T2" fmla="*/ 6 w 67"/>
                      <a:gd name="T3" fmla="*/ 93 h 1183"/>
                      <a:gd name="T4" fmla="*/ 5 w 67"/>
                      <a:gd name="T5" fmla="*/ 81 h 1183"/>
                      <a:gd name="T6" fmla="*/ 4 w 67"/>
                      <a:gd name="T7" fmla="*/ 70 h 1183"/>
                      <a:gd name="T8" fmla="*/ 4 w 67"/>
                      <a:gd name="T9" fmla="*/ 58 h 1183"/>
                      <a:gd name="T10" fmla="*/ 3 w 67"/>
                      <a:gd name="T11" fmla="*/ 46 h 1183"/>
                      <a:gd name="T12" fmla="*/ 3 w 67"/>
                      <a:gd name="T13" fmla="*/ 35 h 1183"/>
                      <a:gd name="T14" fmla="*/ 3 w 67"/>
                      <a:gd name="T15" fmla="*/ 23 h 1183"/>
                      <a:gd name="T16" fmla="*/ 3 w 67"/>
                      <a:gd name="T17" fmla="*/ 12 h 1183"/>
                      <a:gd name="T18" fmla="*/ 3 w 67"/>
                      <a:gd name="T19" fmla="*/ 0 h 1183"/>
                      <a:gd name="T20" fmla="*/ 0 w 67"/>
                      <a:gd name="T21" fmla="*/ 0 h 1183"/>
                      <a:gd name="T22" fmla="*/ 0 w 67"/>
                      <a:gd name="T23" fmla="*/ 12 h 1183"/>
                      <a:gd name="T24" fmla="*/ 0 w 67"/>
                      <a:gd name="T25" fmla="*/ 23 h 1183"/>
                      <a:gd name="T26" fmla="*/ 0 w 67"/>
                      <a:gd name="T27" fmla="*/ 35 h 1183"/>
                      <a:gd name="T28" fmla="*/ 1 w 67"/>
                      <a:gd name="T29" fmla="*/ 47 h 1183"/>
                      <a:gd name="T30" fmla="*/ 1 w 67"/>
                      <a:gd name="T31" fmla="*/ 59 h 1183"/>
                      <a:gd name="T32" fmla="*/ 2 w 67"/>
                      <a:gd name="T33" fmla="*/ 70 h 1183"/>
                      <a:gd name="T34" fmla="*/ 3 w 67"/>
                      <a:gd name="T35" fmla="*/ 82 h 1183"/>
                      <a:gd name="T36" fmla="*/ 3 w 67"/>
                      <a:gd name="T37" fmla="*/ 94 h 1183"/>
                      <a:gd name="T38" fmla="*/ 6 w 67"/>
                      <a:gd name="T39" fmla="*/ 94 h 1183"/>
                      <a:gd name="T40" fmla="*/ 3 w 67"/>
                      <a:gd name="T41" fmla="*/ 94 h 1183"/>
                      <a:gd name="T42" fmla="*/ 5 w 67"/>
                      <a:gd name="T43" fmla="*/ 107 h 1183"/>
                      <a:gd name="T44" fmla="*/ 6 w 67"/>
                      <a:gd name="T45" fmla="*/ 94 h 1183"/>
                      <a:gd name="T46" fmla="*/ 3 w 67"/>
                      <a:gd name="T47" fmla="*/ 93 h 1183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67" h="1183">
                        <a:moveTo>
                          <a:pt x="38" y="1023"/>
                        </a:moveTo>
                        <a:lnTo>
                          <a:pt x="67" y="1024"/>
                        </a:lnTo>
                        <a:lnTo>
                          <a:pt x="57" y="897"/>
                        </a:lnTo>
                        <a:lnTo>
                          <a:pt x="49" y="769"/>
                        </a:lnTo>
                        <a:lnTo>
                          <a:pt x="42" y="641"/>
                        </a:lnTo>
                        <a:lnTo>
                          <a:pt x="37" y="512"/>
                        </a:lnTo>
                        <a:lnTo>
                          <a:pt x="33" y="384"/>
                        </a:lnTo>
                        <a:lnTo>
                          <a:pt x="30" y="256"/>
                        </a:lnTo>
                        <a:lnTo>
                          <a:pt x="28" y="128"/>
                        </a:lnTo>
                        <a:lnTo>
                          <a:pt x="28" y="0"/>
                        </a:lnTo>
                        <a:lnTo>
                          <a:pt x="0" y="0"/>
                        </a:lnTo>
                        <a:lnTo>
                          <a:pt x="0" y="129"/>
                        </a:lnTo>
                        <a:lnTo>
                          <a:pt x="2" y="258"/>
                        </a:lnTo>
                        <a:lnTo>
                          <a:pt x="4" y="389"/>
                        </a:lnTo>
                        <a:lnTo>
                          <a:pt x="8" y="518"/>
                        </a:lnTo>
                        <a:lnTo>
                          <a:pt x="14" y="647"/>
                        </a:lnTo>
                        <a:lnTo>
                          <a:pt x="20" y="777"/>
                        </a:lnTo>
                        <a:lnTo>
                          <a:pt x="28" y="907"/>
                        </a:lnTo>
                        <a:lnTo>
                          <a:pt x="38" y="1036"/>
                        </a:lnTo>
                        <a:lnTo>
                          <a:pt x="65" y="1037"/>
                        </a:lnTo>
                        <a:lnTo>
                          <a:pt x="38" y="1036"/>
                        </a:lnTo>
                        <a:lnTo>
                          <a:pt x="51" y="1183"/>
                        </a:lnTo>
                        <a:lnTo>
                          <a:pt x="65" y="1037"/>
                        </a:lnTo>
                        <a:lnTo>
                          <a:pt x="38" y="1023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1" name="Freeform 184"/>
                  <p:cNvSpPr>
                    <a:spLocks/>
                  </p:cNvSpPr>
                  <p:nvPr/>
                </p:nvSpPr>
                <p:spPr bwMode="auto">
                  <a:xfrm>
                    <a:off x="1527" y="1928"/>
                    <a:ext cx="3" cy="13"/>
                  </a:xfrm>
                  <a:custGeom>
                    <a:avLst/>
                    <a:gdLst>
                      <a:gd name="T0" fmla="*/ 1 w 41"/>
                      <a:gd name="T1" fmla="*/ 1 h 140"/>
                      <a:gd name="T2" fmla="*/ 1 w 41"/>
                      <a:gd name="T3" fmla="*/ 0 h 140"/>
                      <a:gd name="T4" fmla="*/ 0 w 41"/>
                      <a:gd name="T5" fmla="*/ 12 h 140"/>
                      <a:gd name="T6" fmla="*/ 2 w 41"/>
                      <a:gd name="T7" fmla="*/ 13 h 140"/>
                      <a:gd name="T8" fmla="*/ 3 w 41"/>
                      <a:gd name="T9" fmla="*/ 1 h 140"/>
                      <a:gd name="T10" fmla="*/ 3 w 41"/>
                      <a:gd name="T11" fmla="*/ 1 h 140"/>
                      <a:gd name="T12" fmla="*/ 3 w 41"/>
                      <a:gd name="T13" fmla="*/ 1 h 140"/>
                      <a:gd name="T14" fmla="*/ 3 w 41"/>
                      <a:gd name="T15" fmla="*/ 1 h 140"/>
                      <a:gd name="T16" fmla="*/ 3 w 41"/>
                      <a:gd name="T17" fmla="*/ 1 h 140"/>
                      <a:gd name="T18" fmla="*/ 1 w 41"/>
                      <a:gd name="T19" fmla="*/ 1 h 14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1" h="140">
                        <a:moveTo>
                          <a:pt x="13" y="7"/>
                        </a:moveTo>
                        <a:lnTo>
                          <a:pt x="13" y="0"/>
                        </a:lnTo>
                        <a:lnTo>
                          <a:pt x="0" y="126"/>
                        </a:lnTo>
                        <a:lnTo>
                          <a:pt x="27" y="140"/>
                        </a:lnTo>
                        <a:lnTo>
                          <a:pt x="40" y="14"/>
                        </a:lnTo>
                        <a:lnTo>
                          <a:pt x="41" y="7"/>
                        </a:lnTo>
                        <a:lnTo>
                          <a:pt x="40" y="14"/>
                        </a:lnTo>
                        <a:lnTo>
                          <a:pt x="41" y="10"/>
                        </a:lnTo>
                        <a:lnTo>
                          <a:pt x="41" y="7"/>
                        </a:lnTo>
                        <a:lnTo>
                          <a:pt x="13" y="7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2" name="Freeform 185"/>
                  <p:cNvSpPr>
                    <a:spLocks/>
                  </p:cNvSpPr>
                  <p:nvPr/>
                </p:nvSpPr>
                <p:spPr bwMode="auto">
                  <a:xfrm>
                    <a:off x="1528" y="1834"/>
                    <a:ext cx="5" cy="95"/>
                  </a:xfrm>
                  <a:custGeom>
                    <a:avLst/>
                    <a:gdLst>
                      <a:gd name="T0" fmla="*/ 2 w 53"/>
                      <a:gd name="T1" fmla="*/ 0 h 1044"/>
                      <a:gd name="T2" fmla="*/ 2 w 53"/>
                      <a:gd name="T3" fmla="*/ 12 h 1044"/>
                      <a:gd name="T4" fmla="*/ 1 w 53"/>
                      <a:gd name="T5" fmla="*/ 24 h 1044"/>
                      <a:gd name="T6" fmla="*/ 1 w 53"/>
                      <a:gd name="T7" fmla="*/ 36 h 1044"/>
                      <a:gd name="T8" fmla="*/ 1 w 53"/>
                      <a:gd name="T9" fmla="*/ 48 h 1044"/>
                      <a:gd name="T10" fmla="*/ 0 w 53"/>
                      <a:gd name="T11" fmla="*/ 59 h 1044"/>
                      <a:gd name="T12" fmla="*/ 0 w 53"/>
                      <a:gd name="T13" fmla="*/ 71 h 1044"/>
                      <a:gd name="T14" fmla="*/ 0 w 53"/>
                      <a:gd name="T15" fmla="*/ 83 h 1044"/>
                      <a:gd name="T16" fmla="*/ 0 w 53"/>
                      <a:gd name="T17" fmla="*/ 95 h 1044"/>
                      <a:gd name="T18" fmla="*/ 3 w 53"/>
                      <a:gd name="T19" fmla="*/ 95 h 1044"/>
                      <a:gd name="T20" fmla="*/ 3 w 53"/>
                      <a:gd name="T21" fmla="*/ 83 h 1044"/>
                      <a:gd name="T22" fmla="*/ 3 w 53"/>
                      <a:gd name="T23" fmla="*/ 71 h 1044"/>
                      <a:gd name="T24" fmla="*/ 3 w 53"/>
                      <a:gd name="T25" fmla="*/ 60 h 1044"/>
                      <a:gd name="T26" fmla="*/ 3 w 53"/>
                      <a:gd name="T27" fmla="*/ 48 h 1044"/>
                      <a:gd name="T28" fmla="*/ 4 w 53"/>
                      <a:gd name="T29" fmla="*/ 36 h 1044"/>
                      <a:gd name="T30" fmla="*/ 4 w 53"/>
                      <a:gd name="T31" fmla="*/ 24 h 1044"/>
                      <a:gd name="T32" fmla="*/ 4 w 53"/>
                      <a:gd name="T33" fmla="*/ 12 h 1044"/>
                      <a:gd name="T34" fmla="*/ 5 w 53"/>
                      <a:gd name="T35" fmla="*/ 1 h 1044"/>
                      <a:gd name="T36" fmla="*/ 2 w 53"/>
                      <a:gd name="T37" fmla="*/ 0 h 1044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53" h="1044">
                        <a:moveTo>
                          <a:pt x="25" y="0"/>
                        </a:moveTo>
                        <a:lnTo>
                          <a:pt x="20" y="131"/>
                        </a:lnTo>
                        <a:lnTo>
                          <a:pt x="14" y="261"/>
                        </a:lnTo>
                        <a:lnTo>
                          <a:pt x="10" y="392"/>
                        </a:lnTo>
                        <a:lnTo>
                          <a:pt x="6" y="522"/>
                        </a:lnTo>
                        <a:lnTo>
                          <a:pt x="4" y="652"/>
                        </a:lnTo>
                        <a:lnTo>
                          <a:pt x="2" y="783"/>
                        </a:lnTo>
                        <a:lnTo>
                          <a:pt x="0" y="913"/>
                        </a:lnTo>
                        <a:lnTo>
                          <a:pt x="0" y="1044"/>
                        </a:lnTo>
                        <a:lnTo>
                          <a:pt x="28" y="1044"/>
                        </a:lnTo>
                        <a:lnTo>
                          <a:pt x="28" y="914"/>
                        </a:lnTo>
                        <a:lnTo>
                          <a:pt x="29" y="785"/>
                        </a:lnTo>
                        <a:lnTo>
                          <a:pt x="31" y="655"/>
                        </a:lnTo>
                        <a:lnTo>
                          <a:pt x="35" y="525"/>
                        </a:lnTo>
                        <a:lnTo>
                          <a:pt x="39" y="396"/>
                        </a:lnTo>
                        <a:lnTo>
                          <a:pt x="43" y="266"/>
                        </a:lnTo>
                        <a:lnTo>
                          <a:pt x="47" y="136"/>
                        </a:lnTo>
                        <a:lnTo>
                          <a:pt x="53" y="7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" name="Freeform 186"/>
                  <p:cNvSpPr>
                    <a:spLocks/>
                  </p:cNvSpPr>
                  <p:nvPr/>
                </p:nvSpPr>
                <p:spPr bwMode="auto">
                  <a:xfrm>
                    <a:off x="1394" y="1852"/>
                    <a:ext cx="5" cy="48"/>
                  </a:xfrm>
                  <a:custGeom>
                    <a:avLst/>
                    <a:gdLst>
                      <a:gd name="T0" fmla="*/ 5 w 50"/>
                      <a:gd name="T1" fmla="*/ 47 h 520"/>
                      <a:gd name="T2" fmla="*/ 5 w 50"/>
                      <a:gd name="T3" fmla="*/ 48 h 520"/>
                      <a:gd name="T4" fmla="*/ 5 w 50"/>
                      <a:gd name="T5" fmla="*/ 41 h 520"/>
                      <a:gd name="T6" fmla="*/ 5 w 50"/>
                      <a:gd name="T7" fmla="*/ 35 h 520"/>
                      <a:gd name="T8" fmla="*/ 5 w 50"/>
                      <a:gd name="T9" fmla="*/ 29 h 520"/>
                      <a:gd name="T10" fmla="*/ 4 w 50"/>
                      <a:gd name="T11" fmla="*/ 24 h 520"/>
                      <a:gd name="T12" fmla="*/ 4 w 50"/>
                      <a:gd name="T13" fmla="*/ 18 h 520"/>
                      <a:gd name="T14" fmla="*/ 4 w 50"/>
                      <a:gd name="T15" fmla="*/ 12 h 520"/>
                      <a:gd name="T16" fmla="*/ 4 w 50"/>
                      <a:gd name="T17" fmla="*/ 6 h 520"/>
                      <a:gd name="T18" fmla="*/ 3 w 50"/>
                      <a:gd name="T19" fmla="*/ 0 h 520"/>
                      <a:gd name="T20" fmla="*/ 0 w 50"/>
                      <a:gd name="T21" fmla="*/ 0 h 520"/>
                      <a:gd name="T22" fmla="*/ 0 w 50"/>
                      <a:gd name="T23" fmla="*/ 6 h 520"/>
                      <a:gd name="T24" fmla="*/ 0 w 50"/>
                      <a:gd name="T25" fmla="*/ 12 h 520"/>
                      <a:gd name="T26" fmla="*/ 1 w 50"/>
                      <a:gd name="T27" fmla="*/ 18 h 520"/>
                      <a:gd name="T28" fmla="*/ 1 w 50"/>
                      <a:gd name="T29" fmla="*/ 24 h 520"/>
                      <a:gd name="T30" fmla="*/ 1 w 50"/>
                      <a:gd name="T31" fmla="*/ 30 h 520"/>
                      <a:gd name="T32" fmla="*/ 1 w 50"/>
                      <a:gd name="T33" fmla="*/ 36 h 520"/>
                      <a:gd name="T34" fmla="*/ 2 w 50"/>
                      <a:gd name="T35" fmla="*/ 42 h 520"/>
                      <a:gd name="T36" fmla="*/ 2 w 50"/>
                      <a:gd name="T37" fmla="*/ 48 h 520"/>
                      <a:gd name="T38" fmla="*/ 2 w 50"/>
                      <a:gd name="T39" fmla="*/ 48 h 520"/>
                      <a:gd name="T40" fmla="*/ 2 w 50"/>
                      <a:gd name="T41" fmla="*/ 48 h 520"/>
                      <a:gd name="T42" fmla="*/ 2 w 50"/>
                      <a:gd name="T43" fmla="*/ 48 h 520"/>
                      <a:gd name="T44" fmla="*/ 2 w 50"/>
                      <a:gd name="T45" fmla="*/ 48 h 520"/>
                      <a:gd name="T46" fmla="*/ 5 w 50"/>
                      <a:gd name="T47" fmla="*/ 47 h 520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50" h="520">
                        <a:moveTo>
                          <a:pt x="50" y="510"/>
                        </a:moveTo>
                        <a:lnTo>
                          <a:pt x="50" y="515"/>
                        </a:lnTo>
                        <a:lnTo>
                          <a:pt x="49" y="449"/>
                        </a:lnTo>
                        <a:lnTo>
                          <a:pt x="48" y="384"/>
                        </a:lnTo>
                        <a:lnTo>
                          <a:pt x="45" y="319"/>
                        </a:lnTo>
                        <a:lnTo>
                          <a:pt x="43" y="255"/>
                        </a:lnTo>
                        <a:lnTo>
                          <a:pt x="40" y="191"/>
                        </a:lnTo>
                        <a:lnTo>
                          <a:pt x="38" y="127"/>
                        </a:lnTo>
                        <a:lnTo>
                          <a:pt x="35" y="63"/>
                        </a:lnTo>
                        <a:lnTo>
                          <a:pt x="34" y="0"/>
                        </a:lnTo>
                        <a:lnTo>
                          <a:pt x="0" y="0"/>
                        </a:lnTo>
                        <a:lnTo>
                          <a:pt x="0" y="65"/>
                        </a:lnTo>
                        <a:lnTo>
                          <a:pt x="3" y="130"/>
                        </a:lnTo>
                        <a:lnTo>
                          <a:pt x="5" y="195"/>
                        </a:lnTo>
                        <a:lnTo>
                          <a:pt x="8" y="260"/>
                        </a:lnTo>
                        <a:lnTo>
                          <a:pt x="11" y="324"/>
                        </a:lnTo>
                        <a:lnTo>
                          <a:pt x="13" y="388"/>
                        </a:lnTo>
                        <a:lnTo>
                          <a:pt x="15" y="452"/>
                        </a:lnTo>
                        <a:lnTo>
                          <a:pt x="15" y="515"/>
                        </a:lnTo>
                        <a:lnTo>
                          <a:pt x="15" y="520"/>
                        </a:lnTo>
                        <a:lnTo>
                          <a:pt x="15" y="515"/>
                        </a:lnTo>
                        <a:lnTo>
                          <a:pt x="15" y="518"/>
                        </a:lnTo>
                        <a:lnTo>
                          <a:pt x="15" y="520"/>
                        </a:lnTo>
                        <a:lnTo>
                          <a:pt x="50" y="51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4" name="Freeform 187"/>
                  <p:cNvSpPr>
                    <a:spLocks/>
                  </p:cNvSpPr>
                  <p:nvPr/>
                </p:nvSpPr>
                <p:spPr bwMode="auto">
                  <a:xfrm>
                    <a:off x="1396" y="1899"/>
                    <a:ext cx="6" cy="39"/>
                  </a:xfrm>
                  <a:custGeom>
                    <a:avLst/>
                    <a:gdLst>
                      <a:gd name="T0" fmla="*/ 6 w 66"/>
                      <a:gd name="T1" fmla="*/ 36 h 430"/>
                      <a:gd name="T2" fmla="*/ 6 w 66"/>
                      <a:gd name="T3" fmla="*/ 37 h 430"/>
                      <a:gd name="T4" fmla="*/ 6 w 66"/>
                      <a:gd name="T5" fmla="*/ 33 h 430"/>
                      <a:gd name="T6" fmla="*/ 6 w 66"/>
                      <a:gd name="T7" fmla="*/ 28 h 430"/>
                      <a:gd name="T8" fmla="*/ 5 w 66"/>
                      <a:gd name="T9" fmla="*/ 23 h 430"/>
                      <a:gd name="T10" fmla="*/ 5 w 66"/>
                      <a:gd name="T11" fmla="*/ 19 h 430"/>
                      <a:gd name="T12" fmla="*/ 5 w 66"/>
                      <a:gd name="T13" fmla="*/ 14 h 430"/>
                      <a:gd name="T14" fmla="*/ 4 w 66"/>
                      <a:gd name="T15" fmla="*/ 9 h 430"/>
                      <a:gd name="T16" fmla="*/ 4 w 66"/>
                      <a:gd name="T17" fmla="*/ 5 h 430"/>
                      <a:gd name="T18" fmla="*/ 3 w 66"/>
                      <a:gd name="T19" fmla="*/ 0 h 430"/>
                      <a:gd name="T20" fmla="*/ 0 w 66"/>
                      <a:gd name="T21" fmla="*/ 1 h 430"/>
                      <a:gd name="T22" fmla="*/ 1 w 66"/>
                      <a:gd name="T23" fmla="*/ 6 h 430"/>
                      <a:gd name="T24" fmla="*/ 1 w 66"/>
                      <a:gd name="T25" fmla="*/ 10 h 430"/>
                      <a:gd name="T26" fmla="*/ 1 w 66"/>
                      <a:gd name="T27" fmla="*/ 15 h 430"/>
                      <a:gd name="T28" fmla="*/ 2 w 66"/>
                      <a:gd name="T29" fmla="*/ 19 h 430"/>
                      <a:gd name="T30" fmla="*/ 2 w 66"/>
                      <a:gd name="T31" fmla="*/ 24 h 430"/>
                      <a:gd name="T32" fmla="*/ 3 w 66"/>
                      <a:gd name="T33" fmla="*/ 28 h 430"/>
                      <a:gd name="T34" fmla="*/ 3 w 66"/>
                      <a:gd name="T35" fmla="*/ 33 h 430"/>
                      <a:gd name="T36" fmla="*/ 3 w 66"/>
                      <a:gd name="T37" fmla="*/ 37 h 430"/>
                      <a:gd name="T38" fmla="*/ 3 w 66"/>
                      <a:gd name="T39" fmla="*/ 39 h 430"/>
                      <a:gd name="T40" fmla="*/ 3 w 66"/>
                      <a:gd name="T41" fmla="*/ 37 h 430"/>
                      <a:gd name="T42" fmla="*/ 3 w 66"/>
                      <a:gd name="T43" fmla="*/ 38 h 430"/>
                      <a:gd name="T44" fmla="*/ 3 w 66"/>
                      <a:gd name="T45" fmla="*/ 39 h 430"/>
                      <a:gd name="T46" fmla="*/ 6 w 66"/>
                      <a:gd name="T47" fmla="*/ 36 h 430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66" h="430">
                        <a:moveTo>
                          <a:pt x="63" y="395"/>
                        </a:moveTo>
                        <a:lnTo>
                          <a:pt x="66" y="412"/>
                        </a:lnTo>
                        <a:lnTo>
                          <a:pt x="65" y="360"/>
                        </a:lnTo>
                        <a:lnTo>
                          <a:pt x="63" y="307"/>
                        </a:lnTo>
                        <a:lnTo>
                          <a:pt x="60" y="255"/>
                        </a:lnTo>
                        <a:lnTo>
                          <a:pt x="55" y="204"/>
                        </a:lnTo>
                        <a:lnTo>
                          <a:pt x="50" y="152"/>
                        </a:lnTo>
                        <a:lnTo>
                          <a:pt x="45" y="101"/>
                        </a:lnTo>
                        <a:lnTo>
                          <a:pt x="40" y="50"/>
                        </a:lnTo>
                        <a:lnTo>
                          <a:pt x="35" y="0"/>
                        </a:lnTo>
                        <a:lnTo>
                          <a:pt x="0" y="10"/>
                        </a:lnTo>
                        <a:lnTo>
                          <a:pt x="6" y="62"/>
                        </a:lnTo>
                        <a:lnTo>
                          <a:pt x="11" y="113"/>
                        </a:lnTo>
                        <a:lnTo>
                          <a:pt x="16" y="163"/>
                        </a:lnTo>
                        <a:lnTo>
                          <a:pt x="20" y="214"/>
                        </a:lnTo>
                        <a:lnTo>
                          <a:pt x="25" y="264"/>
                        </a:lnTo>
                        <a:lnTo>
                          <a:pt x="28" y="314"/>
                        </a:lnTo>
                        <a:lnTo>
                          <a:pt x="31" y="363"/>
                        </a:lnTo>
                        <a:lnTo>
                          <a:pt x="31" y="412"/>
                        </a:lnTo>
                        <a:lnTo>
                          <a:pt x="34" y="430"/>
                        </a:lnTo>
                        <a:lnTo>
                          <a:pt x="31" y="412"/>
                        </a:lnTo>
                        <a:lnTo>
                          <a:pt x="31" y="422"/>
                        </a:lnTo>
                        <a:lnTo>
                          <a:pt x="34" y="430"/>
                        </a:lnTo>
                        <a:lnTo>
                          <a:pt x="63" y="395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5" name="Freeform 188"/>
                  <p:cNvSpPr>
                    <a:spLocks/>
                  </p:cNvSpPr>
                  <p:nvPr/>
                </p:nvSpPr>
                <p:spPr bwMode="auto">
                  <a:xfrm>
                    <a:off x="1399" y="1935"/>
                    <a:ext cx="4" cy="13"/>
                  </a:xfrm>
                  <a:custGeom>
                    <a:avLst/>
                    <a:gdLst>
                      <a:gd name="T0" fmla="*/ 1 w 47"/>
                      <a:gd name="T1" fmla="*/ 5 h 142"/>
                      <a:gd name="T2" fmla="*/ 4 w 47"/>
                      <a:gd name="T3" fmla="*/ 4 h 142"/>
                      <a:gd name="T4" fmla="*/ 2 w 47"/>
                      <a:gd name="T5" fmla="*/ 0 h 142"/>
                      <a:gd name="T6" fmla="*/ 0 w 47"/>
                      <a:gd name="T7" fmla="*/ 3 h 142"/>
                      <a:gd name="T8" fmla="*/ 1 w 47"/>
                      <a:gd name="T9" fmla="*/ 7 h 142"/>
                      <a:gd name="T10" fmla="*/ 4 w 47"/>
                      <a:gd name="T11" fmla="*/ 6 h 142"/>
                      <a:gd name="T12" fmla="*/ 1 w 47"/>
                      <a:gd name="T13" fmla="*/ 7 h 142"/>
                      <a:gd name="T14" fmla="*/ 3 w 47"/>
                      <a:gd name="T15" fmla="*/ 13 h 142"/>
                      <a:gd name="T16" fmla="*/ 4 w 47"/>
                      <a:gd name="T17" fmla="*/ 6 h 142"/>
                      <a:gd name="T18" fmla="*/ 1 w 47"/>
                      <a:gd name="T19" fmla="*/ 5 h 14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7" h="142">
                        <a:moveTo>
                          <a:pt x="13" y="54"/>
                        </a:moveTo>
                        <a:lnTo>
                          <a:pt x="45" y="45"/>
                        </a:lnTo>
                        <a:lnTo>
                          <a:pt x="29" y="0"/>
                        </a:lnTo>
                        <a:lnTo>
                          <a:pt x="0" y="35"/>
                        </a:lnTo>
                        <a:lnTo>
                          <a:pt x="15" y="80"/>
                        </a:lnTo>
                        <a:lnTo>
                          <a:pt x="47" y="70"/>
                        </a:lnTo>
                        <a:lnTo>
                          <a:pt x="15" y="80"/>
                        </a:lnTo>
                        <a:lnTo>
                          <a:pt x="36" y="142"/>
                        </a:lnTo>
                        <a:lnTo>
                          <a:pt x="47" y="70"/>
                        </a:lnTo>
                        <a:lnTo>
                          <a:pt x="13" y="54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6" name="Freeform 189"/>
                  <p:cNvSpPr>
                    <a:spLocks/>
                  </p:cNvSpPr>
                  <p:nvPr/>
                </p:nvSpPr>
                <p:spPr bwMode="auto">
                  <a:xfrm>
                    <a:off x="1400" y="1886"/>
                    <a:ext cx="7" cy="55"/>
                  </a:xfrm>
                  <a:custGeom>
                    <a:avLst/>
                    <a:gdLst>
                      <a:gd name="T0" fmla="*/ 4 w 81"/>
                      <a:gd name="T1" fmla="*/ 0 h 609"/>
                      <a:gd name="T2" fmla="*/ 4 w 81"/>
                      <a:gd name="T3" fmla="*/ 0 h 609"/>
                      <a:gd name="T4" fmla="*/ 3 w 81"/>
                      <a:gd name="T5" fmla="*/ 7 h 609"/>
                      <a:gd name="T6" fmla="*/ 3 w 81"/>
                      <a:gd name="T7" fmla="*/ 14 h 609"/>
                      <a:gd name="T8" fmla="*/ 3 w 81"/>
                      <a:gd name="T9" fmla="*/ 20 h 609"/>
                      <a:gd name="T10" fmla="*/ 2 w 81"/>
                      <a:gd name="T11" fmla="*/ 27 h 609"/>
                      <a:gd name="T12" fmla="*/ 2 w 81"/>
                      <a:gd name="T13" fmla="*/ 34 h 609"/>
                      <a:gd name="T14" fmla="*/ 1 w 81"/>
                      <a:gd name="T15" fmla="*/ 40 h 609"/>
                      <a:gd name="T16" fmla="*/ 1 w 81"/>
                      <a:gd name="T17" fmla="*/ 47 h 609"/>
                      <a:gd name="T18" fmla="*/ 0 w 81"/>
                      <a:gd name="T19" fmla="*/ 54 h 609"/>
                      <a:gd name="T20" fmla="*/ 3 w 81"/>
                      <a:gd name="T21" fmla="*/ 55 h 609"/>
                      <a:gd name="T22" fmla="*/ 4 w 81"/>
                      <a:gd name="T23" fmla="*/ 48 h 609"/>
                      <a:gd name="T24" fmla="*/ 4 w 81"/>
                      <a:gd name="T25" fmla="*/ 41 h 609"/>
                      <a:gd name="T26" fmla="*/ 5 w 81"/>
                      <a:gd name="T27" fmla="*/ 34 h 609"/>
                      <a:gd name="T28" fmla="*/ 5 w 81"/>
                      <a:gd name="T29" fmla="*/ 28 h 609"/>
                      <a:gd name="T30" fmla="*/ 6 w 81"/>
                      <a:gd name="T31" fmla="*/ 21 h 609"/>
                      <a:gd name="T32" fmla="*/ 6 w 81"/>
                      <a:gd name="T33" fmla="*/ 14 h 609"/>
                      <a:gd name="T34" fmla="*/ 6 w 81"/>
                      <a:gd name="T35" fmla="*/ 7 h 609"/>
                      <a:gd name="T36" fmla="*/ 7 w 81"/>
                      <a:gd name="T37" fmla="*/ 1 h 609"/>
                      <a:gd name="T38" fmla="*/ 7 w 81"/>
                      <a:gd name="T39" fmla="*/ 0 h 609"/>
                      <a:gd name="T40" fmla="*/ 7 w 81"/>
                      <a:gd name="T41" fmla="*/ 1 h 609"/>
                      <a:gd name="T42" fmla="*/ 7 w 81"/>
                      <a:gd name="T43" fmla="*/ 1 h 609"/>
                      <a:gd name="T44" fmla="*/ 7 w 81"/>
                      <a:gd name="T45" fmla="*/ 0 h 609"/>
                      <a:gd name="T46" fmla="*/ 4 w 81"/>
                      <a:gd name="T47" fmla="*/ 0 h 609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81" h="609">
                        <a:moveTo>
                          <a:pt x="46" y="4"/>
                        </a:moveTo>
                        <a:lnTo>
                          <a:pt x="47" y="0"/>
                        </a:lnTo>
                        <a:lnTo>
                          <a:pt x="40" y="75"/>
                        </a:lnTo>
                        <a:lnTo>
                          <a:pt x="36" y="150"/>
                        </a:lnTo>
                        <a:lnTo>
                          <a:pt x="32" y="225"/>
                        </a:lnTo>
                        <a:lnTo>
                          <a:pt x="28" y="300"/>
                        </a:lnTo>
                        <a:lnTo>
                          <a:pt x="22" y="374"/>
                        </a:lnTo>
                        <a:lnTo>
                          <a:pt x="17" y="447"/>
                        </a:lnTo>
                        <a:lnTo>
                          <a:pt x="9" y="520"/>
                        </a:lnTo>
                        <a:lnTo>
                          <a:pt x="0" y="593"/>
                        </a:lnTo>
                        <a:lnTo>
                          <a:pt x="34" y="609"/>
                        </a:lnTo>
                        <a:lnTo>
                          <a:pt x="43" y="534"/>
                        </a:lnTo>
                        <a:lnTo>
                          <a:pt x="51" y="458"/>
                        </a:lnTo>
                        <a:lnTo>
                          <a:pt x="57" y="382"/>
                        </a:lnTo>
                        <a:lnTo>
                          <a:pt x="61" y="307"/>
                        </a:lnTo>
                        <a:lnTo>
                          <a:pt x="67" y="232"/>
                        </a:lnTo>
                        <a:lnTo>
                          <a:pt x="71" y="157"/>
                        </a:lnTo>
                        <a:lnTo>
                          <a:pt x="75" y="83"/>
                        </a:lnTo>
                        <a:lnTo>
                          <a:pt x="81" y="10"/>
                        </a:lnTo>
                        <a:lnTo>
                          <a:pt x="81" y="4"/>
                        </a:lnTo>
                        <a:lnTo>
                          <a:pt x="81" y="10"/>
                        </a:lnTo>
                        <a:lnTo>
                          <a:pt x="81" y="6"/>
                        </a:lnTo>
                        <a:lnTo>
                          <a:pt x="81" y="4"/>
                        </a:lnTo>
                        <a:lnTo>
                          <a:pt x="46" y="4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" name="Freeform 190"/>
                  <p:cNvSpPr>
                    <a:spLocks/>
                  </p:cNvSpPr>
                  <p:nvPr/>
                </p:nvSpPr>
                <p:spPr bwMode="auto">
                  <a:xfrm>
                    <a:off x="1404" y="1842"/>
                    <a:ext cx="5" cy="44"/>
                  </a:xfrm>
                  <a:custGeom>
                    <a:avLst/>
                    <a:gdLst>
                      <a:gd name="T0" fmla="*/ 2 w 50"/>
                      <a:gd name="T1" fmla="*/ 0 h 483"/>
                      <a:gd name="T2" fmla="*/ 2 w 50"/>
                      <a:gd name="T3" fmla="*/ 1 h 483"/>
                      <a:gd name="T4" fmla="*/ 1 w 50"/>
                      <a:gd name="T5" fmla="*/ 6 h 483"/>
                      <a:gd name="T6" fmla="*/ 1 w 50"/>
                      <a:gd name="T7" fmla="*/ 12 h 483"/>
                      <a:gd name="T8" fmla="*/ 1 w 50"/>
                      <a:gd name="T9" fmla="*/ 17 h 483"/>
                      <a:gd name="T10" fmla="*/ 1 w 50"/>
                      <a:gd name="T11" fmla="*/ 22 h 483"/>
                      <a:gd name="T12" fmla="*/ 1 w 50"/>
                      <a:gd name="T13" fmla="*/ 28 h 483"/>
                      <a:gd name="T14" fmla="*/ 0 w 50"/>
                      <a:gd name="T15" fmla="*/ 33 h 483"/>
                      <a:gd name="T16" fmla="*/ 0 w 50"/>
                      <a:gd name="T17" fmla="*/ 39 h 483"/>
                      <a:gd name="T18" fmla="*/ 0 w 50"/>
                      <a:gd name="T19" fmla="*/ 44 h 483"/>
                      <a:gd name="T20" fmla="*/ 4 w 50"/>
                      <a:gd name="T21" fmla="*/ 44 h 483"/>
                      <a:gd name="T22" fmla="*/ 4 w 50"/>
                      <a:gd name="T23" fmla="*/ 39 h 483"/>
                      <a:gd name="T24" fmla="*/ 4 w 50"/>
                      <a:gd name="T25" fmla="*/ 34 h 483"/>
                      <a:gd name="T26" fmla="*/ 4 w 50"/>
                      <a:gd name="T27" fmla="*/ 28 h 483"/>
                      <a:gd name="T28" fmla="*/ 4 w 50"/>
                      <a:gd name="T29" fmla="*/ 23 h 483"/>
                      <a:gd name="T30" fmla="*/ 5 w 50"/>
                      <a:gd name="T31" fmla="*/ 17 h 483"/>
                      <a:gd name="T32" fmla="*/ 5 w 50"/>
                      <a:gd name="T33" fmla="*/ 12 h 483"/>
                      <a:gd name="T34" fmla="*/ 5 w 50"/>
                      <a:gd name="T35" fmla="*/ 7 h 483"/>
                      <a:gd name="T36" fmla="*/ 5 w 50"/>
                      <a:gd name="T37" fmla="*/ 1 h 483"/>
                      <a:gd name="T38" fmla="*/ 5 w 50"/>
                      <a:gd name="T39" fmla="*/ 2 h 483"/>
                      <a:gd name="T40" fmla="*/ 2 w 50"/>
                      <a:gd name="T41" fmla="*/ 0 h 483"/>
                      <a:gd name="T42" fmla="*/ 2 w 50"/>
                      <a:gd name="T43" fmla="*/ 1 h 483"/>
                      <a:gd name="T44" fmla="*/ 2 w 50"/>
                      <a:gd name="T45" fmla="*/ 1 h 483"/>
                      <a:gd name="T46" fmla="*/ 2 w 50"/>
                      <a:gd name="T47" fmla="*/ 0 h 483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50" h="483">
                        <a:moveTo>
                          <a:pt x="17" y="0"/>
                        </a:moveTo>
                        <a:lnTo>
                          <a:pt x="15" y="13"/>
                        </a:lnTo>
                        <a:lnTo>
                          <a:pt x="14" y="70"/>
                        </a:lnTo>
                        <a:lnTo>
                          <a:pt x="13" y="129"/>
                        </a:lnTo>
                        <a:lnTo>
                          <a:pt x="10" y="186"/>
                        </a:lnTo>
                        <a:lnTo>
                          <a:pt x="8" y="245"/>
                        </a:lnTo>
                        <a:lnTo>
                          <a:pt x="5" y="304"/>
                        </a:lnTo>
                        <a:lnTo>
                          <a:pt x="3" y="364"/>
                        </a:lnTo>
                        <a:lnTo>
                          <a:pt x="1" y="423"/>
                        </a:lnTo>
                        <a:lnTo>
                          <a:pt x="0" y="483"/>
                        </a:lnTo>
                        <a:lnTo>
                          <a:pt x="35" y="483"/>
                        </a:lnTo>
                        <a:lnTo>
                          <a:pt x="36" y="426"/>
                        </a:lnTo>
                        <a:lnTo>
                          <a:pt x="37" y="368"/>
                        </a:lnTo>
                        <a:lnTo>
                          <a:pt x="40" y="309"/>
                        </a:lnTo>
                        <a:lnTo>
                          <a:pt x="42" y="251"/>
                        </a:lnTo>
                        <a:lnTo>
                          <a:pt x="45" y="192"/>
                        </a:lnTo>
                        <a:lnTo>
                          <a:pt x="47" y="133"/>
                        </a:lnTo>
                        <a:lnTo>
                          <a:pt x="49" y="73"/>
                        </a:lnTo>
                        <a:lnTo>
                          <a:pt x="50" y="13"/>
                        </a:lnTo>
                        <a:lnTo>
                          <a:pt x="48" y="27"/>
                        </a:lnTo>
                        <a:lnTo>
                          <a:pt x="17" y="0"/>
                        </a:lnTo>
                        <a:lnTo>
                          <a:pt x="15" y="6"/>
                        </a:lnTo>
                        <a:lnTo>
                          <a:pt x="15" y="13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" name="Freeform 191"/>
                  <p:cNvSpPr>
                    <a:spLocks/>
                  </p:cNvSpPr>
                  <p:nvPr/>
                </p:nvSpPr>
                <p:spPr bwMode="auto">
                  <a:xfrm>
                    <a:off x="1406" y="1830"/>
                    <a:ext cx="4" cy="15"/>
                  </a:xfrm>
                  <a:custGeom>
                    <a:avLst/>
                    <a:gdLst>
                      <a:gd name="T0" fmla="*/ 4 w 47"/>
                      <a:gd name="T1" fmla="*/ 7 h 159"/>
                      <a:gd name="T2" fmla="*/ 1 w 47"/>
                      <a:gd name="T3" fmla="*/ 7 h 159"/>
                      <a:gd name="T4" fmla="*/ 0 w 47"/>
                      <a:gd name="T5" fmla="*/ 12 h 159"/>
                      <a:gd name="T6" fmla="*/ 3 w 47"/>
                      <a:gd name="T7" fmla="*/ 15 h 159"/>
                      <a:gd name="T8" fmla="*/ 4 w 47"/>
                      <a:gd name="T9" fmla="*/ 9 h 159"/>
                      <a:gd name="T10" fmla="*/ 1 w 47"/>
                      <a:gd name="T11" fmla="*/ 9 h 159"/>
                      <a:gd name="T12" fmla="*/ 4 w 47"/>
                      <a:gd name="T13" fmla="*/ 7 h 159"/>
                      <a:gd name="T14" fmla="*/ 3 w 47"/>
                      <a:gd name="T15" fmla="*/ 0 h 159"/>
                      <a:gd name="T16" fmla="*/ 1 w 47"/>
                      <a:gd name="T17" fmla="*/ 7 h 159"/>
                      <a:gd name="T18" fmla="*/ 4 w 47"/>
                      <a:gd name="T19" fmla="*/ 7 h 15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7" h="159">
                        <a:moveTo>
                          <a:pt x="47" y="70"/>
                        </a:moveTo>
                        <a:lnTo>
                          <a:pt x="15" y="69"/>
                        </a:lnTo>
                        <a:lnTo>
                          <a:pt x="0" y="132"/>
                        </a:lnTo>
                        <a:lnTo>
                          <a:pt x="31" y="159"/>
                        </a:lnTo>
                        <a:lnTo>
                          <a:pt x="47" y="95"/>
                        </a:lnTo>
                        <a:lnTo>
                          <a:pt x="15" y="94"/>
                        </a:lnTo>
                        <a:lnTo>
                          <a:pt x="47" y="70"/>
                        </a:lnTo>
                        <a:lnTo>
                          <a:pt x="32" y="0"/>
                        </a:lnTo>
                        <a:lnTo>
                          <a:pt x="15" y="69"/>
                        </a:lnTo>
                        <a:lnTo>
                          <a:pt x="47" y="7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9" name="Freeform 192"/>
                  <p:cNvSpPr>
                    <a:spLocks/>
                  </p:cNvSpPr>
                  <p:nvPr/>
                </p:nvSpPr>
                <p:spPr bwMode="auto">
                  <a:xfrm>
                    <a:off x="1407" y="1836"/>
                    <a:ext cx="6" cy="36"/>
                  </a:xfrm>
                  <a:custGeom>
                    <a:avLst/>
                    <a:gdLst>
                      <a:gd name="T0" fmla="*/ 6 w 64"/>
                      <a:gd name="T1" fmla="*/ 35 h 396"/>
                      <a:gd name="T2" fmla="*/ 6 w 64"/>
                      <a:gd name="T3" fmla="*/ 31 h 396"/>
                      <a:gd name="T4" fmla="*/ 6 w 64"/>
                      <a:gd name="T5" fmla="*/ 27 h 396"/>
                      <a:gd name="T6" fmla="*/ 5 w 64"/>
                      <a:gd name="T7" fmla="*/ 22 h 396"/>
                      <a:gd name="T8" fmla="*/ 5 w 64"/>
                      <a:gd name="T9" fmla="*/ 18 h 396"/>
                      <a:gd name="T10" fmla="*/ 5 w 64"/>
                      <a:gd name="T11" fmla="*/ 13 h 396"/>
                      <a:gd name="T12" fmla="*/ 5 w 64"/>
                      <a:gd name="T13" fmla="*/ 9 h 396"/>
                      <a:gd name="T14" fmla="*/ 4 w 64"/>
                      <a:gd name="T15" fmla="*/ 7 h 396"/>
                      <a:gd name="T16" fmla="*/ 4 w 64"/>
                      <a:gd name="T17" fmla="*/ 5 h 396"/>
                      <a:gd name="T18" fmla="*/ 4 w 64"/>
                      <a:gd name="T19" fmla="*/ 2 h 396"/>
                      <a:gd name="T20" fmla="*/ 3 w 64"/>
                      <a:gd name="T21" fmla="*/ 0 h 396"/>
                      <a:gd name="T22" fmla="*/ 0 w 64"/>
                      <a:gd name="T23" fmla="*/ 2 h 396"/>
                      <a:gd name="T24" fmla="*/ 0 w 64"/>
                      <a:gd name="T25" fmla="*/ 4 h 396"/>
                      <a:gd name="T26" fmla="*/ 1 w 64"/>
                      <a:gd name="T27" fmla="*/ 6 h 396"/>
                      <a:gd name="T28" fmla="*/ 1 w 64"/>
                      <a:gd name="T29" fmla="*/ 8 h 396"/>
                      <a:gd name="T30" fmla="*/ 1 w 64"/>
                      <a:gd name="T31" fmla="*/ 10 h 396"/>
                      <a:gd name="T32" fmla="*/ 2 w 64"/>
                      <a:gd name="T33" fmla="*/ 14 h 396"/>
                      <a:gd name="T34" fmla="*/ 2 w 64"/>
                      <a:gd name="T35" fmla="*/ 19 h 396"/>
                      <a:gd name="T36" fmla="*/ 2 w 64"/>
                      <a:gd name="T37" fmla="*/ 23 h 396"/>
                      <a:gd name="T38" fmla="*/ 2 w 64"/>
                      <a:gd name="T39" fmla="*/ 27 h 396"/>
                      <a:gd name="T40" fmla="*/ 2 w 64"/>
                      <a:gd name="T41" fmla="*/ 32 h 396"/>
                      <a:gd name="T42" fmla="*/ 3 w 64"/>
                      <a:gd name="T43" fmla="*/ 36 h 396"/>
                      <a:gd name="T44" fmla="*/ 6 w 64"/>
                      <a:gd name="T45" fmla="*/ 35 h 39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64" h="396">
                        <a:moveTo>
                          <a:pt x="64" y="386"/>
                        </a:moveTo>
                        <a:lnTo>
                          <a:pt x="61" y="341"/>
                        </a:lnTo>
                        <a:lnTo>
                          <a:pt x="59" y="294"/>
                        </a:lnTo>
                        <a:lnTo>
                          <a:pt x="57" y="246"/>
                        </a:lnTo>
                        <a:lnTo>
                          <a:pt x="55" y="198"/>
                        </a:lnTo>
                        <a:lnTo>
                          <a:pt x="52" y="148"/>
                        </a:lnTo>
                        <a:lnTo>
                          <a:pt x="48" y="100"/>
                        </a:lnTo>
                        <a:lnTo>
                          <a:pt x="45" y="75"/>
                        </a:lnTo>
                        <a:lnTo>
                          <a:pt x="42" y="50"/>
                        </a:lnTo>
                        <a:lnTo>
                          <a:pt x="38" y="25"/>
                        </a:lnTo>
                        <a:lnTo>
                          <a:pt x="32" y="0"/>
                        </a:lnTo>
                        <a:lnTo>
                          <a:pt x="0" y="24"/>
                        </a:lnTo>
                        <a:lnTo>
                          <a:pt x="5" y="45"/>
                        </a:lnTo>
                        <a:lnTo>
                          <a:pt x="8" y="67"/>
                        </a:lnTo>
                        <a:lnTo>
                          <a:pt x="11" y="90"/>
                        </a:lnTo>
                        <a:lnTo>
                          <a:pt x="13" y="112"/>
                        </a:lnTo>
                        <a:lnTo>
                          <a:pt x="17" y="157"/>
                        </a:lnTo>
                        <a:lnTo>
                          <a:pt x="21" y="204"/>
                        </a:lnTo>
                        <a:lnTo>
                          <a:pt x="22" y="252"/>
                        </a:lnTo>
                        <a:lnTo>
                          <a:pt x="24" y="300"/>
                        </a:lnTo>
                        <a:lnTo>
                          <a:pt x="26" y="347"/>
                        </a:lnTo>
                        <a:lnTo>
                          <a:pt x="30" y="396"/>
                        </a:lnTo>
                        <a:lnTo>
                          <a:pt x="64" y="386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" name="Freeform 193"/>
                  <p:cNvSpPr>
                    <a:spLocks/>
                  </p:cNvSpPr>
                  <p:nvPr/>
                </p:nvSpPr>
                <p:spPr bwMode="auto">
                  <a:xfrm>
                    <a:off x="1410" y="1872"/>
                    <a:ext cx="7" cy="82"/>
                  </a:xfrm>
                  <a:custGeom>
                    <a:avLst/>
                    <a:gdLst>
                      <a:gd name="T0" fmla="*/ 4 w 81"/>
                      <a:gd name="T1" fmla="*/ 68 h 902"/>
                      <a:gd name="T2" fmla="*/ 7 w 81"/>
                      <a:gd name="T3" fmla="*/ 68 h 902"/>
                      <a:gd name="T4" fmla="*/ 6 w 81"/>
                      <a:gd name="T5" fmla="*/ 60 h 902"/>
                      <a:gd name="T6" fmla="*/ 6 w 81"/>
                      <a:gd name="T7" fmla="*/ 51 h 902"/>
                      <a:gd name="T8" fmla="*/ 5 w 81"/>
                      <a:gd name="T9" fmla="*/ 43 h 902"/>
                      <a:gd name="T10" fmla="*/ 5 w 81"/>
                      <a:gd name="T11" fmla="*/ 34 h 902"/>
                      <a:gd name="T12" fmla="*/ 4 w 81"/>
                      <a:gd name="T13" fmla="*/ 26 h 902"/>
                      <a:gd name="T14" fmla="*/ 4 w 81"/>
                      <a:gd name="T15" fmla="*/ 17 h 902"/>
                      <a:gd name="T16" fmla="*/ 4 w 81"/>
                      <a:gd name="T17" fmla="*/ 9 h 902"/>
                      <a:gd name="T18" fmla="*/ 3 w 81"/>
                      <a:gd name="T19" fmla="*/ 0 h 902"/>
                      <a:gd name="T20" fmla="*/ 0 w 81"/>
                      <a:gd name="T21" fmla="*/ 1 h 902"/>
                      <a:gd name="T22" fmla="*/ 1 w 81"/>
                      <a:gd name="T23" fmla="*/ 9 h 902"/>
                      <a:gd name="T24" fmla="*/ 1 w 81"/>
                      <a:gd name="T25" fmla="*/ 18 h 902"/>
                      <a:gd name="T26" fmla="*/ 1 w 81"/>
                      <a:gd name="T27" fmla="*/ 26 h 902"/>
                      <a:gd name="T28" fmla="*/ 2 w 81"/>
                      <a:gd name="T29" fmla="*/ 35 h 902"/>
                      <a:gd name="T30" fmla="*/ 2 w 81"/>
                      <a:gd name="T31" fmla="*/ 44 h 902"/>
                      <a:gd name="T32" fmla="*/ 3 w 81"/>
                      <a:gd name="T33" fmla="*/ 52 h 902"/>
                      <a:gd name="T34" fmla="*/ 3 w 81"/>
                      <a:gd name="T35" fmla="*/ 61 h 902"/>
                      <a:gd name="T36" fmla="*/ 4 w 81"/>
                      <a:gd name="T37" fmla="*/ 69 h 902"/>
                      <a:gd name="T38" fmla="*/ 7 w 81"/>
                      <a:gd name="T39" fmla="*/ 70 h 902"/>
                      <a:gd name="T40" fmla="*/ 4 w 81"/>
                      <a:gd name="T41" fmla="*/ 69 h 902"/>
                      <a:gd name="T42" fmla="*/ 5 w 81"/>
                      <a:gd name="T43" fmla="*/ 82 h 902"/>
                      <a:gd name="T44" fmla="*/ 7 w 81"/>
                      <a:gd name="T45" fmla="*/ 70 h 902"/>
                      <a:gd name="T46" fmla="*/ 4 w 81"/>
                      <a:gd name="T47" fmla="*/ 68 h 902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81" h="902">
                        <a:moveTo>
                          <a:pt x="47" y="747"/>
                        </a:moveTo>
                        <a:lnTo>
                          <a:pt x="81" y="751"/>
                        </a:lnTo>
                        <a:lnTo>
                          <a:pt x="73" y="658"/>
                        </a:lnTo>
                        <a:lnTo>
                          <a:pt x="67" y="566"/>
                        </a:lnTo>
                        <a:lnTo>
                          <a:pt x="62" y="471"/>
                        </a:lnTo>
                        <a:lnTo>
                          <a:pt x="57" y="378"/>
                        </a:lnTo>
                        <a:lnTo>
                          <a:pt x="52" y="284"/>
                        </a:lnTo>
                        <a:lnTo>
                          <a:pt x="47" y="190"/>
                        </a:lnTo>
                        <a:lnTo>
                          <a:pt x="42" y="95"/>
                        </a:lnTo>
                        <a:lnTo>
                          <a:pt x="34" y="0"/>
                        </a:lnTo>
                        <a:lnTo>
                          <a:pt x="0" y="10"/>
                        </a:lnTo>
                        <a:lnTo>
                          <a:pt x="7" y="104"/>
                        </a:lnTo>
                        <a:lnTo>
                          <a:pt x="12" y="197"/>
                        </a:lnTo>
                        <a:lnTo>
                          <a:pt x="17" y="291"/>
                        </a:lnTo>
                        <a:lnTo>
                          <a:pt x="22" y="384"/>
                        </a:lnTo>
                        <a:lnTo>
                          <a:pt x="28" y="479"/>
                        </a:lnTo>
                        <a:lnTo>
                          <a:pt x="33" y="572"/>
                        </a:lnTo>
                        <a:lnTo>
                          <a:pt x="39" y="667"/>
                        </a:lnTo>
                        <a:lnTo>
                          <a:pt x="46" y="761"/>
                        </a:lnTo>
                        <a:lnTo>
                          <a:pt x="80" y="765"/>
                        </a:lnTo>
                        <a:lnTo>
                          <a:pt x="46" y="761"/>
                        </a:lnTo>
                        <a:lnTo>
                          <a:pt x="57" y="902"/>
                        </a:lnTo>
                        <a:lnTo>
                          <a:pt x="80" y="765"/>
                        </a:lnTo>
                        <a:lnTo>
                          <a:pt x="47" y="747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1" name="Freeform 194"/>
                  <p:cNvSpPr>
                    <a:spLocks/>
                  </p:cNvSpPr>
                  <p:nvPr/>
                </p:nvSpPr>
                <p:spPr bwMode="auto">
                  <a:xfrm>
                    <a:off x="1414" y="1882"/>
                    <a:ext cx="7" cy="59"/>
                  </a:xfrm>
                  <a:custGeom>
                    <a:avLst/>
                    <a:gdLst>
                      <a:gd name="T0" fmla="*/ 4 w 80"/>
                      <a:gd name="T1" fmla="*/ 0 h 655"/>
                      <a:gd name="T2" fmla="*/ 4 w 80"/>
                      <a:gd name="T3" fmla="*/ 0 h 655"/>
                      <a:gd name="T4" fmla="*/ 4 w 80"/>
                      <a:gd name="T5" fmla="*/ 7 h 655"/>
                      <a:gd name="T6" fmla="*/ 3 w 80"/>
                      <a:gd name="T7" fmla="*/ 15 h 655"/>
                      <a:gd name="T8" fmla="*/ 3 w 80"/>
                      <a:gd name="T9" fmla="*/ 22 h 655"/>
                      <a:gd name="T10" fmla="*/ 2 w 80"/>
                      <a:gd name="T11" fmla="*/ 29 h 655"/>
                      <a:gd name="T12" fmla="*/ 2 w 80"/>
                      <a:gd name="T13" fmla="*/ 36 h 655"/>
                      <a:gd name="T14" fmla="*/ 2 w 80"/>
                      <a:gd name="T15" fmla="*/ 43 h 655"/>
                      <a:gd name="T16" fmla="*/ 1 w 80"/>
                      <a:gd name="T17" fmla="*/ 47 h 655"/>
                      <a:gd name="T18" fmla="*/ 1 w 80"/>
                      <a:gd name="T19" fmla="*/ 50 h 655"/>
                      <a:gd name="T20" fmla="*/ 0 w 80"/>
                      <a:gd name="T21" fmla="*/ 54 h 655"/>
                      <a:gd name="T22" fmla="*/ 0 w 80"/>
                      <a:gd name="T23" fmla="*/ 57 h 655"/>
                      <a:gd name="T24" fmla="*/ 3 w 80"/>
                      <a:gd name="T25" fmla="*/ 59 h 655"/>
                      <a:gd name="T26" fmla="*/ 3 w 80"/>
                      <a:gd name="T27" fmla="*/ 55 h 655"/>
                      <a:gd name="T28" fmla="*/ 4 w 80"/>
                      <a:gd name="T29" fmla="*/ 52 h 655"/>
                      <a:gd name="T30" fmla="*/ 4 w 80"/>
                      <a:gd name="T31" fmla="*/ 48 h 655"/>
                      <a:gd name="T32" fmla="*/ 5 w 80"/>
                      <a:gd name="T33" fmla="*/ 44 h 655"/>
                      <a:gd name="T34" fmla="*/ 5 w 80"/>
                      <a:gd name="T35" fmla="*/ 37 h 655"/>
                      <a:gd name="T36" fmla="*/ 6 w 80"/>
                      <a:gd name="T37" fmla="*/ 30 h 655"/>
                      <a:gd name="T38" fmla="*/ 6 w 80"/>
                      <a:gd name="T39" fmla="*/ 22 h 655"/>
                      <a:gd name="T40" fmla="*/ 6 w 80"/>
                      <a:gd name="T41" fmla="*/ 15 h 655"/>
                      <a:gd name="T42" fmla="*/ 6 w 80"/>
                      <a:gd name="T43" fmla="*/ 8 h 655"/>
                      <a:gd name="T44" fmla="*/ 7 w 80"/>
                      <a:gd name="T45" fmla="*/ 1 h 655"/>
                      <a:gd name="T46" fmla="*/ 7 w 80"/>
                      <a:gd name="T47" fmla="*/ 0 h 655"/>
                      <a:gd name="T48" fmla="*/ 7 w 80"/>
                      <a:gd name="T49" fmla="*/ 1 h 655"/>
                      <a:gd name="T50" fmla="*/ 7 w 80"/>
                      <a:gd name="T51" fmla="*/ 1 h 655"/>
                      <a:gd name="T52" fmla="*/ 7 w 80"/>
                      <a:gd name="T53" fmla="*/ 0 h 655"/>
                      <a:gd name="T54" fmla="*/ 4 w 80"/>
                      <a:gd name="T55" fmla="*/ 0 h 655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80" h="655">
                        <a:moveTo>
                          <a:pt x="45" y="5"/>
                        </a:moveTo>
                        <a:lnTo>
                          <a:pt x="45" y="0"/>
                        </a:lnTo>
                        <a:lnTo>
                          <a:pt x="40" y="81"/>
                        </a:lnTo>
                        <a:lnTo>
                          <a:pt x="36" y="162"/>
                        </a:lnTo>
                        <a:lnTo>
                          <a:pt x="33" y="243"/>
                        </a:lnTo>
                        <a:lnTo>
                          <a:pt x="28" y="323"/>
                        </a:lnTo>
                        <a:lnTo>
                          <a:pt x="24" y="402"/>
                        </a:lnTo>
                        <a:lnTo>
                          <a:pt x="18" y="482"/>
                        </a:lnTo>
                        <a:lnTo>
                          <a:pt x="15" y="521"/>
                        </a:lnTo>
                        <a:lnTo>
                          <a:pt x="10" y="560"/>
                        </a:lnTo>
                        <a:lnTo>
                          <a:pt x="5" y="599"/>
                        </a:lnTo>
                        <a:lnTo>
                          <a:pt x="0" y="637"/>
                        </a:lnTo>
                        <a:lnTo>
                          <a:pt x="33" y="655"/>
                        </a:lnTo>
                        <a:lnTo>
                          <a:pt x="39" y="614"/>
                        </a:lnTo>
                        <a:lnTo>
                          <a:pt x="44" y="574"/>
                        </a:lnTo>
                        <a:lnTo>
                          <a:pt x="49" y="533"/>
                        </a:lnTo>
                        <a:lnTo>
                          <a:pt x="53" y="491"/>
                        </a:lnTo>
                        <a:lnTo>
                          <a:pt x="58" y="410"/>
                        </a:lnTo>
                        <a:lnTo>
                          <a:pt x="63" y="328"/>
                        </a:lnTo>
                        <a:lnTo>
                          <a:pt x="67" y="248"/>
                        </a:lnTo>
                        <a:lnTo>
                          <a:pt x="71" y="168"/>
                        </a:lnTo>
                        <a:lnTo>
                          <a:pt x="74" y="88"/>
                        </a:lnTo>
                        <a:lnTo>
                          <a:pt x="79" y="9"/>
                        </a:lnTo>
                        <a:lnTo>
                          <a:pt x="80" y="5"/>
                        </a:lnTo>
                        <a:lnTo>
                          <a:pt x="79" y="9"/>
                        </a:lnTo>
                        <a:lnTo>
                          <a:pt x="79" y="7"/>
                        </a:lnTo>
                        <a:lnTo>
                          <a:pt x="80" y="5"/>
                        </a:lnTo>
                        <a:lnTo>
                          <a:pt x="45" y="5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2" name="Freeform 195"/>
                  <p:cNvSpPr>
                    <a:spLocks/>
                  </p:cNvSpPr>
                  <p:nvPr/>
                </p:nvSpPr>
                <p:spPr bwMode="auto">
                  <a:xfrm>
                    <a:off x="1418" y="1837"/>
                    <a:ext cx="5" cy="45"/>
                  </a:xfrm>
                  <a:custGeom>
                    <a:avLst/>
                    <a:gdLst>
                      <a:gd name="T0" fmla="*/ 2 w 50"/>
                      <a:gd name="T1" fmla="*/ 0 h 495"/>
                      <a:gd name="T2" fmla="*/ 2 w 50"/>
                      <a:gd name="T3" fmla="*/ 2 h 495"/>
                      <a:gd name="T4" fmla="*/ 2 w 50"/>
                      <a:gd name="T5" fmla="*/ 7 h 495"/>
                      <a:gd name="T6" fmla="*/ 1 w 50"/>
                      <a:gd name="T7" fmla="*/ 13 h 495"/>
                      <a:gd name="T8" fmla="*/ 1 w 50"/>
                      <a:gd name="T9" fmla="*/ 18 h 495"/>
                      <a:gd name="T10" fmla="*/ 1 w 50"/>
                      <a:gd name="T11" fmla="*/ 23 h 495"/>
                      <a:gd name="T12" fmla="*/ 1 w 50"/>
                      <a:gd name="T13" fmla="*/ 29 h 495"/>
                      <a:gd name="T14" fmla="*/ 0 w 50"/>
                      <a:gd name="T15" fmla="*/ 34 h 495"/>
                      <a:gd name="T16" fmla="*/ 0 w 50"/>
                      <a:gd name="T17" fmla="*/ 39 h 495"/>
                      <a:gd name="T18" fmla="*/ 0 w 50"/>
                      <a:gd name="T19" fmla="*/ 45 h 495"/>
                      <a:gd name="T20" fmla="*/ 4 w 50"/>
                      <a:gd name="T21" fmla="*/ 45 h 495"/>
                      <a:gd name="T22" fmla="*/ 4 w 50"/>
                      <a:gd name="T23" fmla="*/ 40 h 495"/>
                      <a:gd name="T24" fmla="*/ 4 w 50"/>
                      <a:gd name="T25" fmla="*/ 34 h 495"/>
                      <a:gd name="T26" fmla="*/ 4 w 50"/>
                      <a:gd name="T27" fmla="*/ 29 h 495"/>
                      <a:gd name="T28" fmla="*/ 4 w 50"/>
                      <a:gd name="T29" fmla="*/ 24 h 495"/>
                      <a:gd name="T30" fmla="*/ 5 w 50"/>
                      <a:gd name="T31" fmla="*/ 18 h 495"/>
                      <a:gd name="T32" fmla="*/ 5 w 50"/>
                      <a:gd name="T33" fmla="*/ 13 h 495"/>
                      <a:gd name="T34" fmla="*/ 5 w 50"/>
                      <a:gd name="T35" fmla="*/ 8 h 495"/>
                      <a:gd name="T36" fmla="*/ 5 w 50"/>
                      <a:gd name="T37" fmla="*/ 2 h 495"/>
                      <a:gd name="T38" fmla="*/ 5 w 50"/>
                      <a:gd name="T39" fmla="*/ 4 h 495"/>
                      <a:gd name="T40" fmla="*/ 2 w 50"/>
                      <a:gd name="T41" fmla="*/ 0 h 495"/>
                      <a:gd name="T42" fmla="*/ 2 w 50"/>
                      <a:gd name="T43" fmla="*/ 1 h 495"/>
                      <a:gd name="T44" fmla="*/ 2 w 50"/>
                      <a:gd name="T45" fmla="*/ 2 h 495"/>
                      <a:gd name="T46" fmla="*/ 2 w 50"/>
                      <a:gd name="T47" fmla="*/ 0 h 495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50" h="495">
                        <a:moveTo>
                          <a:pt x="21" y="0"/>
                        </a:moveTo>
                        <a:lnTo>
                          <a:pt x="15" y="24"/>
                        </a:lnTo>
                        <a:lnTo>
                          <a:pt x="15" y="82"/>
                        </a:lnTo>
                        <a:lnTo>
                          <a:pt x="13" y="139"/>
                        </a:lnTo>
                        <a:lnTo>
                          <a:pt x="11" y="198"/>
                        </a:lnTo>
                        <a:lnTo>
                          <a:pt x="8" y="256"/>
                        </a:lnTo>
                        <a:lnTo>
                          <a:pt x="5" y="315"/>
                        </a:lnTo>
                        <a:lnTo>
                          <a:pt x="3" y="374"/>
                        </a:lnTo>
                        <a:lnTo>
                          <a:pt x="0" y="434"/>
                        </a:lnTo>
                        <a:lnTo>
                          <a:pt x="0" y="495"/>
                        </a:lnTo>
                        <a:lnTo>
                          <a:pt x="35" y="495"/>
                        </a:lnTo>
                        <a:lnTo>
                          <a:pt x="35" y="436"/>
                        </a:lnTo>
                        <a:lnTo>
                          <a:pt x="38" y="378"/>
                        </a:lnTo>
                        <a:lnTo>
                          <a:pt x="40" y="321"/>
                        </a:lnTo>
                        <a:lnTo>
                          <a:pt x="43" y="262"/>
                        </a:lnTo>
                        <a:lnTo>
                          <a:pt x="45" y="202"/>
                        </a:lnTo>
                        <a:lnTo>
                          <a:pt x="48" y="144"/>
                        </a:lnTo>
                        <a:lnTo>
                          <a:pt x="49" y="84"/>
                        </a:lnTo>
                        <a:lnTo>
                          <a:pt x="50" y="24"/>
                        </a:lnTo>
                        <a:lnTo>
                          <a:pt x="45" y="48"/>
                        </a:lnTo>
                        <a:lnTo>
                          <a:pt x="21" y="0"/>
                        </a:lnTo>
                        <a:lnTo>
                          <a:pt x="15" y="10"/>
                        </a:lnTo>
                        <a:lnTo>
                          <a:pt x="15" y="24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3" name="Freeform 196"/>
                  <p:cNvSpPr>
                    <a:spLocks/>
                  </p:cNvSpPr>
                  <p:nvPr/>
                </p:nvSpPr>
                <p:spPr bwMode="auto">
                  <a:xfrm>
                    <a:off x="1420" y="1830"/>
                    <a:ext cx="4" cy="11"/>
                  </a:xfrm>
                  <a:custGeom>
                    <a:avLst/>
                    <a:gdLst>
                      <a:gd name="T0" fmla="*/ 4 w 45"/>
                      <a:gd name="T1" fmla="*/ 7 h 126"/>
                      <a:gd name="T2" fmla="*/ 1 w 45"/>
                      <a:gd name="T3" fmla="*/ 4 h 126"/>
                      <a:gd name="T4" fmla="*/ 0 w 45"/>
                      <a:gd name="T5" fmla="*/ 7 h 126"/>
                      <a:gd name="T6" fmla="*/ 2 w 45"/>
                      <a:gd name="T7" fmla="*/ 11 h 126"/>
                      <a:gd name="T8" fmla="*/ 3 w 45"/>
                      <a:gd name="T9" fmla="*/ 9 h 126"/>
                      <a:gd name="T10" fmla="*/ 1 w 45"/>
                      <a:gd name="T11" fmla="*/ 7 h 126"/>
                      <a:gd name="T12" fmla="*/ 4 w 45"/>
                      <a:gd name="T13" fmla="*/ 7 h 126"/>
                      <a:gd name="T14" fmla="*/ 4 w 45"/>
                      <a:gd name="T15" fmla="*/ 0 h 126"/>
                      <a:gd name="T16" fmla="*/ 1 w 45"/>
                      <a:gd name="T17" fmla="*/ 4 h 126"/>
                      <a:gd name="T18" fmla="*/ 4 w 45"/>
                      <a:gd name="T19" fmla="*/ 7 h 12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5" h="126">
                        <a:moveTo>
                          <a:pt x="45" y="75"/>
                        </a:moveTo>
                        <a:lnTo>
                          <a:pt x="15" y="51"/>
                        </a:lnTo>
                        <a:lnTo>
                          <a:pt x="0" y="78"/>
                        </a:lnTo>
                        <a:lnTo>
                          <a:pt x="24" y="126"/>
                        </a:lnTo>
                        <a:lnTo>
                          <a:pt x="39" y="99"/>
                        </a:lnTo>
                        <a:lnTo>
                          <a:pt x="10" y="75"/>
                        </a:lnTo>
                        <a:lnTo>
                          <a:pt x="45" y="75"/>
                        </a:lnTo>
                        <a:lnTo>
                          <a:pt x="45" y="0"/>
                        </a:lnTo>
                        <a:lnTo>
                          <a:pt x="15" y="51"/>
                        </a:lnTo>
                        <a:lnTo>
                          <a:pt x="45" y="75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4" name="Freeform 197"/>
                  <p:cNvSpPr>
                    <a:spLocks/>
                  </p:cNvSpPr>
                  <p:nvPr/>
                </p:nvSpPr>
                <p:spPr bwMode="auto">
                  <a:xfrm>
                    <a:off x="1421" y="1837"/>
                    <a:ext cx="6" cy="31"/>
                  </a:xfrm>
                  <a:custGeom>
                    <a:avLst/>
                    <a:gdLst>
                      <a:gd name="T0" fmla="*/ 6 w 66"/>
                      <a:gd name="T1" fmla="*/ 31 h 340"/>
                      <a:gd name="T2" fmla="*/ 6 w 66"/>
                      <a:gd name="T3" fmla="*/ 30 h 340"/>
                      <a:gd name="T4" fmla="*/ 6 w 66"/>
                      <a:gd name="T5" fmla="*/ 26 h 340"/>
                      <a:gd name="T6" fmla="*/ 5 w 66"/>
                      <a:gd name="T7" fmla="*/ 22 h 340"/>
                      <a:gd name="T8" fmla="*/ 5 w 66"/>
                      <a:gd name="T9" fmla="*/ 18 h 340"/>
                      <a:gd name="T10" fmla="*/ 4 w 66"/>
                      <a:gd name="T11" fmla="*/ 15 h 340"/>
                      <a:gd name="T12" fmla="*/ 4 w 66"/>
                      <a:gd name="T13" fmla="*/ 11 h 340"/>
                      <a:gd name="T14" fmla="*/ 3 w 66"/>
                      <a:gd name="T15" fmla="*/ 7 h 340"/>
                      <a:gd name="T16" fmla="*/ 3 w 66"/>
                      <a:gd name="T17" fmla="*/ 4 h 340"/>
                      <a:gd name="T18" fmla="*/ 3 w 66"/>
                      <a:gd name="T19" fmla="*/ 0 h 340"/>
                      <a:gd name="T20" fmla="*/ 0 w 66"/>
                      <a:gd name="T21" fmla="*/ 0 h 340"/>
                      <a:gd name="T22" fmla="*/ 0 w 66"/>
                      <a:gd name="T23" fmla="*/ 4 h 340"/>
                      <a:gd name="T24" fmla="*/ 0 w 66"/>
                      <a:gd name="T25" fmla="*/ 8 h 340"/>
                      <a:gd name="T26" fmla="*/ 1 w 66"/>
                      <a:gd name="T27" fmla="*/ 12 h 340"/>
                      <a:gd name="T28" fmla="*/ 1 w 66"/>
                      <a:gd name="T29" fmla="*/ 16 h 340"/>
                      <a:gd name="T30" fmla="*/ 2 w 66"/>
                      <a:gd name="T31" fmla="*/ 20 h 340"/>
                      <a:gd name="T32" fmla="*/ 2 w 66"/>
                      <a:gd name="T33" fmla="*/ 23 h 340"/>
                      <a:gd name="T34" fmla="*/ 2 w 66"/>
                      <a:gd name="T35" fmla="*/ 27 h 340"/>
                      <a:gd name="T36" fmla="*/ 3 w 66"/>
                      <a:gd name="T37" fmla="*/ 31 h 340"/>
                      <a:gd name="T38" fmla="*/ 3 w 66"/>
                      <a:gd name="T39" fmla="*/ 31 h 340"/>
                      <a:gd name="T40" fmla="*/ 6 w 66"/>
                      <a:gd name="T41" fmla="*/ 31 h 340"/>
                      <a:gd name="T42" fmla="*/ 6 w 66"/>
                      <a:gd name="T43" fmla="*/ 30 h 340"/>
                      <a:gd name="T44" fmla="*/ 6 w 66"/>
                      <a:gd name="T45" fmla="*/ 30 h 340"/>
                      <a:gd name="T46" fmla="*/ 6 w 66"/>
                      <a:gd name="T47" fmla="*/ 31 h 340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66" h="340">
                        <a:moveTo>
                          <a:pt x="66" y="335"/>
                        </a:moveTo>
                        <a:lnTo>
                          <a:pt x="65" y="329"/>
                        </a:lnTo>
                        <a:lnTo>
                          <a:pt x="61" y="286"/>
                        </a:lnTo>
                        <a:lnTo>
                          <a:pt x="56" y="243"/>
                        </a:lnTo>
                        <a:lnTo>
                          <a:pt x="51" y="202"/>
                        </a:lnTo>
                        <a:lnTo>
                          <a:pt x="46" y="160"/>
                        </a:lnTo>
                        <a:lnTo>
                          <a:pt x="42" y="119"/>
                        </a:lnTo>
                        <a:lnTo>
                          <a:pt x="38" y="78"/>
                        </a:lnTo>
                        <a:lnTo>
                          <a:pt x="35" y="39"/>
                        </a:lnTo>
                        <a:lnTo>
                          <a:pt x="35" y="0"/>
                        </a:lnTo>
                        <a:lnTo>
                          <a:pt x="0" y="0"/>
                        </a:lnTo>
                        <a:lnTo>
                          <a:pt x="1" y="43"/>
                        </a:lnTo>
                        <a:lnTo>
                          <a:pt x="3" y="88"/>
                        </a:lnTo>
                        <a:lnTo>
                          <a:pt x="8" y="130"/>
                        </a:lnTo>
                        <a:lnTo>
                          <a:pt x="12" y="174"/>
                        </a:lnTo>
                        <a:lnTo>
                          <a:pt x="17" y="216"/>
                        </a:lnTo>
                        <a:lnTo>
                          <a:pt x="22" y="257"/>
                        </a:lnTo>
                        <a:lnTo>
                          <a:pt x="27" y="299"/>
                        </a:lnTo>
                        <a:lnTo>
                          <a:pt x="31" y="340"/>
                        </a:lnTo>
                        <a:lnTo>
                          <a:pt x="31" y="335"/>
                        </a:lnTo>
                        <a:lnTo>
                          <a:pt x="66" y="335"/>
                        </a:lnTo>
                        <a:lnTo>
                          <a:pt x="66" y="331"/>
                        </a:lnTo>
                        <a:lnTo>
                          <a:pt x="65" y="329"/>
                        </a:lnTo>
                        <a:lnTo>
                          <a:pt x="66" y="335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5" name="Freeform 198"/>
                  <p:cNvSpPr>
                    <a:spLocks/>
                  </p:cNvSpPr>
                  <p:nvPr/>
                </p:nvSpPr>
                <p:spPr bwMode="auto">
                  <a:xfrm>
                    <a:off x="1424" y="1867"/>
                    <a:ext cx="6" cy="77"/>
                  </a:xfrm>
                  <a:custGeom>
                    <a:avLst/>
                    <a:gdLst>
                      <a:gd name="T0" fmla="*/ 4 w 66"/>
                      <a:gd name="T1" fmla="*/ 70 h 849"/>
                      <a:gd name="T2" fmla="*/ 6 w 66"/>
                      <a:gd name="T3" fmla="*/ 72 h 849"/>
                      <a:gd name="T4" fmla="*/ 5 w 66"/>
                      <a:gd name="T5" fmla="*/ 63 h 849"/>
                      <a:gd name="T6" fmla="*/ 5 w 66"/>
                      <a:gd name="T7" fmla="*/ 54 h 849"/>
                      <a:gd name="T8" fmla="*/ 4 w 66"/>
                      <a:gd name="T9" fmla="*/ 45 h 849"/>
                      <a:gd name="T10" fmla="*/ 4 w 66"/>
                      <a:gd name="T11" fmla="*/ 36 h 849"/>
                      <a:gd name="T12" fmla="*/ 3 w 66"/>
                      <a:gd name="T13" fmla="*/ 27 h 849"/>
                      <a:gd name="T14" fmla="*/ 3 w 66"/>
                      <a:gd name="T15" fmla="*/ 18 h 849"/>
                      <a:gd name="T16" fmla="*/ 3 w 66"/>
                      <a:gd name="T17" fmla="*/ 9 h 849"/>
                      <a:gd name="T18" fmla="*/ 3 w 66"/>
                      <a:gd name="T19" fmla="*/ 0 h 849"/>
                      <a:gd name="T20" fmla="*/ 0 w 66"/>
                      <a:gd name="T21" fmla="*/ 0 h 849"/>
                      <a:gd name="T22" fmla="*/ 0 w 66"/>
                      <a:gd name="T23" fmla="*/ 9 h 849"/>
                      <a:gd name="T24" fmla="*/ 0 w 66"/>
                      <a:gd name="T25" fmla="*/ 18 h 849"/>
                      <a:gd name="T26" fmla="*/ 0 w 66"/>
                      <a:gd name="T27" fmla="*/ 27 h 849"/>
                      <a:gd name="T28" fmla="*/ 1 w 66"/>
                      <a:gd name="T29" fmla="*/ 36 h 849"/>
                      <a:gd name="T30" fmla="*/ 1 w 66"/>
                      <a:gd name="T31" fmla="*/ 45 h 849"/>
                      <a:gd name="T32" fmla="*/ 2 w 66"/>
                      <a:gd name="T33" fmla="*/ 55 h 849"/>
                      <a:gd name="T34" fmla="*/ 2 w 66"/>
                      <a:gd name="T35" fmla="*/ 63 h 849"/>
                      <a:gd name="T36" fmla="*/ 3 w 66"/>
                      <a:gd name="T37" fmla="*/ 73 h 849"/>
                      <a:gd name="T38" fmla="*/ 5 w 66"/>
                      <a:gd name="T39" fmla="*/ 75 h 849"/>
                      <a:gd name="T40" fmla="*/ 3 w 66"/>
                      <a:gd name="T41" fmla="*/ 73 h 849"/>
                      <a:gd name="T42" fmla="*/ 3 w 66"/>
                      <a:gd name="T43" fmla="*/ 77 h 849"/>
                      <a:gd name="T44" fmla="*/ 5 w 66"/>
                      <a:gd name="T45" fmla="*/ 75 h 849"/>
                      <a:gd name="T46" fmla="*/ 4 w 66"/>
                      <a:gd name="T47" fmla="*/ 70 h 849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66" h="849">
                        <a:moveTo>
                          <a:pt x="39" y="768"/>
                        </a:moveTo>
                        <a:lnTo>
                          <a:pt x="66" y="791"/>
                        </a:lnTo>
                        <a:lnTo>
                          <a:pt x="57" y="692"/>
                        </a:lnTo>
                        <a:lnTo>
                          <a:pt x="52" y="593"/>
                        </a:lnTo>
                        <a:lnTo>
                          <a:pt x="46" y="494"/>
                        </a:lnTo>
                        <a:lnTo>
                          <a:pt x="42" y="395"/>
                        </a:lnTo>
                        <a:lnTo>
                          <a:pt x="38" y="296"/>
                        </a:lnTo>
                        <a:lnTo>
                          <a:pt x="36" y="197"/>
                        </a:lnTo>
                        <a:lnTo>
                          <a:pt x="35" y="98"/>
                        </a:lnTo>
                        <a:lnTo>
                          <a:pt x="35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" y="200"/>
                        </a:lnTo>
                        <a:lnTo>
                          <a:pt x="4" y="300"/>
                        </a:lnTo>
                        <a:lnTo>
                          <a:pt x="7" y="399"/>
                        </a:lnTo>
                        <a:lnTo>
                          <a:pt x="12" y="501"/>
                        </a:lnTo>
                        <a:lnTo>
                          <a:pt x="17" y="601"/>
                        </a:lnTo>
                        <a:lnTo>
                          <a:pt x="23" y="700"/>
                        </a:lnTo>
                        <a:lnTo>
                          <a:pt x="31" y="800"/>
                        </a:lnTo>
                        <a:lnTo>
                          <a:pt x="57" y="823"/>
                        </a:lnTo>
                        <a:lnTo>
                          <a:pt x="31" y="800"/>
                        </a:lnTo>
                        <a:lnTo>
                          <a:pt x="35" y="849"/>
                        </a:lnTo>
                        <a:lnTo>
                          <a:pt x="57" y="823"/>
                        </a:lnTo>
                        <a:lnTo>
                          <a:pt x="39" y="768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6" name="Freeform 199"/>
                  <p:cNvSpPr>
                    <a:spLocks/>
                  </p:cNvSpPr>
                  <p:nvPr/>
                </p:nvSpPr>
                <p:spPr bwMode="auto">
                  <a:xfrm>
                    <a:off x="1427" y="1935"/>
                    <a:ext cx="4" cy="7"/>
                  </a:xfrm>
                  <a:custGeom>
                    <a:avLst/>
                    <a:gdLst>
                      <a:gd name="T0" fmla="*/ 1 w 42"/>
                      <a:gd name="T1" fmla="*/ 3 h 74"/>
                      <a:gd name="T2" fmla="*/ 1 w 42"/>
                      <a:gd name="T3" fmla="*/ 0 h 74"/>
                      <a:gd name="T4" fmla="*/ 0 w 42"/>
                      <a:gd name="T5" fmla="*/ 2 h 74"/>
                      <a:gd name="T6" fmla="*/ 2 w 42"/>
                      <a:gd name="T7" fmla="*/ 7 h 74"/>
                      <a:gd name="T8" fmla="*/ 3 w 42"/>
                      <a:gd name="T9" fmla="*/ 5 h 74"/>
                      <a:gd name="T10" fmla="*/ 4 w 42"/>
                      <a:gd name="T11" fmla="*/ 3 h 74"/>
                      <a:gd name="T12" fmla="*/ 3 w 42"/>
                      <a:gd name="T13" fmla="*/ 5 h 74"/>
                      <a:gd name="T14" fmla="*/ 4 w 42"/>
                      <a:gd name="T15" fmla="*/ 4 h 74"/>
                      <a:gd name="T16" fmla="*/ 4 w 42"/>
                      <a:gd name="T17" fmla="*/ 3 h 74"/>
                      <a:gd name="T18" fmla="*/ 1 w 42"/>
                      <a:gd name="T19" fmla="*/ 3 h 7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2" h="74">
                        <a:moveTo>
                          <a:pt x="7" y="29"/>
                        </a:moveTo>
                        <a:lnTo>
                          <a:pt x="15" y="0"/>
                        </a:lnTo>
                        <a:lnTo>
                          <a:pt x="0" y="19"/>
                        </a:lnTo>
                        <a:lnTo>
                          <a:pt x="18" y="74"/>
                        </a:lnTo>
                        <a:lnTo>
                          <a:pt x="34" y="56"/>
                        </a:lnTo>
                        <a:lnTo>
                          <a:pt x="42" y="29"/>
                        </a:lnTo>
                        <a:lnTo>
                          <a:pt x="34" y="56"/>
                        </a:lnTo>
                        <a:lnTo>
                          <a:pt x="42" y="46"/>
                        </a:lnTo>
                        <a:lnTo>
                          <a:pt x="42" y="29"/>
                        </a:lnTo>
                        <a:lnTo>
                          <a:pt x="7" y="29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" name="Freeform 200"/>
                  <p:cNvSpPr>
                    <a:spLocks/>
                  </p:cNvSpPr>
                  <p:nvPr/>
                </p:nvSpPr>
                <p:spPr bwMode="auto">
                  <a:xfrm>
                    <a:off x="1428" y="1895"/>
                    <a:ext cx="6" cy="43"/>
                  </a:xfrm>
                  <a:custGeom>
                    <a:avLst/>
                    <a:gdLst>
                      <a:gd name="T0" fmla="*/ 3 w 65"/>
                      <a:gd name="T1" fmla="*/ 0 h 475"/>
                      <a:gd name="T2" fmla="*/ 3 w 65"/>
                      <a:gd name="T3" fmla="*/ 0 h 475"/>
                      <a:gd name="T4" fmla="*/ 2 w 65"/>
                      <a:gd name="T5" fmla="*/ 5 h 475"/>
                      <a:gd name="T6" fmla="*/ 2 w 65"/>
                      <a:gd name="T7" fmla="*/ 11 h 475"/>
                      <a:gd name="T8" fmla="*/ 2 w 65"/>
                      <a:gd name="T9" fmla="*/ 16 h 475"/>
                      <a:gd name="T10" fmla="*/ 1 w 65"/>
                      <a:gd name="T11" fmla="*/ 21 h 475"/>
                      <a:gd name="T12" fmla="*/ 1 w 65"/>
                      <a:gd name="T13" fmla="*/ 27 h 475"/>
                      <a:gd name="T14" fmla="*/ 0 w 65"/>
                      <a:gd name="T15" fmla="*/ 32 h 475"/>
                      <a:gd name="T16" fmla="*/ 0 w 65"/>
                      <a:gd name="T17" fmla="*/ 37 h 475"/>
                      <a:gd name="T18" fmla="*/ 0 w 65"/>
                      <a:gd name="T19" fmla="*/ 43 h 475"/>
                      <a:gd name="T20" fmla="*/ 3 w 65"/>
                      <a:gd name="T21" fmla="*/ 43 h 475"/>
                      <a:gd name="T22" fmla="*/ 3 w 65"/>
                      <a:gd name="T23" fmla="*/ 38 h 475"/>
                      <a:gd name="T24" fmla="*/ 4 w 65"/>
                      <a:gd name="T25" fmla="*/ 32 h 475"/>
                      <a:gd name="T26" fmla="*/ 4 w 65"/>
                      <a:gd name="T27" fmla="*/ 27 h 475"/>
                      <a:gd name="T28" fmla="*/ 4 w 65"/>
                      <a:gd name="T29" fmla="*/ 22 h 475"/>
                      <a:gd name="T30" fmla="*/ 5 w 65"/>
                      <a:gd name="T31" fmla="*/ 17 h 475"/>
                      <a:gd name="T32" fmla="*/ 5 w 65"/>
                      <a:gd name="T33" fmla="*/ 11 h 475"/>
                      <a:gd name="T34" fmla="*/ 6 w 65"/>
                      <a:gd name="T35" fmla="*/ 6 h 475"/>
                      <a:gd name="T36" fmla="*/ 6 w 65"/>
                      <a:gd name="T37" fmla="*/ 1 h 475"/>
                      <a:gd name="T38" fmla="*/ 6 w 65"/>
                      <a:gd name="T39" fmla="*/ 0 h 475"/>
                      <a:gd name="T40" fmla="*/ 6 w 65"/>
                      <a:gd name="T41" fmla="*/ 1 h 475"/>
                      <a:gd name="T42" fmla="*/ 6 w 65"/>
                      <a:gd name="T43" fmla="*/ 1 h 475"/>
                      <a:gd name="T44" fmla="*/ 6 w 65"/>
                      <a:gd name="T45" fmla="*/ 0 h 475"/>
                      <a:gd name="T46" fmla="*/ 3 w 65"/>
                      <a:gd name="T47" fmla="*/ 0 h 475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65" h="475">
                        <a:moveTo>
                          <a:pt x="31" y="4"/>
                        </a:moveTo>
                        <a:lnTo>
                          <a:pt x="31" y="0"/>
                        </a:lnTo>
                        <a:lnTo>
                          <a:pt x="26" y="57"/>
                        </a:lnTo>
                        <a:lnTo>
                          <a:pt x="21" y="116"/>
                        </a:lnTo>
                        <a:lnTo>
                          <a:pt x="17" y="175"/>
                        </a:lnTo>
                        <a:lnTo>
                          <a:pt x="11" y="234"/>
                        </a:lnTo>
                        <a:lnTo>
                          <a:pt x="7" y="294"/>
                        </a:lnTo>
                        <a:lnTo>
                          <a:pt x="3" y="354"/>
                        </a:lnTo>
                        <a:lnTo>
                          <a:pt x="1" y="414"/>
                        </a:lnTo>
                        <a:lnTo>
                          <a:pt x="0" y="475"/>
                        </a:lnTo>
                        <a:lnTo>
                          <a:pt x="35" y="475"/>
                        </a:lnTo>
                        <a:lnTo>
                          <a:pt x="36" y="417"/>
                        </a:lnTo>
                        <a:lnTo>
                          <a:pt x="38" y="359"/>
                        </a:lnTo>
                        <a:lnTo>
                          <a:pt x="41" y="302"/>
                        </a:lnTo>
                        <a:lnTo>
                          <a:pt x="45" y="244"/>
                        </a:lnTo>
                        <a:lnTo>
                          <a:pt x="50" y="186"/>
                        </a:lnTo>
                        <a:lnTo>
                          <a:pt x="56" y="127"/>
                        </a:lnTo>
                        <a:lnTo>
                          <a:pt x="61" y="68"/>
                        </a:lnTo>
                        <a:lnTo>
                          <a:pt x="65" y="8"/>
                        </a:lnTo>
                        <a:lnTo>
                          <a:pt x="65" y="4"/>
                        </a:lnTo>
                        <a:lnTo>
                          <a:pt x="65" y="8"/>
                        </a:lnTo>
                        <a:lnTo>
                          <a:pt x="65" y="6"/>
                        </a:lnTo>
                        <a:lnTo>
                          <a:pt x="65" y="4"/>
                        </a:lnTo>
                        <a:lnTo>
                          <a:pt x="31" y="4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" name="Freeform 201"/>
                  <p:cNvSpPr>
                    <a:spLocks/>
                  </p:cNvSpPr>
                  <p:nvPr/>
                </p:nvSpPr>
                <p:spPr bwMode="auto">
                  <a:xfrm>
                    <a:off x="1431" y="1843"/>
                    <a:ext cx="4" cy="52"/>
                  </a:xfrm>
                  <a:custGeom>
                    <a:avLst/>
                    <a:gdLst>
                      <a:gd name="T0" fmla="*/ 1 w 50"/>
                      <a:gd name="T1" fmla="*/ 0 h 574"/>
                      <a:gd name="T2" fmla="*/ 1 w 50"/>
                      <a:gd name="T3" fmla="*/ 1 h 574"/>
                      <a:gd name="T4" fmla="*/ 1 w 50"/>
                      <a:gd name="T5" fmla="*/ 7 h 574"/>
                      <a:gd name="T6" fmla="*/ 1 w 50"/>
                      <a:gd name="T7" fmla="*/ 14 h 574"/>
                      <a:gd name="T8" fmla="*/ 1 w 50"/>
                      <a:gd name="T9" fmla="*/ 20 h 574"/>
                      <a:gd name="T10" fmla="*/ 1 w 50"/>
                      <a:gd name="T11" fmla="*/ 26 h 574"/>
                      <a:gd name="T12" fmla="*/ 0 w 50"/>
                      <a:gd name="T13" fmla="*/ 33 h 574"/>
                      <a:gd name="T14" fmla="*/ 0 w 50"/>
                      <a:gd name="T15" fmla="*/ 39 h 574"/>
                      <a:gd name="T16" fmla="*/ 0 w 50"/>
                      <a:gd name="T17" fmla="*/ 45 h 574"/>
                      <a:gd name="T18" fmla="*/ 0 w 50"/>
                      <a:gd name="T19" fmla="*/ 52 h 574"/>
                      <a:gd name="T20" fmla="*/ 3 w 50"/>
                      <a:gd name="T21" fmla="*/ 52 h 574"/>
                      <a:gd name="T22" fmla="*/ 3 w 50"/>
                      <a:gd name="T23" fmla="*/ 46 h 574"/>
                      <a:gd name="T24" fmla="*/ 3 w 50"/>
                      <a:gd name="T25" fmla="*/ 39 h 574"/>
                      <a:gd name="T26" fmla="*/ 3 w 50"/>
                      <a:gd name="T27" fmla="*/ 33 h 574"/>
                      <a:gd name="T28" fmla="*/ 3 w 50"/>
                      <a:gd name="T29" fmla="*/ 27 h 574"/>
                      <a:gd name="T30" fmla="*/ 4 w 50"/>
                      <a:gd name="T31" fmla="*/ 20 h 574"/>
                      <a:gd name="T32" fmla="*/ 4 w 50"/>
                      <a:gd name="T33" fmla="*/ 14 h 574"/>
                      <a:gd name="T34" fmla="*/ 4 w 50"/>
                      <a:gd name="T35" fmla="*/ 8 h 574"/>
                      <a:gd name="T36" fmla="*/ 4 w 50"/>
                      <a:gd name="T37" fmla="*/ 1 h 574"/>
                      <a:gd name="T38" fmla="*/ 4 w 50"/>
                      <a:gd name="T39" fmla="*/ 2 h 574"/>
                      <a:gd name="T40" fmla="*/ 1 w 50"/>
                      <a:gd name="T41" fmla="*/ 0 h 574"/>
                      <a:gd name="T42" fmla="*/ 1 w 50"/>
                      <a:gd name="T43" fmla="*/ 1 h 574"/>
                      <a:gd name="T44" fmla="*/ 1 w 50"/>
                      <a:gd name="T45" fmla="*/ 1 h 574"/>
                      <a:gd name="T46" fmla="*/ 1 w 50"/>
                      <a:gd name="T47" fmla="*/ 0 h 574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50" h="574">
                        <a:moveTo>
                          <a:pt x="16" y="0"/>
                        </a:moveTo>
                        <a:lnTo>
                          <a:pt x="15" y="13"/>
                        </a:lnTo>
                        <a:lnTo>
                          <a:pt x="15" y="82"/>
                        </a:lnTo>
                        <a:lnTo>
                          <a:pt x="13" y="151"/>
                        </a:lnTo>
                        <a:lnTo>
                          <a:pt x="10" y="221"/>
                        </a:lnTo>
                        <a:lnTo>
                          <a:pt x="8" y="290"/>
                        </a:lnTo>
                        <a:lnTo>
                          <a:pt x="5" y="361"/>
                        </a:lnTo>
                        <a:lnTo>
                          <a:pt x="3" y="432"/>
                        </a:lnTo>
                        <a:lnTo>
                          <a:pt x="0" y="502"/>
                        </a:lnTo>
                        <a:lnTo>
                          <a:pt x="0" y="574"/>
                        </a:lnTo>
                        <a:lnTo>
                          <a:pt x="34" y="574"/>
                        </a:lnTo>
                        <a:lnTo>
                          <a:pt x="35" y="505"/>
                        </a:lnTo>
                        <a:lnTo>
                          <a:pt x="38" y="435"/>
                        </a:lnTo>
                        <a:lnTo>
                          <a:pt x="40" y="365"/>
                        </a:lnTo>
                        <a:lnTo>
                          <a:pt x="43" y="296"/>
                        </a:lnTo>
                        <a:lnTo>
                          <a:pt x="45" y="225"/>
                        </a:lnTo>
                        <a:lnTo>
                          <a:pt x="48" y="155"/>
                        </a:lnTo>
                        <a:lnTo>
                          <a:pt x="49" y="84"/>
                        </a:lnTo>
                        <a:lnTo>
                          <a:pt x="50" y="13"/>
                        </a:lnTo>
                        <a:lnTo>
                          <a:pt x="49" y="25"/>
                        </a:lnTo>
                        <a:lnTo>
                          <a:pt x="16" y="0"/>
                        </a:lnTo>
                        <a:lnTo>
                          <a:pt x="15" y="7"/>
                        </a:lnTo>
                        <a:lnTo>
                          <a:pt x="15" y="13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" name="Freeform 202"/>
                  <p:cNvSpPr>
                    <a:spLocks/>
                  </p:cNvSpPr>
                  <p:nvPr/>
                </p:nvSpPr>
                <p:spPr bwMode="auto">
                  <a:xfrm>
                    <a:off x="1432" y="1828"/>
                    <a:ext cx="5" cy="17"/>
                  </a:xfrm>
                  <a:custGeom>
                    <a:avLst/>
                    <a:gdLst>
                      <a:gd name="T0" fmla="*/ 5 w 49"/>
                      <a:gd name="T1" fmla="*/ 9 h 189"/>
                      <a:gd name="T2" fmla="*/ 2 w 49"/>
                      <a:gd name="T3" fmla="*/ 8 h 189"/>
                      <a:gd name="T4" fmla="*/ 0 w 49"/>
                      <a:gd name="T5" fmla="*/ 15 h 189"/>
                      <a:gd name="T6" fmla="*/ 3 w 49"/>
                      <a:gd name="T7" fmla="*/ 17 h 189"/>
                      <a:gd name="T8" fmla="*/ 5 w 49"/>
                      <a:gd name="T9" fmla="*/ 11 h 189"/>
                      <a:gd name="T10" fmla="*/ 2 w 49"/>
                      <a:gd name="T11" fmla="*/ 10 h 189"/>
                      <a:gd name="T12" fmla="*/ 5 w 49"/>
                      <a:gd name="T13" fmla="*/ 9 h 189"/>
                      <a:gd name="T14" fmla="*/ 4 w 49"/>
                      <a:gd name="T15" fmla="*/ 0 h 189"/>
                      <a:gd name="T16" fmla="*/ 2 w 49"/>
                      <a:gd name="T17" fmla="*/ 8 h 189"/>
                      <a:gd name="T18" fmla="*/ 5 w 49"/>
                      <a:gd name="T19" fmla="*/ 9 h 18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9" h="189">
                        <a:moveTo>
                          <a:pt x="49" y="97"/>
                        </a:moveTo>
                        <a:lnTo>
                          <a:pt x="16" y="93"/>
                        </a:lnTo>
                        <a:lnTo>
                          <a:pt x="0" y="164"/>
                        </a:lnTo>
                        <a:lnTo>
                          <a:pt x="33" y="189"/>
                        </a:lnTo>
                        <a:lnTo>
                          <a:pt x="48" y="117"/>
                        </a:lnTo>
                        <a:lnTo>
                          <a:pt x="15" y="112"/>
                        </a:lnTo>
                        <a:lnTo>
                          <a:pt x="49" y="97"/>
                        </a:lnTo>
                        <a:lnTo>
                          <a:pt x="36" y="0"/>
                        </a:lnTo>
                        <a:lnTo>
                          <a:pt x="16" y="93"/>
                        </a:lnTo>
                        <a:lnTo>
                          <a:pt x="49" y="97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0" name="Freeform 203"/>
                  <p:cNvSpPr>
                    <a:spLocks/>
                  </p:cNvSpPr>
                  <p:nvPr/>
                </p:nvSpPr>
                <p:spPr bwMode="auto">
                  <a:xfrm>
                    <a:off x="1433" y="1837"/>
                    <a:ext cx="5" cy="12"/>
                  </a:xfrm>
                  <a:custGeom>
                    <a:avLst/>
                    <a:gdLst>
                      <a:gd name="T0" fmla="*/ 5 w 50"/>
                      <a:gd name="T1" fmla="*/ 11 h 133"/>
                      <a:gd name="T2" fmla="*/ 5 w 50"/>
                      <a:gd name="T3" fmla="*/ 11 h 133"/>
                      <a:gd name="T4" fmla="*/ 3 w 50"/>
                      <a:gd name="T5" fmla="*/ 0 h 133"/>
                      <a:gd name="T6" fmla="*/ 0 w 50"/>
                      <a:gd name="T7" fmla="*/ 1 h 133"/>
                      <a:gd name="T8" fmla="*/ 2 w 50"/>
                      <a:gd name="T9" fmla="*/ 12 h 133"/>
                      <a:gd name="T10" fmla="*/ 2 w 50"/>
                      <a:gd name="T11" fmla="*/ 11 h 133"/>
                      <a:gd name="T12" fmla="*/ 5 w 50"/>
                      <a:gd name="T13" fmla="*/ 11 h 133"/>
                      <a:gd name="T14" fmla="*/ 5 w 50"/>
                      <a:gd name="T15" fmla="*/ 11 h 133"/>
                      <a:gd name="T16" fmla="*/ 5 w 50"/>
                      <a:gd name="T17" fmla="*/ 11 h 133"/>
                      <a:gd name="T18" fmla="*/ 5 w 50"/>
                      <a:gd name="T19" fmla="*/ 11 h 13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50" h="133">
                        <a:moveTo>
                          <a:pt x="50" y="125"/>
                        </a:moveTo>
                        <a:lnTo>
                          <a:pt x="49" y="117"/>
                        </a:lnTo>
                        <a:lnTo>
                          <a:pt x="34" y="0"/>
                        </a:lnTo>
                        <a:lnTo>
                          <a:pt x="0" y="15"/>
                        </a:lnTo>
                        <a:lnTo>
                          <a:pt x="16" y="133"/>
                        </a:lnTo>
                        <a:lnTo>
                          <a:pt x="15" y="125"/>
                        </a:lnTo>
                        <a:lnTo>
                          <a:pt x="50" y="125"/>
                        </a:lnTo>
                        <a:lnTo>
                          <a:pt x="50" y="122"/>
                        </a:lnTo>
                        <a:lnTo>
                          <a:pt x="49" y="117"/>
                        </a:lnTo>
                        <a:lnTo>
                          <a:pt x="50" y="125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" name="Freeform 204"/>
                  <p:cNvSpPr>
                    <a:spLocks/>
                  </p:cNvSpPr>
                  <p:nvPr/>
                </p:nvSpPr>
                <p:spPr bwMode="auto">
                  <a:xfrm>
                    <a:off x="1435" y="1848"/>
                    <a:ext cx="6" cy="74"/>
                  </a:xfrm>
                  <a:custGeom>
                    <a:avLst/>
                    <a:gdLst>
                      <a:gd name="T0" fmla="*/ 6 w 66"/>
                      <a:gd name="T1" fmla="*/ 73 h 810"/>
                      <a:gd name="T2" fmla="*/ 6 w 66"/>
                      <a:gd name="T3" fmla="*/ 74 h 810"/>
                      <a:gd name="T4" fmla="*/ 6 w 66"/>
                      <a:gd name="T5" fmla="*/ 64 h 810"/>
                      <a:gd name="T6" fmla="*/ 5 w 66"/>
                      <a:gd name="T7" fmla="*/ 55 h 810"/>
                      <a:gd name="T8" fmla="*/ 5 w 66"/>
                      <a:gd name="T9" fmla="*/ 46 h 810"/>
                      <a:gd name="T10" fmla="*/ 5 w 66"/>
                      <a:gd name="T11" fmla="*/ 37 h 810"/>
                      <a:gd name="T12" fmla="*/ 4 w 66"/>
                      <a:gd name="T13" fmla="*/ 27 h 810"/>
                      <a:gd name="T14" fmla="*/ 4 w 66"/>
                      <a:gd name="T15" fmla="*/ 18 h 810"/>
                      <a:gd name="T16" fmla="*/ 3 w 66"/>
                      <a:gd name="T17" fmla="*/ 14 h 810"/>
                      <a:gd name="T18" fmla="*/ 3 w 66"/>
                      <a:gd name="T19" fmla="*/ 9 h 810"/>
                      <a:gd name="T20" fmla="*/ 3 w 66"/>
                      <a:gd name="T21" fmla="*/ 5 h 810"/>
                      <a:gd name="T22" fmla="*/ 3 w 66"/>
                      <a:gd name="T23" fmla="*/ 0 h 810"/>
                      <a:gd name="T24" fmla="*/ 0 w 66"/>
                      <a:gd name="T25" fmla="*/ 0 h 810"/>
                      <a:gd name="T26" fmla="*/ 0 w 66"/>
                      <a:gd name="T27" fmla="*/ 5 h 810"/>
                      <a:gd name="T28" fmla="*/ 0 w 66"/>
                      <a:gd name="T29" fmla="*/ 9 h 810"/>
                      <a:gd name="T30" fmla="*/ 0 w 66"/>
                      <a:gd name="T31" fmla="*/ 14 h 810"/>
                      <a:gd name="T32" fmla="*/ 0 w 66"/>
                      <a:gd name="T33" fmla="*/ 19 h 810"/>
                      <a:gd name="T34" fmla="*/ 1 w 66"/>
                      <a:gd name="T35" fmla="*/ 28 h 810"/>
                      <a:gd name="T36" fmla="*/ 1 w 66"/>
                      <a:gd name="T37" fmla="*/ 37 h 810"/>
                      <a:gd name="T38" fmla="*/ 2 w 66"/>
                      <a:gd name="T39" fmla="*/ 46 h 810"/>
                      <a:gd name="T40" fmla="*/ 2 w 66"/>
                      <a:gd name="T41" fmla="*/ 55 h 810"/>
                      <a:gd name="T42" fmla="*/ 3 w 66"/>
                      <a:gd name="T43" fmla="*/ 64 h 810"/>
                      <a:gd name="T44" fmla="*/ 3 w 66"/>
                      <a:gd name="T45" fmla="*/ 74 h 810"/>
                      <a:gd name="T46" fmla="*/ 3 w 66"/>
                      <a:gd name="T47" fmla="*/ 74 h 810"/>
                      <a:gd name="T48" fmla="*/ 3 w 66"/>
                      <a:gd name="T49" fmla="*/ 74 h 810"/>
                      <a:gd name="T50" fmla="*/ 3 w 66"/>
                      <a:gd name="T51" fmla="*/ 74 h 810"/>
                      <a:gd name="T52" fmla="*/ 3 w 66"/>
                      <a:gd name="T53" fmla="*/ 74 h 810"/>
                      <a:gd name="T54" fmla="*/ 6 w 66"/>
                      <a:gd name="T55" fmla="*/ 73 h 81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66" h="810">
                        <a:moveTo>
                          <a:pt x="66" y="801"/>
                        </a:moveTo>
                        <a:lnTo>
                          <a:pt x="66" y="805"/>
                        </a:lnTo>
                        <a:lnTo>
                          <a:pt x="65" y="703"/>
                        </a:lnTo>
                        <a:lnTo>
                          <a:pt x="60" y="602"/>
                        </a:lnTo>
                        <a:lnTo>
                          <a:pt x="56" y="500"/>
                        </a:lnTo>
                        <a:lnTo>
                          <a:pt x="50" y="400"/>
                        </a:lnTo>
                        <a:lnTo>
                          <a:pt x="45" y="299"/>
                        </a:lnTo>
                        <a:lnTo>
                          <a:pt x="39" y="199"/>
                        </a:lnTo>
                        <a:lnTo>
                          <a:pt x="38" y="149"/>
                        </a:lnTo>
                        <a:lnTo>
                          <a:pt x="36" y="100"/>
                        </a:lnTo>
                        <a:lnTo>
                          <a:pt x="35" y="50"/>
                        </a:lnTo>
                        <a:lnTo>
                          <a:pt x="35" y="0"/>
                        </a:lnTo>
                        <a:lnTo>
                          <a:pt x="0" y="0"/>
                        </a:lnTo>
                        <a:lnTo>
                          <a:pt x="1" y="51"/>
                        </a:lnTo>
                        <a:lnTo>
                          <a:pt x="1" y="102"/>
                        </a:lnTo>
                        <a:lnTo>
                          <a:pt x="3" y="153"/>
                        </a:lnTo>
                        <a:lnTo>
                          <a:pt x="5" y="204"/>
                        </a:lnTo>
                        <a:lnTo>
                          <a:pt x="10" y="305"/>
                        </a:lnTo>
                        <a:lnTo>
                          <a:pt x="16" y="406"/>
                        </a:lnTo>
                        <a:lnTo>
                          <a:pt x="21" y="506"/>
                        </a:lnTo>
                        <a:lnTo>
                          <a:pt x="27" y="606"/>
                        </a:lnTo>
                        <a:lnTo>
                          <a:pt x="30" y="706"/>
                        </a:lnTo>
                        <a:lnTo>
                          <a:pt x="31" y="805"/>
                        </a:lnTo>
                        <a:lnTo>
                          <a:pt x="31" y="810"/>
                        </a:lnTo>
                        <a:lnTo>
                          <a:pt x="31" y="805"/>
                        </a:lnTo>
                        <a:lnTo>
                          <a:pt x="31" y="807"/>
                        </a:lnTo>
                        <a:lnTo>
                          <a:pt x="31" y="810"/>
                        </a:lnTo>
                        <a:lnTo>
                          <a:pt x="66" y="801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" name="Freeform 205"/>
                  <p:cNvSpPr>
                    <a:spLocks/>
                  </p:cNvSpPr>
                  <p:nvPr/>
                </p:nvSpPr>
                <p:spPr bwMode="auto">
                  <a:xfrm>
                    <a:off x="1438" y="1921"/>
                    <a:ext cx="4" cy="25"/>
                  </a:xfrm>
                  <a:custGeom>
                    <a:avLst/>
                    <a:gdLst>
                      <a:gd name="T0" fmla="*/ 2 w 50"/>
                      <a:gd name="T1" fmla="*/ 17 h 270"/>
                      <a:gd name="T2" fmla="*/ 4 w 50"/>
                      <a:gd name="T3" fmla="*/ 18 h 270"/>
                      <a:gd name="T4" fmla="*/ 3 w 50"/>
                      <a:gd name="T5" fmla="*/ 0 h 270"/>
                      <a:gd name="T6" fmla="*/ 0 w 50"/>
                      <a:gd name="T7" fmla="*/ 1 h 270"/>
                      <a:gd name="T8" fmla="*/ 1 w 50"/>
                      <a:gd name="T9" fmla="*/ 19 h 270"/>
                      <a:gd name="T10" fmla="*/ 4 w 50"/>
                      <a:gd name="T11" fmla="*/ 21 h 270"/>
                      <a:gd name="T12" fmla="*/ 1 w 50"/>
                      <a:gd name="T13" fmla="*/ 19 h 270"/>
                      <a:gd name="T14" fmla="*/ 2 w 50"/>
                      <a:gd name="T15" fmla="*/ 25 h 270"/>
                      <a:gd name="T16" fmla="*/ 4 w 50"/>
                      <a:gd name="T17" fmla="*/ 21 h 270"/>
                      <a:gd name="T18" fmla="*/ 2 w 50"/>
                      <a:gd name="T19" fmla="*/ 17 h 27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50" h="270">
                        <a:moveTo>
                          <a:pt x="21" y="180"/>
                        </a:moveTo>
                        <a:lnTo>
                          <a:pt x="50" y="199"/>
                        </a:lnTo>
                        <a:lnTo>
                          <a:pt x="35" y="0"/>
                        </a:lnTo>
                        <a:lnTo>
                          <a:pt x="0" y="9"/>
                        </a:lnTo>
                        <a:lnTo>
                          <a:pt x="16" y="208"/>
                        </a:lnTo>
                        <a:lnTo>
                          <a:pt x="44" y="227"/>
                        </a:lnTo>
                        <a:lnTo>
                          <a:pt x="16" y="208"/>
                        </a:lnTo>
                        <a:lnTo>
                          <a:pt x="21" y="270"/>
                        </a:lnTo>
                        <a:lnTo>
                          <a:pt x="44" y="227"/>
                        </a:lnTo>
                        <a:lnTo>
                          <a:pt x="21" y="18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3" name="Freeform 206"/>
                  <p:cNvSpPr>
                    <a:spLocks/>
                  </p:cNvSpPr>
                  <p:nvPr/>
                </p:nvSpPr>
                <p:spPr bwMode="auto">
                  <a:xfrm>
                    <a:off x="1440" y="1935"/>
                    <a:ext cx="4" cy="7"/>
                  </a:xfrm>
                  <a:custGeom>
                    <a:avLst/>
                    <a:gdLst>
                      <a:gd name="T0" fmla="*/ 1 w 45"/>
                      <a:gd name="T1" fmla="*/ 2 h 74"/>
                      <a:gd name="T2" fmla="*/ 1 w 45"/>
                      <a:gd name="T3" fmla="*/ 0 h 74"/>
                      <a:gd name="T4" fmla="*/ 0 w 45"/>
                      <a:gd name="T5" fmla="*/ 3 h 74"/>
                      <a:gd name="T6" fmla="*/ 2 w 45"/>
                      <a:gd name="T7" fmla="*/ 7 h 74"/>
                      <a:gd name="T8" fmla="*/ 3 w 45"/>
                      <a:gd name="T9" fmla="*/ 4 h 74"/>
                      <a:gd name="T10" fmla="*/ 4 w 45"/>
                      <a:gd name="T11" fmla="*/ 2 h 74"/>
                      <a:gd name="T12" fmla="*/ 3 w 45"/>
                      <a:gd name="T13" fmla="*/ 4 h 74"/>
                      <a:gd name="T14" fmla="*/ 4 w 45"/>
                      <a:gd name="T15" fmla="*/ 4 h 74"/>
                      <a:gd name="T16" fmla="*/ 4 w 45"/>
                      <a:gd name="T17" fmla="*/ 2 h 74"/>
                      <a:gd name="T18" fmla="*/ 1 w 45"/>
                      <a:gd name="T19" fmla="*/ 2 h 7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5" h="74">
                        <a:moveTo>
                          <a:pt x="10" y="23"/>
                        </a:moveTo>
                        <a:lnTo>
                          <a:pt x="15" y="0"/>
                        </a:lnTo>
                        <a:lnTo>
                          <a:pt x="0" y="27"/>
                        </a:lnTo>
                        <a:lnTo>
                          <a:pt x="23" y="74"/>
                        </a:lnTo>
                        <a:lnTo>
                          <a:pt x="39" y="47"/>
                        </a:lnTo>
                        <a:lnTo>
                          <a:pt x="45" y="23"/>
                        </a:lnTo>
                        <a:lnTo>
                          <a:pt x="39" y="47"/>
                        </a:lnTo>
                        <a:lnTo>
                          <a:pt x="45" y="37"/>
                        </a:lnTo>
                        <a:lnTo>
                          <a:pt x="45" y="23"/>
                        </a:lnTo>
                        <a:lnTo>
                          <a:pt x="10" y="23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" name="Freeform 207"/>
                  <p:cNvSpPr>
                    <a:spLocks/>
                  </p:cNvSpPr>
                  <p:nvPr/>
                </p:nvSpPr>
                <p:spPr bwMode="auto">
                  <a:xfrm>
                    <a:off x="1440" y="1889"/>
                    <a:ext cx="6" cy="48"/>
                  </a:xfrm>
                  <a:custGeom>
                    <a:avLst/>
                    <a:gdLst>
                      <a:gd name="T0" fmla="*/ 3 w 65"/>
                      <a:gd name="T1" fmla="*/ 0 h 528"/>
                      <a:gd name="T2" fmla="*/ 3 w 65"/>
                      <a:gd name="T3" fmla="*/ 0 h 528"/>
                      <a:gd name="T4" fmla="*/ 2 w 65"/>
                      <a:gd name="T5" fmla="*/ 6 h 528"/>
                      <a:gd name="T6" fmla="*/ 2 w 65"/>
                      <a:gd name="T7" fmla="*/ 12 h 528"/>
                      <a:gd name="T8" fmla="*/ 1 w 65"/>
                      <a:gd name="T9" fmla="*/ 18 h 528"/>
                      <a:gd name="T10" fmla="*/ 1 w 65"/>
                      <a:gd name="T11" fmla="*/ 24 h 528"/>
                      <a:gd name="T12" fmla="*/ 1 w 65"/>
                      <a:gd name="T13" fmla="*/ 30 h 528"/>
                      <a:gd name="T14" fmla="*/ 0 w 65"/>
                      <a:gd name="T15" fmla="*/ 36 h 528"/>
                      <a:gd name="T16" fmla="*/ 0 w 65"/>
                      <a:gd name="T17" fmla="*/ 42 h 528"/>
                      <a:gd name="T18" fmla="*/ 0 w 65"/>
                      <a:gd name="T19" fmla="*/ 48 h 528"/>
                      <a:gd name="T20" fmla="*/ 3 w 65"/>
                      <a:gd name="T21" fmla="*/ 48 h 528"/>
                      <a:gd name="T22" fmla="*/ 3 w 65"/>
                      <a:gd name="T23" fmla="*/ 42 h 528"/>
                      <a:gd name="T24" fmla="*/ 4 w 65"/>
                      <a:gd name="T25" fmla="*/ 36 h 528"/>
                      <a:gd name="T26" fmla="*/ 4 w 65"/>
                      <a:gd name="T27" fmla="*/ 31 h 528"/>
                      <a:gd name="T28" fmla="*/ 4 w 65"/>
                      <a:gd name="T29" fmla="*/ 25 h 528"/>
                      <a:gd name="T30" fmla="*/ 5 w 65"/>
                      <a:gd name="T31" fmla="*/ 19 h 528"/>
                      <a:gd name="T32" fmla="*/ 5 w 65"/>
                      <a:gd name="T33" fmla="*/ 13 h 528"/>
                      <a:gd name="T34" fmla="*/ 6 w 65"/>
                      <a:gd name="T35" fmla="*/ 7 h 528"/>
                      <a:gd name="T36" fmla="*/ 6 w 65"/>
                      <a:gd name="T37" fmla="*/ 1 h 528"/>
                      <a:gd name="T38" fmla="*/ 6 w 65"/>
                      <a:gd name="T39" fmla="*/ 0 h 528"/>
                      <a:gd name="T40" fmla="*/ 6 w 65"/>
                      <a:gd name="T41" fmla="*/ 1 h 528"/>
                      <a:gd name="T42" fmla="*/ 6 w 65"/>
                      <a:gd name="T43" fmla="*/ 0 h 528"/>
                      <a:gd name="T44" fmla="*/ 6 w 65"/>
                      <a:gd name="T45" fmla="*/ 0 h 528"/>
                      <a:gd name="T46" fmla="*/ 3 w 65"/>
                      <a:gd name="T47" fmla="*/ 0 h 52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65" h="528">
                        <a:moveTo>
                          <a:pt x="30" y="4"/>
                        </a:moveTo>
                        <a:lnTo>
                          <a:pt x="30" y="0"/>
                        </a:lnTo>
                        <a:lnTo>
                          <a:pt x="26" y="65"/>
                        </a:lnTo>
                        <a:lnTo>
                          <a:pt x="21" y="130"/>
                        </a:lnTo>
                        <a:lnTo>
                          <a:pt x="15" y="195"/>
                        </a:lnTo>
                        <a:lnTo>
                          <a:pt x="11" y="262"/>
                        </a:lnTo>
                        <a:lnTo>
                          <a:pt x="7" y="328"/>
                        </a:lnTo>
                        <a:lnTo>
                          <a:pt x="3" y="394"/>
                        </a:lnTo>
                        <a:lnTo>
                          <a:pt x="1" y="462"/>
                        </a:lnTo>
                        <a:lnTo>
                          <a:pt x="0" y="528"/>
                        </a:lnTo>
                        <a:lnTo>
                          <a:pt x="35" y="528"/>
                        </a:lnTo>
                        <a:lnTo>
                          <a:pt x="36" y="464"/>
                        </a:lnTo>
                        <a:lnTo>
                          <a:pt x="38" y="400"/>
                        </a:lnTo>
                        <a:lnTo>
                          <a:pt x="41" y="336"/>
                        </a:lnTo>
                        <a:lnTo>
                          <a:pt x="45" y="270"/>
                        </a:lnTo>
                        <a:lnTo>
                          <a:pt x="50" y="205"/>
                        </a:lnTo>
                        <a:lnTo>
                          <a:pt x="56" y="140"/>
                        </a:lnTo>
                        <a:lnTo>
                          <a:pt x="60" y="74"/>
                        </a:lnTo>
                        <a:lnTo>
                          <a:pt x="65" y="7"/>
                        </a:lnTo>
                        <a:lnTo>
                          <a:pt x="65" y="4"/>
                        </a:lnTo>
                        <a:lnTo>
                          <a:pt x="65" y="7"/>
                        </a:lnTo>
                        <a:lnTo>
                          <a:pt x="65" y="5"/>
                        </a:lnTo>
                        <a:lnTo>
                          <a:pt x="65" y="4"/>
                        </a:lnTo>
                        <a:lnTo>
                          <a:pt x="30" y="4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5" name="Freeform 208"/>
                  <p:cNvSpPr>
                    <a:spLocks/>
                  </p:cNvSpPr>
                  <p:nvPr/>
                </p:nvSpPr>
                <p:spPr bwMode="auto">
                  <a:xfrm>
                    <a:off x="1443" y="1838"/>
                    <a:ext cx="5" cy="51"/>
                  </a:xfrm>
                  <a:custGeom>
                    <a:avLst/>
                    <a:gdLst>
                      <a:gd name="T0" fmla="*/ 2 w 51"/>
                      <a:gd name="T1" fmla="*/ 0 h 564"/>
                      <a:gd name="T2" fmla="*/ 2 w 51"/>
                      <a:gd name="T3" fmla="*/ 2 h 564"/>
                      <a:gd name="T4" fmla="*/ 1 w 51"/>
                      <a:gd name="T5" fmla="*/ 8 h 564"/>
                      <a:gd name="T6" fmla="*/ 1 w 51"/>
                      <a:gd name="T7" fmla="*/ 14 h 564"/>
                      <a:gd name="T8" fmla="*/ 1 w 51"/>
                      <a:gd name="T9" fmla="*/ 20 h 564"/>
                      <a:gd name="T10" fmla="*/ 1 w 51"/>
                      <a:gd name="T11" fmla="*/ 26 h 564"/>
                      <a:gd name="T12" fmla="*/ 1 w 51"/>
                      <a:gd name="T13" fmla="*/ 32 h 564"/>
                      <a:gd name="T14" fmla="*/ 0 w 51"/>
                      <a:gd name="T15" fmla="*/ 39 h 564"/>
                      <a:gd name="T16" fmla="*/ 0 w 51"/>
                      <a:gd name="T17" fmla="*/ 45 h 564"/>
                      <a:gd name="T18" fmla="*/ 0 w 51"/>
                      <a:gd name="T19" fmla="*/ 51 h 564"/>
                      <a:gd name="T20" fmla="*/ 3 w 51"/>
                      <a:gd name="T21" fmla="*/ 51 h 564"/>
                      <a:gd name="T22" fmla="*/ 4 w 51"/>
                      <a:gd name="T23" fmla="*/ 45 h 564"/>
                      <a:gd name="T24" fmla="*/ 4 w 51"/>
                      <a:gd name="T25" fmla="*/ 39 h 564"/>
                      <a:gd name="T26" fmla="*/ 4 w 51"/>
                      <a:gd name="T27" fmla="*/ 33 h 564"/>
                      <a:gd name="T28" fmla="*/ 4 w 51"/>
                      <a:gd name="T29" fmla="*/ 27 h 564"/>
                      <a:gd name="T30" fmla="*/ 5 w 51"/>
                      <a:gd name="T31" fmla="*/ 20 h 564"/>
                      <a:gd name="T32" fmla="*/ 5 w 51"/>
                      <a:gd name="T33" fmla="*/ 14 h 564"/>
                      <a:gd name="T34" fmla="*/ 5 w 51"/>
                      <a:gd name="T35" fmla="*/ 8 h 564"/>
                      <a:gd name="T36" fmla="*/ 5 w 51"/>
                      <a:gd name="T37" fmla="*/ 2 h 564"/>
                      <a:gd name="T38" fmla="*/ 5 w 51"/>
                      <a:gd name="T39" fmla="*/ 4 h 564"/>
                      <a:gd name="T40" fmla="*/ 2 w 51"/>
                      <a:gd name="T41" fmla="*/ 0 h 564"/>
                      <a:gd name="T42" fmla="*/ 2 w 51"/>
                      <a:gd name="T43" fmla="*/ 1 h 564"/>
                      <a:gd name="T44" fmla="*/ 2 w 51"/>
                      <a:gd name="T45" fmla="*/ 2 h 564"/>
                      <a:gd name="T46" fmla="*/ 2 w 51"/>
                      <a:gd name="T47" fmla="*/ 0 h 564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51" h="564">
                        <a:moveTo>
                          <a:pt x="20" y="0"/>
                        </a:moveTo>
                        <a:lnTo>
                          <a:pt x="16" y="21"/>
                        </a:lnTo>
                        <a:lnTo>
                          <a:pt x="15" y="88"/>
                        </a:lnTo>
                        <a:lnTo>
                          <a:pt x="14" y="154"/>
                        </a:lnTo>
                        <a:lnTo>
                          <a:pt x="11" y="222"/>
                        </a:lnTo>
                        <a:lnTo>
                          <a:pt x="9" y="289"/>
                        </a:lnTo>
                        <a:lnTo>
                          <a:pt x="6" y="358"/>
                        </a:lnTo>
                        <a:lnTo>
                          <a:pt x="3" y="426"/>
                        </a:lnTo>
                        <a:lnTo>
                          <a:pt x="1" y="495"/>
                        </a:lnTo>
                        <a:lnTo>
                          <a:pt x="0" y="564"/>
                        </a:lnTo>
                        <a:lnTo>
                          <a:pt x="35" y="564"/>
                        </a:lnTo>
                        <a:lnTo>
                          <a:pt x="36" y="497"/>
                        </a:lnTo>
                        <a:lnTo>
                          <a:pt x="37" y="429"/>
                        </a:lnTo>
                        <a:lnTo>
                          <a:pt x="41" y="362"/>
                        </a:lnTo>
                        <a:lnTo>
                          <a:pt x="43" y="295"/>
                        </a:lnTo>
                        <a:lnTo>
                          <a:pt x="46" y="226"/>
                        </a:lnTo>
                        <a:lnTo>
                          <a:pt x="48" y="159"/>
                        </a:lnTo>
                        <a:lnTo>
                          <a:pt x="50" y="89"/>
                        </a:lnTo>
                        <a:lnTo>
                          <a:pt x="51" y="21"/>
                        </a:lnTo>
                        <a:lnTo>
                          <a:pt x="47" y="41"/>
                        </a:lnTo>
                        <a:lnTo>
                          <a:pt x="20" y="0"/>
                        </a:lnTo>
                        <a:lnTo>
                          <a:pt x="16" y="9"/>
                        </a:lnTo>
                        <a:lnTo>
                          <a:pt x="16" y="21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6" name="Freeform 209"/>
                  <p:cNvSpPr>
                    <a:spLocks/>
                  </p:cNvSpPr>
                  <p:nvPr/>
                </p:nvSpPr>
                <p:spPr bwMode="auto">
                  <a:xfrm>
                    <a:off x="1445" y="1830"/>
                    <a:ext cx="4" cy="12"/>
                  </a:xfrm>
                  <a:custGeom>
                    <a:avLst/>
                    <a:gdLst>
                      <a:gd name="T0" fmla="*/ 4 w 46"/>
                      <a:gd name="T1" fmla="*/ 7 h 135"/>
                      <a:gd name="T2" fmla="*/ 1 w 46"/>
                      <a:gd name="T3" fmla="*/ 5 h 135"/>
                      <a:gd name="T4" fmla="*/ 0 w 46"/>
                      <a:gd name="T5" fmla="*/ 8 h 135"/>
                      <a:gd name="T6" fmla="*/ 2 w 46"/>
                      <a:gd name="T7" fmla="*/ 12 h 135"/>
                      <a:gd name="T8" fmla="*/ 4 w 46"/>
                      <a:gd name="T9" fmla="*/ 9 h 135"/>
                      <a:gd name="T10" fmla="*/ 1 w 46"/>
                      <a:gd name="T11" fmla="*/ 7 h 135"/>
                      <a:gd name="T12" fmla="*/ 4 w 46"/>
                      <a:gd name="T13" fmla="*/ 7 h 135"/>
                      <a:gd name="T14" fmla="*/ 4 w 46"/>
                      <a:gd name="T15" fmla="*/ 0 h 135"/>
                      <a:gd name="T16" fmla="*/ 1 w 46"/>
                      <a:gd name="T17" fmla="*/ 5 h 135"/>
                      <a:gd name="T18" fmla="*/ 4 w 46"/>
                      <a:gd name="T19" fmla="*/ 7 h 13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6" h="135">
                        <a:moveTo>
                          <a:pt x="46" y="75"/>
                        </a:moveTo>
                        <a:lnTo>
                          <a:pt x="15" y="58"/>
                        </a:lnTo>
                        <a:lnTo>
                          <a:pt x="0" y="94"/>
                        </a:lnTo>
                        <a:lnTo>
                          <a:pt x="27" y="135"/>
                        </a:lnTo>
                        <a:lnTo>
                          <a:pt x="43" y="98"/>
                        </a:lnTo>
                        <a:lnTo>
                          <a:pt x="12" y="82"/>
                        </a:lnTo>
                        <a:lnTo>
                          <a:pt x="46" y="75"/>
                        </a:lnTo>
                        <a:lnTo>
                          <a:pt x="41" y="0"/>
                        </a:lnTo>
                        <a:lnTo>
                          <a:pt x="15" y="58"/>
                        </a:lnTo>
                        <a:lnTo>
                          <a:pt x="46" y="75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7" name="Freeform 210"/>
                  <p:cNvSpPr>
                    <a:spLocks/>
                  </p:cNvSpPr>
                  <p:nvPr/>
                </p:nvSpPr>
                <p:spPr bwMode="auto">
                  <a:xfrm>
                    <a:off x="1446" y="1836"/>
                    <a:ext cx="5" cy="22"/>
                  </a:xfrm>
                  <a:custGeom>
                    <a:avLst/>
                    <a:gdLst>
                      <a:gd name="T0" fmla="*/ 5 w 50"/>
                      <a:gd name="T1" fmla="*/ 22 h 234"/>
                      <a:gd name="T2" fmla="*/ 5 w 50"/>
                      <a:gd name="T3" fmla="*/ 21 h 234"/>
                      <a:gd name="T4" fmla="*/ 3 w 50"/>
                      <a:gd name="T5" fmla="*/ 0 h 234"/>
                      <a:gd name="T6" fmla="*/ 0 w 50"/>
                      <a:gd name="T7" fmla="*/ 1 h 234"/>
                      <a:gd name="T8" fmla="*/ 2 w 50"/>
                      <a:gd name="T9" fmla="*/ 22 h 234"/>
                      <a:gd name="T10" fmla="*/ 2 w 50"/>
                      <a:gd name="T11" fmla="*/ 22 h 234"/>
                      <a:gd name="T12" fmla="*/ 5 w 50"/>
                      <a:gd name="T13" fmla="*/ 22 h 234"/>
                      <a:gd name="T14" fmla="*/ 5 w 50"/>
                      <a:gd name="T15" fmla="*/ 21 h 234"/>
                      <a:gd name="T16" fmla="*/ 5 w 50"/>
                      <a:gd name="T17" fmla="*/ 21 h 234"/>
                      <a:gd name="T18" fmla="*/ 5 w 50"/>
                      <a:gd name="T19" fmla="*/ 22 h 23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50" h="234">
                        <a:moveTo>
                          <a:pt x="50" y="230"/>
                        </a:moveTo>
                        <a:lnTo>
                          <a:pt x="50" y="226"/>
                        </a:lnTo>
                        <a:lnTo>
                          <a:pt x="34" y="0"/>
                        </a:lnTo>
                        <a:lnTo>
                          <a:pt x="0" y="7"/>
                        </a:lnTo>
                        <a:lnTo>
                          <a:pt x="15" y="234"/>
                        </a:lnTo>
                        <a:lnTo>
                          <a:pt x="15" y="230"/>
                        </a:lnTo>
                        <a:lnTo>
                          <a:pt x="50" y="230"/>
                        </a:lnTo>
                        <a:lnTo>
                          <a:pt x="50" y="228"/>
                        </a:lnTo>
                        <a:lnTo>
                          <a:pt x="50" y="226"/>
                        </a:lnTo>
                        <a:lnTo>
                          <a:pt x="50" y="23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" name="Freeform 211"/>
                  <p:cNvSpPr>
                    <a:spLocks/>
                  </p:cNvSpPr>
                  <p:nvPr/>
                </p:nvSpPr>
                <p:spPr bwMode="auto">
                  <a:xfrm>
                    <a:off x="1447" y="1857"/>
                    <a:ext cx="6" cy="78"/>
                  </a:xfrm>
                  <a:custGeom>
                    <a:avLst/>
                    <a:gdLst>
                      <a:gd name="T0" fmla="*/ 6 w 66"/>
                      <a:gd name="T1" fmla="*/ 76 h 852"/>
                      <a:gd name="T2" fmla="*/ 6 w 66"/>
                      <a:gd name="T3" fmla="*/ 77 h 852"/>
                      <a:gd name="T4" fmla="*/ 6 w 66"/>
                      <a:gd name="T5" fmla="*/ 67 h 852"/>
                      <a:gd name="T6" fmla="*/ 5 w 66"/>
                      <a:gd name="T7" fmla="*/ 57 h 852"/>
                      <a:gd name="T8" fmla="*/ 5 w 66"/>
                      <a:gd name="T9" fmla="*/ 48 h 852"/>
                      <a:gd name="T10" fmla="*/ 5 w 66"/>
                      <a:gd name="T11" fmla="*/ 38 h 852"/>
                      <a:gd name="T12" fmla="*/ 4 w 66"/>
                      <a:gd name="T13" fmla="*/ 29 h 852"/>
                      <a:gd name="T14" fmla="*/ 4 w 66"/>
                      <a:gd name="T15" fmla="*/ 19 h 852"/>
                      <a:gd name="T16" fmla="*/ 3 w 66"/>
                      <a:gd name="T17" fmla="*/ 14 h 852"/>
                      <a:gd name="T18" fmla="*/ 3 w 66"/>
                      <a:gd name="T19" fmla="*/ 9 h 852"/>
                      <a:gd name="T20" fmla="*/ 3 w 66"/>
                      <a:gd name="T21" fmla="*/ 5 h 852"/>
                      <a:gd name="T22" fmla="*/ 3 w 66"/>
                      <a:gd name="T23" fmla="*/ 0 h 852"/>
                      <a:gd name="T24" fmla="*/ 0 w 66"/>
                      <a:gd name="T25" fmla="*/ 0 h 852"/>
                      <a:gd name="T26" fmla="*/ 0 w 66"/>
                      <a:gd name="T27" fmla="*/ 5 h 852"/>
                      <a:gd name="T28" fmla="*/ 0 w 66"/>
                      <a:gd name="T29" fmla="*/ 10 h 852"/>
                      <a:gd name="T30" fmla="*/ 0 w 66"/>
                      <a:gd name="T31" fmla="*/ 15 h 852"/>
                      <a:gd name="T32" fmla="*/ 0 w 66"/>
                      <a:gd name="T33" fmla="*/ 20 h 852"/>
                      <a:gd name="T34" fmla="*/ 1 w 66"/>
                      <a:gd name="T35" fmla="*/ 29 h 852"/>
                      <a:gd name="T36" fmla="*/ 1 w 66"/>
                      <a:gd name="T37" fmla="*/ 39 h 852"/>
                      <a:gd name="T38" fmla="*/ 2 w 66"/>
                      <a:gd name="T39" fmla="*/ 48 h 852"/>
                      <a:gd name="T40" fmla="*/ 2 w 66"/>
                      <a:gd name="T41" fmla="*/ 58 h 852"/>
                      <a:gd name="T42" fmla="*/ 3 w 66"/>
                      <a:gd name="T43" fmla="*/ 68 h 852"/>
                      <a:gd name="T44" fmla="*/ 3 w 66"/>
                      <a:gd name="T45" fmla="*/ 77 h 852"/>
                      <a:gd name="T46" fmla="*/ 3 w 66"/>
                      <a:gd name="T47" fmla="*/ 78 h 852"/>
                      <a:gd name="T48" fmla="*/ 3 w 66"/>
                      <a:gd name="T49" fmla="*/ 77 h 852"/>
                      <a:gd name="T50" fmla="*/ 3 w 66"/>
                      <a:gd name="T51" fmla="*/ 77 h 852"/>
                      <a:gd name="T52" fmla="*/ 3 w 66"/>
                      <a:gd name="T53" fmla="*/ 78 h 852"/>
                      <a:gd name="T54" fmla="*/ 6 w 66"/>
                      <a:gd name="T55" fmla="*/ 76 h 852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66" h="852">
                        <a:moveTo>
                          <a:pt x="65" y="830"/>
                        </a:moveTo>
                        <a:lnTo>
                          <a:pt x="66" y="841"/>
                        </a:lnTo>
                        <a:lnTo>
                          <a:pt x="64" y="735"/>
                        </a:lnTo>
                        <a:lnTo>
                          <a:pt x="60" y="628"/>
                        </a:lnTo>
                        <a:lnTo>
                          <a:pt x="55" y="523"/>
                        </a:lnTo>
                        <a:lnTo>
                          <a:pt x="50" y="417"/>
                        </a:lnTo>
                        <a:lnTo>
                          <a:pt x="45" y="313"/>
                        </a:lnTo>
                        <a:lnTo>
                          <a:pt x="39" y="207"/>
                        </a:lnTo>
                        <a:lnTo>
                          <a:pt x="37" y="155"/>
                        </a:lnTo>
                        <a:lnTo>
                          <a:pt x="36" y="103"/>
                        </a:lnTo>
                        <a:lnTo>
                          <a:pt x="35" y="52"/>
                        </a:lnTo>
                        <a:lnTo>
                          <a:pt x="35" y="0"/>
                        </a:lnTo>
                        <a:lnTo>
                          <a:pt x="0" y="0"/>
                        </a:lnTo>
                        <a:lnTo>
                          <a:pt x="0" y="53"/>
                        </a:lnTo>
                        <a:lnTo>
                          <a:pt x="1" y="106"/>
                        </a:lnTo>
                        <a:lnTo>
                          <a:pt x="3" y="160"/>
                        </a:lnTo>
                        <a:lnTo>
                          <a:pt x="5" y="213"/>
                        </a:lnTo>
                        <a:lnTo>
                          <a:pt x="10" y="318"/>
                        </a:lnTo>
                        <a:lnTo>
                          <a:pt x="16" y="424"/>
                        </a:lnTo>
                        <a:lnTo>
                          <a:pt x="21" y="529"/>
                        </a:lnTo>
                        <a:lnTo>
                          <a:pt x="26" y="633"/>
                        </a:lnTo>
                        <a:lnTo>
                          <a:pt x="30" y="738"/>
                        </a:lnTo>
                        <a:lnTo>
                          <a:pt x="31" y="841"/>
                        </a:lnTo>
                        <a:lnTo>
                          <a:pt x="32" y="852"/>
                        </a:lnTo>
                        <a:lnTo>
                          <a:pt x="31" y="841"/>
                        </a:lnTo>
                        <a:lnTo>
                          <a:pt x="31" y="846"/>
                        </a:lnTo>
                        <a:lnTo>
                          <a:pt x="32" y="852"/>
                        </a:lnTo>
                        <a:lnTo>
                          <a:pt x="65" y="83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9" name="Freeform 212"/>
                  <p:cNvSpPr>
                    <a:spLocks/>
                  </p:cNvSpPr>
                  <p:nvPr/>
                </p:nvSpPr>
                <p:spPr bwMode="auto">
                  <a:xfrm>
                    <a:off x="1450" y="1933"/>
                    <a:ext cx="5" cy="20"/>
                  </a:xfrm>
                  <a:custGeom>
                    <a:avLst/>
                    <a:gdLst>
                      <a:gd name="T0" fmla="*/ 2 w 49"/>
                      <a:gd name="T1" fmla="*/ 8 h 219"/>
                      <a:gd name="T2" fmla="*/ 5 w 49"/>
                      <a:gd name="T3" fmla="*/ 7 h 219"/>
                      <a:gd name="T4" fmla="*/ 3 w 49"/>
                      <a:gd name="T5" fmla="*/ 0 h 219"/>
                      <a:gd name="T6" fmla="*/ 0 w 49"/>
                      <a:gd name="T7" fmla="*/ 2 h 219"/>
                      <a:gd name="T8" fmla="*/ 2 w 49"/>
                      <a:gd name="T9" fmla="*/ 9 h 219"/>
                      <a:gd name="T10" fmla="*/ 5 w 49"/>
                      <a:gd name="T11" fmla="*/ 9 h 219"/>
                      <a:gd name="T12" fmla="*/ 2 w 49"/>
                      <a:gd name="T13" fmla="*/ 9 h 219"/>
                      <a:gd name="T14" fmla="*/ 4 w 49"/>
                      <a:gd name="T15" fmla="*/ 20 h 219"/>
                      <a:gd name="T16" fmla="*/ 5 w 49"/>
                      <a:gd name="T17" fmla="*/ 9 h 219"/>
                      <a:gd name="T18" fmla="*/ 2 w 49"/>
                      <a:gd name="T19" fmla="*/ 8 h 21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9" h="219">
                        <a:moveTo>
                          <a:pt x="15" y="87"/>
                        </a:moveTo>
                        <a:lnTo>
                          <a:pt x="48" y="82"/>
                        </a:lnTo>
                        <a:lnTo>
                          <a:pt x="33" y="0"/>
                        </a:lnTo>
                        <a:lnTo>
                          <a:pt x="0" y="22"/>
                        </a:lnTo>
                        <a:lnTo>
                          <a:pt x="16" y="103"/>
                        </a:lnTo>
                        <a:lnTo>
                          <a:pt x="49" y="98"/>
                        </a:lnTo>
                        <a:lnTo>
                          <a:pt x="16" y="103"/>
                        </a:lnTo>
                        <a:lnTo>
                          <a:pt x="37" y="219"/>
                        </a:lnTo>
                        <a:lnTo>
                          <a:pt x="49" y="98"/>
                        </a:lnTo>
                        <a:lnTo>
                          <a:pt x="15" y="87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0" name="Freeform 213"/>
                  <p:cNvSpPr>
                    <a:spLocks/>
                  </p:cNvSpPr>
                  <p:nvPr/>
                </p:nvSpPr>
                <p:spPr bwMode="auto">
                  <a:xfrm>
                    <a:off x="1452" y="1862"/>
                    <a:ext cx="6" cy="80"/>
                  </a:xfrm>
                  <a:custGeom>
                    <a:avLst/>
                    <a:gdLst>
                      <a:gd name="T0" fmla="*/ 3 w 64"/>
                      <a:gd name="T1" fmla="*/ 0 h 872"/>
                      <a:gd name="T2" fmla="*/ 3 w 64"/>
                      <a:gd name="T3" fmla="*/ 1 h 872"/>
                      <a:gd name="T4" fmla="*/ 3 w 64"/>
                      <a:gd name="T5" fmla="*/ 11 h 872"/>
                      <a:gd name="T6" fmla="*/ 3 w 64"/>
                      <a:gd name="T7" fmla="*/ 20 h 872"/>
                      <a:gd name="T8" fmla="*/ 3 w 64"/>
                      <a:gd name="T9" fmla="*/ 30 h 872"/>
                      <a:gd name="T10" fmla="*/ 2 w 64"/>
                      <a:gd name="T11" fmla="*/ 40 h 872"/>
                      <a:gd name="T12" fmla="*/ 2 w 64"/>
                      <a:gd name="T13" fmla="*/ 50 h 872"/>
                      <a:gd name="T14" fmla="*/ 2 w 64"/>
                      <a:gd name="T15" fmla="*/ 59 h 872"/>
                      <a:gd name="T16" fmla="*/ 1 w 64"/>
                      <a:gd name="T17" fmla="*/ 69 h 872"/>
                      <a:gd name="T18" fmla="*/ 0 w 64"/>
                      <a:gd name="T19" fmla="*/ 79 h 872"/>
                      <a:gd name="T20" fmla="*/ 3 w 64"/>
                      <a:gd name="T21" fmla="*/ 80 h 872"/>
                      <a:gd name="T22" fmla="*/ 4 w 64"/>
                      <a:gd name="T23" fmla="*/ 70 h 872"/>
                      <a:gd name="T24" fmla="*/ 5 w 64"/>
                      <a:gd name="T25" fmla="*/ 60 h 872"/>
                      <a:gd name="T26" fmla="*/ 5 w 64"/>
                      <a:gd name="T27" fmla="*/ 50 h 872"/>
                      <a:gd name="T28" fmla="*/ 6 w 64"/>
                      <a:gd name="T29" fmla="*/ 40 h 872"/>
                      <a:gd name="T30" fmla="*/ 6 w 64"/>
                      <a:gd name="T31" fmla="*/ 30 h 872"/>
                      <a:gd name="T32" fmla="*/ 6 w 64"/>
                      <a:gd name="T33" fmla="*/ 20 h 872"/>
                      <a:gd name="T34" fmla="*/ 6 w 64"/>
                      <a:gd name="T35" fmla="*/ 11 h 872"/>
                      <a:gd name="T36" fmla="*/ 6 w 64"/>
                      <a:gd name="T37" fmla="*/ 1 h 872"/>
                      <a:gd name="T38" fmla="*/ 6 w 64"/>
                      <a:gd name="T39" fmla="*/ 1 h 872"/>
                      <a:gd name="T40" fmla="*/ 3 w 64"/>
                      <a:gd name="T41" fmla="*/ 0 h 872"/>
                      <a:gd name="T42" fmla="*/ 3 w 64"/>
                      <a:gd name="T43" fmla="*/ 0 h 872"/>
                      <a:gd name="T44" fmla="*/ 3 w 64"/>
                      <a:gd name="T45" fmla="*/ 1 h 872"/>
                      <a:gd name="T46" fmla="*/ 3 w 64"/>
                      <a:gd name="T47" fmla="*/ 0 h 872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64" h="872">
                        <a:moveTo>
                          <a:pt x="30" y="0"/>
                        </a:moveTo>
                        <a:lnTo>
                          <a:pt x="30" y="7"/>
                        </a:lnTo>
                        <a:lnTo>
                          <a:pt x="29" y="115"/>
                        </a:lnTo>
                        <a:lnTo>
                          <a:pt x="29" y="221"/>
                        </a:lnTo>
                        <a:lnTo>
                          <a:pt x="27" y="329"/>
                        </a:lnTo>
                        <a:lnTo>
                          <a:pt x="25" y="435"/>
                        </a:lnTo>
                        <a:lnTo>
                          <a:pt x="21" y="542"/>
                        </a:lnTo>
                        <a:lnTo>
                          <a:pt x="16" y="648"/>
                        </a:lnTo>
                        <a:lnTo>
                          <a:pt x="8" y="755"/>
                        </a:lnTo>
                        <a:lnTo>
                          <a:pt x="0" y="861"/>
                        </a:lnTo>
                        <a:lnTo>
                          <a:pt x="34" y="872"/>
                        </a:lnTo>
                        <a:lnTo>
                          <a:pt x="43" y="764"/>
                        </a:lnTo>
                        <a:lnTo>
                          <a:pt x="51" y="656"/>
                        </a:lnTo>
                        <a:lnTo>
                          <a:pt x="56" y="547"/>
                        </a:lnTo>
                        <a:lnTo>
                          <a:pt x="59" y="438"/>
                        </a:lnTo>
                        <a:lnTo>
                          <a:pt x="62" y="331"/>
                        </a:lnTo>
                        <a:lnTo>
                          <a:pt x="63" y="222"/>
                        </a:lnTo>
                        <a:lnTo>
                          <a:pt x="64" y="115"/>
                        </a:lnTo>
                        <a:lnTo>
                          <a:pt x="64" y="7"/>
                        </a:lnTo>
                        <a:lnTo>
                          <a:pt x="64" y="13"/>
                        </a:lnTo>
                        <a:lnTo>
                          <a:pt x="30" y="0"/>
                        </a:lnTo>
                        <a:lnTo>
                          <a:pt x="30" y="4"/>
                        </a:lnTo>
                        <a:lnTo>
                          <a:pt x="30" y="7"/>
                        </a:lnTo>
                        <a:lnTo>
                          <a:pt x="30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" name="Freeform 214"/>
                  <p:cNvSpPr>
                    <a:spLocks/>
                  </p:cNvSpPr>
                  <p:nvPr/>
                </p:nvSpPr>
                <p:spPr bwMode="auto">
                  <a:xfrm>
                    <a:off x="1454" y="1822"/>
                    <a:ext cx="6" cy="42"/>
                  </a:xfrm>
                  <a:custGeom>
                    <a:avLst/>
                    <a:gdLst>
                      <a:gd name="T0" fmla="*/ 6 w 65"/>
                      <a:gd name="T1" fmla="*/ 13 h 457"/>
                      <a:gd name="T2" fmla="*/ 3 w 65"/>
                      <a:gd name="T3" fmla="*/ 14 h 457"/>
                      <a:gd name="T4" fmla="*/ 0 w 65"/>
                      <a:gd name="T5" fmla="*/ 41 h 457"/>
                      <a:gd name="T6" fmla="*/ 3 w 65"/>
                      <a:gd name="T7" fmla="*/ 42 h 457"/>
                      <a:gd name="T8" fmla="*/ 6 w 65"/>
                      <a:gd name="T9" fmla="*/ 15 h 457"/>
                      <a:gd name="T10" fmla="*/ 3 w 65"/>
                      <a:gd name="T11" fmla="*/ 15 h 457"/>
                      <a:gd name="T12" fmla="*/ 6 w 65"/>
                      <a:gd name="T13" fmla="*/ 13 h 457"/>
                      <a:gd name="T14" fmla="*/ 4 w 65"/>
                      <a:gd name="T15" fmla="*/ 0 h 457"/>
                      <a:gd name="T16" fmla="*/ 3 w 65"/>
                      <a:gd name="T17" fmla="*/ 14 h 457"/>
                      <a:gd name="T18" fmla="*/ 6 w 65"/>
                      <a:gd name="T19" fmla="*/ 13 h 45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65" h="457">
                        <a:moveTo>
                          <a:pt x="65" y="146"/>
                        </a:moveTo>
                        <a:lnTo>
                          <a:pt x="31" y="147"/>
                        </a:lnTo>
                        <a:lnTo>
                          <a:pt x="0" y="444"/>
                        </a:lnTo>
                        <a:lnTo>
                          <a:pt x="34" y="457"/>
                        </a:lnTo>
                        <a:lnTo>
                          <a:pt x="65" y="159"/>
                        </a:lnTo>
                        <a:lnTo>
                          <a:pt x="31" y="160"/>
                        </a:lnTo>
                        <a:lnTo>
                          <a:pt x="65" y="146"/>
                        </a:lnTo>
                        <a:lnTo>
                          <a:pt x="47" y="0"/>
                        </a:lnTo>
                        <a:lnTo>
                          <a:pt x="31" y="147"/>
                        </a:lnTo>
                        <a:lnTo>
                          <a:pt x="65" y="146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2" name="Freeform 215"/>
                  <p:cNvSpPr>
                    <a:spLocks/>
                  </p:cNvSpPr>
                  <p:nvPr/>
                </p:nvSpPr>
                <p:spPr bwMode="auto">
                  <a:xfrm>
                    <a:off x="1457" y="1835"/>
                    <a:ext cx="5" cy="13"/>
                  </a:xfrm>
                  <a:custGeom>
                    <a:avLst/>
                    <a:gdLst>
                      <a:gd name="T0" fmla="*/ 5 w 50"/>
                      <a:gd name="T1" fmla="*/ 12 h 141"/>
                      <a:gd name="T2" fmla="*/ 5 w 50"/>
                      <a:gd name="T3" fmla="*/ 12 h 141"/>
                      <a:gd name="T4" fmla="*/ 3 w 50"/>
                      <a:gd name="T5" fmla="*/ 0 h 141"/>
                      <a:gd name="T6" fmla="*/ 0 w 50"/>
                      <a:gd name="T7" fmla="*/ 1 h 141"/>
                      <a:gd name="T8" fmla="*/ 2 w 50"/>
                      <a:gd name="T9" fmla="*/ 13 h 141"/>
                      <a:gd name="T10" fmla="*/ 2 w 50"/>
                      <a:gd name="T11" fmla="*/ 12 h 141"/>
                      <a:gd name="T12" fmla="*/ 5 w 50"/>
                      <a:gd name="T13" fmla="*/ 12 h 141"/>
                      <a:gd name="T14" fmla="*/ 5 w 50"/>
                      <a:gd name="T15" fmla="*/ 12 h 141"/>
                      <a:gd name="T16" fmla="*/ 5 w 50"/>
                      <a:gd name="T17" fmla="*/ 12 h 141"/>
                      <a:gd name="T18" fmla="*/ 5 w 50"/>
                      <a:gd name="T19" fmla="*/ 12 h 14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50" h="141">
                        <a:moveTo>
                          <a:pt x="50" y="133"/>
                        </a:moveTo>
                        <a:lnTo>
                          <a:pt x="50" y="126"/>
                        </a:lnTo>
                        <a:lnTo>
                          <a:pt x="34" y="0"/>
                        </a:lnTo>
                        <a:lnTo>
                          <a:pt x="0" y="14"/>
                        </a:lnTo>
                        <a:lnTo>
                          <a:pt x="16" y="141"/>
                        </a:lnTo>
                        <a:lnTo>
                          <a:pt x="15" y="133"/>
                        </a:lnTo>
                        <a:lnTo>
                          <a:pt x="50" y="133"/>
                        </a:lnTo>
                        <a:lnTo>
                          <a:pt x="50" y="130"/>
                        </a:lnTo>
                        <a:lnTo>
                          <a:pt x="50" y="126"/>
                        </a:lnTo>
                        <a:lnTo>
                          <a:pt x="50" y="133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3" name="Freeform 216"/>
                  <p:cNvSpPr>
                    <a:spLocks/>
                  </p:cNvSpPr>
                  <p:nvPr/>
                </p:nvSpPr>
                <p:spPr bwMode="auto">
                  <a:xfrm>
                    <a:off x="1459" y="1847"/>
                    <a:ext cx="7" cy="108"/>
                  </a:xfrm>
                  <a:custGeom>
                    <a:avLst/>
                    <a:gdLst>
                      <a:gd name="T0" fmla="*/ 4 w 81"/>
                      <a:gd name="T1" fmla="*/ 93 h 1184"/>
                      <a:gd name="T2" fmla="*/ 7 w 81"/>
                      <a:gd name="T3" fmla="*/ 94 h 1184"/>
                      <a:gd name="T4" fmla="*/ 6 w 81"/>
                      <a:gd name="T5" fmla="*/ 82 h 1184"/>
                      <a:gd name="T6" fmla="*/ 5 w 81"/>
                      <a:gd name="T7" fmla="*/ 70 h 1184"/>
                      <a:gd name="T8" fmla="*/ 4 w 81"/>
                      <a:gd name="T9" fmla="*/ 58 h 1184"/>
                      <a:gd name="T10" fmla="*/ 4 w 81"/>
                      <a:gd name="T11" fmla="*/ 47 h 1184"/>
                      <a:gd name="T12" fmla="*/ 3 w 81"/>
                      <a:gd name="T13" fmla="*/ 35 h 1184"/>
                      <a:gd name="T14" fmla="*/ 3 w 81"/>
                      <a:gd name="T15" fmla="*/ 23 h 1184"/>
                      <a:gd name="T16" fmla="*/ 3 w 81"/>
                      <a:gd name="T17" fmla="*/ 12 h 1184"/>
                      <a:gd name="T18" fmla="*/ 3 w 81"/>
                      <a:gd name="T19" fmla="*/ 0 h 1184"/>
                      <a:gd name="T20" fmla="*/ 0 w 81"/>
                      <a:gd name="T21" fmla="*/ 0 h 1184"/>
                      <a:gd name="T22" fmla="*/ 0 w 81"/>
                      <a:gd name="T23" fmla="*/ 12 h 1184"/>
                      <a:gd name="T24" fmla="*/ 0 w 81"/>
                      <a:gd name="T25" fmla="*/ 24 h 1184"/>
                      <a:gd name="T26" fmla="*/ 1 w 81"/>
                      <a:gd name="T27" fmla="*/ 35 h 1184"/>
                      <a:gd name="T28" fmla="*/ 1 w 81"/>
                      <a:gd name="T29" fmla="*/ 47 h 1184"/>
                      <a:gd name="T30" fmla="*/ 1 w 81"/>
                      <a:gd name="T31" fmla="*/ 59 h 1184"/>
                      <a:gd name="T32" fmla="*/ 2 w 81"/>
                      <a:gd name="T33" fmla="*/ 71 h 1184"/>
                      <a:gd name="T34" fmla="*/ 3 w 81"/>
                      <a:gd name="T35" fmla="*/ 83 h 1184"/>
                      <a:gd name="T36" fmla="*/ 4 w 81"/>
                      <a:gd name="T37" fmla="*/ 95 h 1184"/>
                      <a:gd name="T38" fmla="*/ 7 w 81"/>
                      <a:gd name="T39" fmla="*/ 95 h 1184"/>
                      <a:gd name="T40" fmla="*/ 4 w 81"/>
                      <a:gd name="T41" fmla="*/ 95 h 1184"/>
                      <a:gd name="T42" fmla="*/ 5 w 81"/>
                      <a:gd name="T43" fmla="*/ 108 h 1184"/>
                      <a:gd name="T44" fmla="*/ 7 w 81"/>
                      <a:gd name="T45" fmla="*/ 95 h 1184"/>
                      <a:gd name="T46" fmla="*/ 4 w 81"/>
                      <a:gd name="T47" fmla="*/ 93 h 1184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81" h="1184">
                        <a:moveTo>
                          <a:pt x="47" y="1024"/>
                        </a:moveTo>
                        <a:lnTo>
                          <a:pt x="81" y="1026"/>
                        </a:lnTo>
                        <a:lnTo>
                          <a:pt x="69" y="898"/>
                        </a:lnTo>
                        <a:lnTo>
                          <a:pt x="59" y="770"/>
                        </a:lnTo>
                        <a:lnTo>
                          <a:pt x="52" y="641"/>
                        </a:lnTo>
                        <a:lnTo>
                          <a:pt x="46" y="513"/>
                        </a:lnTo>
                        <a:lnTo>
                          <a:pt x="40" y="385"/>
                        </a:lnTo>
                        <a:lnTo>
                          <a:pt x="37" y="257"/>
                        </a:lnTo>
                        <a:lnTo>
                          <a:pt x="36" y="128"/>
                        </a:lnTo>
                        <a:lnTo>
                          <a:pt x="35" y="0"/>
                        </a:lnTo>
                        <a:lnTo>
                          <a:pt x="0" y="0"/>
                        </a:lnTo>
                        <a:lnTo>
                          <a:pt x="1" y="130"/>
                        </a:lnTo>
                        <a:lnTo>
                          <a:pt x="3" y="260"/>
                        </a:lnTo>
                        <a:lnTo>
                          <a:pt x="6" y="389"/>
                        </a:lnTo>
                        <a:lnTo>
                          <a:pt x="11" y="519"/>
                        </a:lnTo>
                        <a:lnTo>
                          <a:pt x="17" y="648"/>
                        </a:lnTo>
                        <a:lnTo>
                          <a:pt x="25" y="778"/>
                        </a:lnTo>
                        <a:lnTo>
                          <a:pt x="35" y="908"/>
                        </a:lnTo>
                        <a:lnTo>
                          <a:pt x="47" y="1037"/>
                        </a:lnTo>
                        <a:lnTo>
                          <a:pt x="81" y="1039"/>
                        </a:lnTo>
                        <a:lnTo>
                          <a:pt x="47" y="1037"/>
                        </a:lnTo>
                        <a:lnTo>
                          <a:pt x="63" y="1184"/>
                        </a:lnTo>
                        <a:lnTo>
                          <a:pt x="81" y="1039"/>
                        </a:lnTo>
                        <a:lnTo>
                          <a:pt x="47" y="1024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4" name="Freeform 217"/>
                  <p:cNvSpPr>
                    <a:spLocks/>
                  </p:cNvSpPr>
                  <p:nvPr/>
                </p:nvSpPr>
                <p:spPr bwMode="auto">
                  <a:xfrm>
                    <a:off x="1463" y="1929"/>
                    <a:ext cx="4" cy="13"/>
                  </a:xfrm>
                  <a:custGeom>
                    <a:avLst/>
                    <a:gdLst>
                      <a:gd name="T0" fmla="*/ 1 w 50"/>
                      <a:gd name="T1" fmla="*/ 1 h 141"/>
                      <a:gd name="T2" fmla="*/ 1 w 50"/>
                      <a:gd name="T3" fmla="*/ 0 h 141"/>
                      <a:gd name="T4" fmla="*/ 0 w 50"/>
                      <a:gd name="T5" fmla="*/ 12 h 141"/>
                      <a:gd name="T6" fmla="*/ 3 w 50"/>
                      <a:gd name="T7" fmla="*/ 13 h 141"/>
                      <a:gd name="T8" fmla="*/ 4 w 50"/>
                      <a:gd name="T9" fmla="*/ 1 h 141"/>
                      <a:gd name="T10" fmla="*/ 4 w 50"/>
                      <a:gd name="T11" fmla="*/ 1 h 141"/>
                      <a:gd name="T12" fmla="*/ 4 w 50"/>
                      <a:gd name="T13" fmla="*/ 1 h 141"/>
                      <a:gd name="T14" fmla="*/ 4 w 50"/>
                      <a:gd name="T15" fmla="*/ 1 h 141"/>
                      <a:gd name="T16" fmla="*/ 4 w 50"/>
                      <a:gd name="T17" fmla="*/ 1 h 141"/>
                      <a:gd name="T18" fmla="*/ 1 w 50"/>
                      <a:gd name="T19" fmla="*/ 1 h 14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50" h="141">
                        <a:moveTo>
                          <a:pt x="15" y="6"/>
                        </a:moveTo>
                        <a:lnTo>
                          <a:pt x="16" y="0"/>
                        </a:lnTo>
                        <a:lnTo>
                          <a:pt x="0" y="126"/>
                        </a:lnTo>
                        <a:lnTo>
                          <a:pt x="34" y="141"/>
                        </a:lnTo>
                        <a:lnTo>
                          <a:pt x="50" y="14"/>
                        </a:lnTo>
                        <a:lnTo>
                          <a:pt x="50" y="6"/>
                        </a:lnTo>
                        <a:lnTo>
                          <a:pt x="50" y="14"/>
                        </a:lnTo>
                        <a:lnTo>
                          <a:pt x="50" y="11"/>
                        </a:lnTo>
                        <a:lnTo>
                          <a:pt x="50" y="6"/>
                        </a:lnTo>
                        <a:lnTo>
                          <a:pt x="15" y="6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5" name="Freeform 218"/>
                  <p:cNvSpPr>
                    <a:spLocks/>
                  </p:cNvSpPr>
                  <p:nvPr/>
                </p:nvSpPr>
                <p:spPr bwMode="auto">
                  <a:xfrm>
                    <a:off x="1464" y="1835"/>
                    <a:ext cx="6" cy="95"/>
                  </a:xfrm>
                  <a:custGeom>
                    <a:avLst/>
                    <a:gdLst>
                      <a:gd name="T0" fmla="*/ 3 w 65"/>
                      <a:gd name="T1" fmla="*/ 0 h 1043"/>
                      <a:gd name="T2" fmla="*/ 2 w 65"/>
                      <a:gd name="T3" fmla="*/ 12 h 1043"/>
                      <a:gd name="T4" fmla="*/ 2 w 65"/>
                      <a:gd name="T5" fmla="*/ 24 h 1043"/>
                      <a:gd name="T6" fmla="*/ 1 w 65"/>
                      <a:gd name="T7" fmla="*/ 36 h 1043"/>
                      <a:gd name="T8" fmla="*/ 1 w 65"/>
                      <a:gd name="T9" fmla="*/ 48 h 1043"/>
                      <a:gd name="T10" fmla="*/ 0 w 65"/>
                      <a:gd name="T11" fmla="*/ 59 h 1043"/>
                      <a:gd name="T12" fmla="*/ 0 w 65"/>
                      <a:gd name="T13" fmla="*/ 71 h 1043"/>
                      <a:gd name="T14" fmla="*/ 0 w 65"/>
                      <a:gd name="T15" fmla="*/ 83 h 1043"/>
                      <a:gd name="T16" fmla="*/ 0 w 65"/>
                      <a:gd name="T17" fmla="*/ 95 h 1043"/>
                      <a:gd name="T18" fmla="*/ 3 w 65"/>
                      <a:gd name="T19" fmla="*/ 95 h 1043"/>
                      <a:gd name="T20" fmla="*/ 3 w 65"/>
                      <a:gd name="T21" fmla="*/ 83 h 1043"/>
                      <a:gd name="T22" fmla="*/ 3 w 65"/>
                      <a:gd name="T23" fmla="*/ 72 h 1043"/>
                      <a:gd name="T24" fmla="*/ 4 w 65"/>
                      <a:gd name="T25" fmla="*/ 60 h 1043"/>
                      <a:gd name="T26" fmla="*/ 4 w 65"/>
                      <a:gd name="T27" fmla="*/ 48 h 1043"/>
                      <a:gd name="T28" fmla="*/ 4 w 65"/>
                      <a:gd name="T29" fmla="*/ 36 h 1043"/>
                      <a:gd name="T30" fmla="*/ 5 w 65"/>
                      <a:gd name="T31" fmla="*/ 24 h 1043"/>
                      <a:gd name="T32" fmla="*/ 5 w 65"/>
                      <a:gd name="T33" fmla="*/ 12 h 1043"/>
                      <a:gd name="T34" fmla="*/ 6 w 65"/>
                      <a:gd name="T35" fmla="*/ 1 h 1043"/>
                      <a:gd name="T36" fmla="*/ 3 w 65"/>
                      <a:gd name="T37" fmla="*/ 0 h 104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65" h="1043">
                        <a:moveTo>
                          <a:pt x="31" y="0"/>
                        </a:moveTo>
                        <a:lnTo>
                          <a:pt x="24" y="131"/>
                        </a:lnTo>
                        <a:lnTo>
                          <a:pt x="19" y="261"/>
                        </a:lnTo>
                        <a:lnTo>
                          <a:pt x="13" y="391"/>
                        </a:lnTo>
                        <a:lnTo>
                          <a:pt x="9" y="522"/>
                        </a:lnTo>
                        <a:lnTo>
                          <a:pt x="5" y="652"/>
                        </a:lnTo>
                        <a:lnTo>
                          <a:pt x="3" y="783"/>
                        </a:lnTo>
                        <a:lnTo>
                          <a:pt x="1" y="913"/>
                        </a:lnTo>
                        <a:lnTo>
                          <a:pt x="0" y="1043"/>
                        </a:lnTo>
                        <a:lnTo>
                          <a:pt x="35" y="1043"/>
                        </a:lnTo>
                        <a:lnTo>
                          <a:pt x="36" y="914"/>
                        </a:lnTo>
                        <a:lnTo>
                          <a:pt x="37" y="785"/>
                        </a:lnTo>
                        <a:lnTo>
                          <a:pt x="40" y="655"/>
                        </a:lnTo>
                        <a:lnTo>
                          <a:pt x="43" y="526"/>
                        </a:lnTo>
                        <a:lnTo>
                          <a:pt x="48" y="396"/>
                        </a:lnTo>
                        <a:lnTo>
                          <a:pt x="53" y="266"/>
                        </a:lnTo>
                        <a:lnTo>
                          <a:pt x="59" y="136"/>
                        </a:lnTo>
                        <a:lnTo>
                          <a:pt x="65" y="7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6" name="Freeform 219"/>
                  <p:cNvSpPr>
                    <a:spLocks/>
                  </p:cNvSpPr>
                  <p:nvPr/>
                </p:nvSpPr>
                <p:spPr bwMode="auto">
                  <a:xfrm>
                    <a:off x="1336" y="1833"/>
                    <a:ext cx="4" cy="7"/>
                  </a:xfrm>
                  <a:custGeom>
                    <a:avLst/>
                    <a:gdLst>
                      <a:gd name="T0" fmla="*/ 4 w 38"/>
                      <a:gd name="T1" fmla="*/ 4 h 85"/>
                      <a:gd name="T2" fmla="*/ 2 w 38"/>
                      <a:gd name="T3" fmla="*/ 1 h 85"/>
                      <a:gd name="T4" fmla="*/ 0 w 38"/>
                      <a:gd name="T5" fmla="*/ 2 h 85"/>
                      <a:gd name="T6" fmla="*/ 1 w 38"/>
                      <a:gd name="T7" fmla="*/ 7 h 85"/>
                      <a:gd name="T8" fmla="*/ 3 w 38"/>
                      <a:gd name="T9" fmla="*/ 6 h 85"/>
                      <a:gd name="T10" fmla="*/ 0 w 38"/>
                      <a:gd name="T11" fmla="*/ 4 h 85"/>
                      <a:gd name="T12" fmla="*/ 4 w 38"/>
                      <a:gd name="T13" fmla="*/ 4 h 85"/>
                      <a:gd name="T14" fmla="*/ 4 w 38"/>
                      <a:gd name="T15" fmla="*/ 0 h 85"/>
                      <a:gd name="T16" fmla="*/ 2 w 38"/>
                      <a:gd name="T17" fmla="*/ 1 h 85"/>
                      <a:gd name="T18" fmla="*/ 4 w 38"/>
                      <a:gd name="T19" fmla="*/ 4 h 8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8" h="85">
                        <a:moveTo>
                          <a:pt x="38" y="45"/>
                        </a:moveTo>
                        <a:lnTo>
                          <a:pt x="15" y="13"/>
                        </a:lnTo>
                        <a:lnTo>
                          <a:pt x="0" y="22"/>
                        </a:lnTo>
                        <a:lnTo>
                          <a:pt x="10" y="85"/>
                        </a:lnTo>
                        <a:lnTo>
                          <a:pt x="25" y="75"/>
                        </a:lnTo>
                        <a:lnTo>
                          <a:pt x="3" y="45"/>
                        </a:lnTo>
                        <a:lnTo>
                          <a:pt x="38" y="45"/>
                        </a:lnTo>
                        <a:lnTo>
                          <a:pt x="38" y="0"/>
                        </a:lnTo>
                        <a:lnTo>
                          <a:pt x="15" y="13"/>
                        </a:lnTo>
                        <a:lnTo>
                          <a:pt x="38" y="45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7" name="Freeform 220"/>
                  <p:cNvSpPr>
                    <a:spLocks/>
                  </p:cNvSpPr>
                  <p:nvPr/>
                </p:nvSpPr>
                <p:spPr bwMode="auto">
                  <a:xfrm>
                    <a:off x="1337" y="1837"/>
                    <a:ext cx="6" cy="15"/>
                  </a:xfrm>
                  <a:custGeom>
                    <a:avLst/>
                    <a:gdLst>
                      <a:gd name="T0" fmla="*/ 6 w 66"/>
                      <a:gd name="T1" fmla="*/ 14 h 165"/>
                      <a:gd name="T2" fmla="*/ 6 w 66"/>
                      <a:gd name="T3" fmla="*/ 13 h 165"/>
                      <a:gd name="T4" fmla="*/ 5 w 66"/>
                      <a:gd name="T5" fmla="*/ 11 h 165"/>
                      <a:gd name="T6" fmla="*/ 5 w 66"/>
                      <a:gd name="T7" fmla="*/ 9 h 165"/>
                      <a:gd name="T8" fmla="*/ 4 w 66"/>
                      <a:gd name="T9" fmla="*/ 7 h 165"/>
                      <a:gd name="T10" fmla="*/ 4 w 66"/>
                      <a:gd name="T11" fmla="*/ 6 h 165"/>
                      <a:gd name="T12" fmla="*/ 4 w 66"/>
                      <a:gd name="T13" fmla="*/ 4 h 165"/>
                      <a:gd name="T14" fmla="*/ 3 w 66"/>
                      <a:gd name="T15" fmla="*/ 3 h 165"/>
                      <a:gd name="T16" fmla="*/ 3 w 66"/>
                      <a:gd name="T17" fmla="*/ 1 h 165"/>
                      <a:gd name="T18" fmla="*/ 3 w 66"/>
                      <a:gd name="T19" fmla="*/ 0 h 165"/>
                      <a:gd name="T20" fmla="*/ 0 w 66"/>
                      <a:gd name="T21" fmla="*/ 0 h 165"/>
                      <a:gd name="T22" fmla="*/ 0 w 66"/>
                      <a:gd name="T23" fmla="*/ 2 h 165"/>
                      <a:gd name="T24" fmla="*/ 0 w 66"/>
                      <a:gd name="T25" fmla="*/ 4 h 165"/>
                      <a:gd name="T26" fmla="*/ 1 w 66"/>
                      <a:gd name="T27" fmla="*/ 6 h 165"/>
                      <a:gd name="T28" fmla="*/ 1 w 66"/>
                      <a:gd name="T29" fmla="*/ 8 h 165"/>
                      <a:gd name="T30" fmla="*/ 2 w 66"/>
                      <a:gd name="T31" fmla="*/ 10 h 165"/>
                      <a:gd name="T32" fmla="*/ 2 w 66"/>
                      <a:gd name="T33" fmla="*/ 12 h 165"/>
                      <a:gd name="T34" fmla="*/ 3 w 66"/>
                      <a:gd name="T35" fmla="*/ 13 h 165"/>
                      <a:gd name="T36" fmla="*/ 3 w 66"/>
                      <a:gd name="T37" fmla="*/ 15 h 165"/>
                      <a:gd name="T38" fmla="*/ 3 w 66"/>
                      <a:gd name="T39" fmla="*/ 14 h 165"/>
                      <a:gd name="T40" fmla="*/ 6 w 66"/>
                      <a:gd name="T41" fmla="*/ 14 h 165"/>
                      <a:gd name="T42" fmla="*/ 6 w 66"/>
                      <a:gd name="T43" fmla="*/ 13 h 165"/>
                      <a:gd name="T44" fmla="*/ 6 w 66"/>
                      <a:gd name="T45" fmla="*/ 13 h 165"/>
                      <a:gd name="T46" fmla="*/ 6 w 66"/>
                      <a:gd name="T47" fmla="*/ 14 h 165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66" h="165">
                        <a:moveTo>
                          <a:pt x="66" y="153"/>
                        </a:moveTo>
                        <a:lnTo>
                          <a:pt x="64" y="141"/>
                        </a:lnTo>
                        <a:lnTo>
                          <a:pt x="60" y="121"/>
                        </a:lnTo>
                        <a:lnTo>
                          <a:pt x="54" y="101"/>
                        </a:lnTo>
                        <a:lnTo>
                          <a:pt x="49" y="81"/>
                        </a:lnTo>
                        <a:lnTo>
                          <a:pt x="45" y="63"/>
                        </a:lnTo>
                        <a:lnTo>
                          <a:pt x="40" y="46"/>
                        </a:lnTo>
                        <a:lnTo>
                          <a:pt x="37" y="28"/>
                        </a:lnTo>
                        <a:lnTo>
                          <a:pt x="35" y="14"/>
                        </a:lnTo>
                        <a:lnTo>
                          <a:pt x="35" y="0"/>
                        </a:lnTo>
                        <a:lnTo>
                          <a:pt x="0" y="0"/>
                        </a:lnTo>
                        <a:lnTo>
                          <a:pt x="1" y="24"/>
                        </a:lnTo>
                        <a:lnTo>
                          <a:pt x="3" y="47"/>
                        </a:lnTo>
                        <a:lnTo>
                          <a:pt x="8" y="69"/>
                        </a:lnTo>
                        <a:lnTo>
                          <a:pt x="13" y="90"/>
                        </a:lnTo>
                        <a:lnTo>
                          <a:pt x="18" y="110"/>
                        </a:lnTo>
                        <a:lnTo>
                          <a:pt x="24" y="129"/>
                        </a:lnTo>
                        <a:lnTo>
                          <a:pt x="28" y="148"/>
                        </a:lnTo>
                        <a:lnTo>
                          <a:pt x="32" y="165"/>
                        </a:lnTo>
                        <a:lnTo>
                          <a:pt x="31" y="153"/>
                        </a:lnTo>
                        <a:lnTo>
                          <a:pt x="66" y="153"/>
                        </a:lnTo>
                        <a:lnTo>
                          <a:pt x="66" y="147"/>
                        </a:lnTo>
                        <a:lnTo>
                          <a:pt x="64" y="141"/>
                        </a:lnTo>
                        <a:lnTo>
                          <a:pt x="66" y="153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" name="Freeform 221"/>
                  <p:cNvSpPr>
                    <a:spLocks/>
                  </p:cNvSpPr>
                  <p:nvPr/>
                </p:nvSpPr>
                <p:spPr bwMode="auto">
                  <a:xfrm>
                    <a:off x="1340" y="1851"/>
                    <a:ext cx="6" cy="53"/>
                  </a:xfrm>
                  <a:custGeom>
                    <a:avLst/>
                    <a:gdLst>
                      <a:gd name="T0" fmla="*/ 6 w 66"/>
                      <a:gd name="T1" fmla="*/ 52 h 587"/>
                      <a:gd name="T2" fmla="*/ 6 w 66"/>
                      <a:gd name="T3" fmla="*/ 52 h 587"/>
                      <a:gd name="T4" fmla="*/ 6 w 66"/>
                      <a:gd name="T5" fmla="*/ 46 h 587"/>
                      <a:gd name="T6" fmla="*/ 5 w 66"/>
                      <a:gd name="T7" fmla="*/ 39 h 587"/>
                      <a:gd name="T8" fmla="*/ 5 w 66"/>
                      <a:gd name="T9" fmla="*/ 32 h 587"/>
                      <a:gd name="T10" fmla="*/ 5 w 66"/>
                      <a:gd name="T11" fmla="*/ 26 h 587"/>
                      <a:gd name="T12" fmla="*/ 4 w 66"/>
                      <a:gd name="T13" fmla="*/ 19 h 587"/>
                      <a:gd name="T14" fmla="*/ 4 w 66"/>
                      <a:gd name="T15" fmla="*/ 13 h 587"/>
                      <a:gd name="T16" fmla="*/ 3 w 66"/>
                      <a:gd name="T17" fmla="*/ 6 h 587"/>
                      <a:gd name="T18" fmla="*/ 3 w 66"/>
                      <a:gd name="T19" fmla="*/ 0 h 587"/>
                      <a:gd name="T20" fmla="*/ 0 w 66"/>
                      <a:gd name="T21" fmla="*/ 0 h 587"/>
                      <a:gd name="T22" fmla="*/ 0 w 66"/>
                      <a:gd name="T23" fmla="*/ 7 h 587"/>
                      <a:gd name="T24" fmla="*/ 0 w 66"/>
                      <a:gd name="T25" fmla="*/ 13 h 587"/>
                      <a:gd name="T26" fmla="*/ 1 w 66"/>
                      <a:gd name="T27" fmla="*/ 20 h 587"/>
                      <a:gd name="T28" fmla="*/ 1 w 66"/>
                      <a:gd name="T29" fmla="*/ 27 h 587"/>
                      <a:gd name="T30" fmla="*/ 2 w 66"/>
                      <a:gd name="T31" fmla="*/ 33 h 587"/>
                      <a:gd name="T32" fmla="*/ 2 w 66"/>
                      <a:gd name="T33" fmla="*/ 40 h 587"/>
                      <a:gd name="T34" fmla="*/ 3 w 66"/>
                      <a:gd name="T35" fmla="*/ 46 h 587"/>
                      <a:gd name="T36" fmla="*/ 3 w 66"/>
                      <a:gd name="T37" fmla="*/ 52 h 587"/>
                      <a:gd name="T38" fmla="*/ 3 w 66"/>
                      <a:gd name="T39" fmla="*/ 53 h 587"/>
                      <a:gd name="T40" fmla="*/ 3 w 66"/>
                      <a:gd name="T41" fmla="*/ 52 h 587"/>
                      <a:gd name="T42" fmla="*/ 3 w 66"/>
                      <a:gd name="T43" fmla="*/ 53 h 587"/>
                      <a:gd name="T44" fmla="*/ 3 w 66"/>
                      <a:gd name="T45" fmla="*/ 53 h 587"/>
                      <a:gd name="T46" fmla="*/ 6 w 66"/>
                      <a:gd name="T47" fmla="*/ 52 h 58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66" h="587">
                        <a:moveTo>
                          <a:pt x="65" y="572"/>
                        </a:moveTo>
                        <a:lnTo>
                          <a:pt x="66" y="579"/>
                        </a:lnTo>
                        <a:lnTo>
                          <a:pt x="64" y="505"/>
                        </a:lnTo>
                        <a:lnTo>
                          <a:pt x="60" y="432"/>
                        </a:lnTo>
                        <a:lnTo>
                          <a:pt x="55" y="358"/>
                        </a:lnTo>
                        <a:lnTo>
                          <a:pt x="50" y="285"/>
                        </a:lnTo>
                        <a:lnTo>
                          <a:pt x="44" y="213"/>
                        </a:lnTo>
                        <a:lnTo>
                          <a:pt x="39" y="141"/>
                        </a:lnTo>
                        <a:lnTo>
                          <a:pt x="36" y="71"/>
                        </a:lnTo>
                        <a:lnTo>
                          <a:pt x="35" y="0"/>
                        </a:lnTo>
                        <a:lnTo>
                          <a:pt x="0" y="0"/>
                        </a:lnTo>
                        <a:lnTo>
                          <a:pt x="1" y="75"/>
                        </a:lnTo>
                        <a:lnTo>
                          <a:pt x="4" y="149"/>
                        </a:lnTo>
                        <a:lnTo>
                          <a:pt x="9" y="222"/>
                        </a:lnTo>
                        <a:lnTo>
                          <a:pt x="15" y="295"/>
                        </a:lnTo>
                        <a:lnTo>
                          <a:pt x="21" y="366"/>
                        </a:lnTo>
                        <a:lnTo>
                          <a:pt x="25" y="438"/>
                        </a:lnTo>
                        <a:lnTo>
                          <a:pt x="30" y="509"/>
                        </a:lnTo>
                        <a:lnTo>
                          <a:pt x="31" y="579"/>
                        </a:lnTo>
                        <a:lnTo>
                          <a:pt x="31" y="587"/>
                        </a:lnTo>
                        <a:lnTo>
                          <a:pt x="31" y="579"/>
                        </a:lnTo>
                        <a:lnTo>
                          <a:pt x="31" y="584"/>
                        </a:lnTo>
                        <a:lnTo>
                          <a:pt x="31" y="587"/>
                        </a:lnTo>
                        <a:lnTo>
                          <a:pt x="65" y="572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" name="Freeform 222"/>
                  <p:cNvSpPr>
                    <a:spLocks/>
                  </p:cNvSpPr>
                  <p:nvPr/>
                </p:nvSpPr>
                <p:spPr bwMode="auto">
                  <a:xfrm>
                    <a:off x="1342" y="1903"/>
                    <a:ext cx="8" cy="40"/>
                  </a:xfrm>
                  <a:custGeom>
                    <a:avLst/>
                    <a:gdLst>
                      <a:gd name="T0" fmla="*/ 6 w 79"/>
                      <a:gd name="T1" fmla="*/ 34 h 439"/>
                      <a:gd name="T2" fmla="*/ 8 w 79"/>
                      <a:gd name="T3" fmla="*/ 36 h 439"/>
                      <a:gd name="T4" fmla="*/ 7 w 79"/>
                      <a:gd name="T5" fmla="*/ 32 h 439"/>
                      <a:gd name="T6" fmla="*/ 7 w 79"/>
                      <a:gd name="T7" fmla="*/ 27 h 439"/>
                      <a:gd name="T8" fmla="*/ 6 w 79"/>
                      <a:gd name="T9" fmla="*/ 23 h 439"/>
                      <a:gd name="T10" fmla="*/ 6 w 79"/>
                      <a:gd name="T11" fmla="*/ 18 h 439"/>
                      <a:gd name="T12" fmla="*/ 5 w 79"/>
                      <a:gd name="T13" fmla="*/ 14 h 439"/>
                      <a:gd name="T14" fmla="*/ 5 w 79"/>
                      <a:gd name="T15" fmla="*/ 9 h 439"/>
                      <a:gd name="T16" fmla="*/ 4 w 79"/>
                      <a:gd name="T17" fmla="*/ 5 h 439"/>
                      <a:gd name="T18" fmla="*/ 3 w 79"/>
                      <a:gd name="T19" fmla="*/ 0 h 439"/>
                      <a:gd name="T20" fmla="*/ 0 w 79"/>
                      <a:gd name="T21" fmla="*/ 1 h 439"/>
                      <a:gd name="T22" fmla="*/ 1 w 79"/>
                      <a:gd name="T23" fmla="*/ 6 h 439"/>
                      <a:gd name="T24" fmla="*/ 1 w 79"/>
                      <a:gd name="T25" fmla="*/ 10 h 439"/>
                      <a:gd name="T26" fmla="*/ 2 w 79"/>
                      <a:gd name="T27" fmla="*/ 15 h 439"/>
                      <a:gd name="T28" fmla="*/ 2 w 79"/>
                      <a:gd name="T29" fmla="*/ 19 h 439"/>
                      <a:gd name="T30" fmla="*/ 3 w 79"/>
                      <a:gd name="T31" fmla="*/ 24 h 439"/>
                      <a:gd name="T32" fmla="*/ 3 w 79"/>
                      <a:gd name="T33" fmla="*/ 29 h 439"/>
                      <a:gd name="T34" fmla="*/ 4 w 79"/>
                      <a:gd name="T35" fmla="*/ 33 h 439"/>
                      <a:gd name="T36" fmla="*/ 5 w 79"/>
                      <a:gd name="T37" fmla="*/ 38 h 439"/>
                      <a:gd name="T38" fmla="*/ 6 w 79"/>
                      <a:gd name="T39" fmla="*/ 40 h 439"/>
                      <a:gd name="T40" fmla="*/ 5 w 79"/>
                      <a:gd name="T41" fmla="*/ 38 h 439"/>
                      <a:gd name="T42" fmla="*/ 5 w 79"/>
                      <a:gd name="T43" fmla="*/ 40 h 439"/>
                      <a:gd name="T44" fmla="*/ 6 w 79"/>
                      <a:gd name="T45" fmla="*/ 40 h 439"/>
                      <a:gd name="T46" fmla="*/ 6 w 79"/>
                      <a:gd name="T47" fmla="*/ 34 h 439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9" h="439">
                        <a:moveTo>
                          <a:pt x="63" y="372"/>
                        </a:moveTo>
                        <a:lnTo>
                          <a:pt x="79" y="395"/>
                        </a:lnTo>
                        <a:lnTo>
                          <a:pt x="72" y="347"/>
                        </a:lnTo>
                        <a:lnTo>
                          <a:pt x="65" y="299"/>
                        </a:lnTo>
                        <a:lnTo>
                          <a:pt x="60" y="250"/>
                        </a:lnTo>
                        <a:lnTo>
                          <a:pt x="55" y="201"/>
                        </a:lnTo>
                        <a:lnTo>
                          <a:pt x="51" y="151"/>
                        </a:lnTo>
                        <a:lnTo>
                          <a:pt x="45" y="101"/>
                        </a:lnTo>
                        <a:lnTo>
                          <a:pt x="40" y="51"/>
                        </a:lnTo>
                        <a:lnTo>
                          <a:pt x="34" y="0"/>
                        </a:lnTo>
                        <a:lnTo>
                          <a:pt x="0" y="15"/>
                        </a:lnTo>
                        <a:lnTo>
                          <a:pt x="6" y="64"/>
                        </a:lnTo>
                        <a:lnTo>
                          <a:pt x="11" y="113"/>
                        </a:lnTo>
                        <a:lnTo>
                          <a:pt x="17" y="163"/>
                        </a:lnTo>
                        <a:lnTo>
                          <a:pt x="21" y="213"/>
                        </a:lnTo>
                        <a:lnTo>
                          <a:pt x="26" y="263"/>
                        </a:lnTo>
                        <a:lnTo>
                          <a:pt x="32" y="314"/>
                        </a:lnTo>
                        <a:lnTo>
                          <a:pt x="39" y="364"/>
                        </a:lnTo>
                        <a:lnTo>
                          <a:pt x="46" y="416"/>
                        </a:lnTo>
                        <a:lnTo>
                          <a:pt x="63" y="439"/>
                        </a:lnTo>
                        <a:lnTo>
                          <a:pt x="46" y="416"/>
                        </a:lnTo>
                        <a:lnTo>
                          <a:pt x="51" y="439"/>
                        </a:lnTo>
                        <a:lnTo>
                          <a:pt x="63" y="439"/>
                        </a:lnTo>
                        <a:lnTo>
                          <a:pt x="63" y="372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0" name="Freeform 223"/>
                  <p:cNvSpPr>
                    <a:spLocks/>
                  </p:cNvSpPr>
                  <p:nvPr/>
                </p:nvSpPr>
                <p:spPr bwMode="auto">
                  <a:xfrm>
                    <a:off x="1348" y="1936"/>
                    <a:ext cx="3" cy="7"/>
                  </a:xfrm>
                  <a:custGeom>
                    <a:avLst/>
                    <a:gdLst>
                      <a:gd name="T0" fmla="*/ 0 w 33"/>
                      <a:gd name="T1" fmla="*/ 2 h 67"/>
                      <a:gd name="T2" fmla="*/ 1 w 33"/>
                      <a:gd name="T3" fmla="*/ 0 h 67"/>
                      <a:gd name="T4" fmla="*/ 0 w 33"/>
                      <a:gd name="T5" fmla="*/ 0 h 67"/>
                      <a:gd name="T6" fmla="*/ 0 w 33"/>
                      <a:gd name="T7" fmla="*/ 7 h 67"/>
                      <a:gd name="T8" fmla="*/ 1 w 33"/>
                      <a:gd name="T9" fmla="*/ 7 h 67"/>
                      <a:gd name="T10" fmla="*/ 3 w 33"/>
                      <a:gd name="T11" fmla="*/ 5 h 67"/>
                      <a:gd name="T12" fmla="*/ 1 w 33"/>
                      <a:gd name="T13" fmla="*/ 7 h 67"/>
                      <a:gd name="T14" fmla="*/ 3 w 33"/>
                      <a:gd name="T15" fmla="*/ 7 h 67"/>
                      <a:gd name="T16" fmla="*/ 3 w 33"/>
                      <a:gd name="T17" fmla="*/ 5 h 67"/>
                      <a:gd name="T18" fmla="*/ 0 w 33"/>
                      <a:gd name="T19" fmla="*/ 2 h 6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3" h="67">
                        <a:moveTo>
                          <a:pt x="0" y="23"/>
                        </a:moveTo>
                        <a:lnTo>
                          <a:pt x="16" y="0"/>
                        </a:lnTo>
                        <a:lnTo>
                          <a:pt x="1" y="0"/>
                        </a:lnTo>
                        <a:lnTo>
                          <a:pt x="1" y="67"/>
                        </a:lnTo>
                        <a:lnTo>
                          <a:pt x="16" y="67"/>
                        </a:lnTo>
                        <a:lnTo>
                          <a:pt x="33" y="44"/>
                        </a:lnTo>
                        <a:lnTo>
                          <a:pt x="16" y="67"/>
                        </a:lnTo>
                        <a:lnTo>
                          <a:pt x="29" y="67"/>
                        </a:lnTo>
                        <a:lnTo>
                          <a:pt x="33" y="44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1" name="Freeform 224"/>
                  <p:cNvSpPr>
                    <a:spLocks/>
                  </p:cNvSpPr>
                  <p:nvPr/>
                </p:nvSpPr>
                <p:spPr bwMode="auto">
                  <a:xfrm>
                    <a:off x="1348" y="1865"/>
                    <a:ext cx="9" cy="75"/>
                  </a:xfrm>
                  <a:custGeom>
                    <a:avLst/>
                    <a:gdLst>
                      <a:gd name="T0" fmla="*/ 6 w 96"/>
                      <a:gd name="T1" fmla="*/ 0 h 833"/>
                      <a:gd name="T2" fmla="*/ 6 w 96"/>
                      <a:gd name="T3" fmla="*/ 1 h 833"/>
                      <a:gd name="T4" fmla="*/ 6 w 96"/>
                      <a:gd name="T5" fmla="*/ 10 h 833"/>
                      <a:gd name="T6" fmla="*/ 5 w 96"/>
                      <a:gd name="T7" fmla="*/ 19 h 833"/>
                      <a:gd name="T8" fmla="*/ 5 w 96"/>
                      <a:gd name="T9" fmla="*/ 28 h 833"/>
                      <a:gd name="T10" fmla="*/ 4 w 96"/>
                      <a:gd name="T11" fmla="*/ 37 h 833"/>
                      <a:gd name="T12" fmla="*/ 4 w 96"/>
                      <a:gd name="T13" fmla="*/ 42 h 833"/>
                      <a:gd name="T14" fmla="*/ 4 w 96"/>
                      <a:gd name="T15" fmla="*/ 46 h 833"/>
                      <a:gd name="T16" fmla="*/ 3 w 96"/>
                      <a:gd name="T17" fmla="*/ 51 h 833"/>
                      <a:gd name="T18" fmla="*/ 3 w 96"/>
                      <a:gd name="T19" fmla="*/ 55 h 833"/>
                      <a:gd name="T20" fmla="*/ 2 w 96"/>
                      <a:gd name="T21" fmla="*/ 60 h 833"/>
                      <a:gd name="T22" fmla="*/ 1 w 96"/>
                      <a:gd name="T23" fmla="*/ 64 h 833"/>
                      <a:gd name="T24" fmla="*/ 1 w 96"/>
                      <a:gd name="T25" fmla="*/ 69 h 833"/>
                      <a:gd name="T26" fmla="*/ 0 w 96"/>
                      <a:gd name="T27" fmla="*/ 73 h 833"/>
                      <a:gd name="T28" fmla="*/ 3 w 96"/>
                      <a:gd name="T29" fmla="*/ 75 h 833"/>
                      <a:gd name="T30" fmla="*/ 4 w 96"/>
                      <a:gd name="T31" fmla="*/ 70 h 833"/>
                      <a:gd name="T32" fmla="*/ 5 w 96"/>
                      <a:gd name="T33" fmla="*/ 66 h 833"/>
                      <a:gd name="T34" fmla="*/ 5 w 96"/>
                      <a:gd name="T35" fmla="*/ 61 h 833"/>
                      <a:gd name="T36" fmla="*/ 6 w 96"/>
                      <a:gd name="T37" fmla="*/ 57 h 833"/>
                      <a:gd name="T38" fmla="*/ 6 w 96"/>
                      <a:gd name="T39" fmla="*/ 52 h 833"/>
                      <a:gd name="T40" fmla="*/ 7 w 96"/>
                      <a:gd name="T41" fmla="*/ 47 h 833"/>
                      <a:gd name="T42" fmla="*/ 7 w 96"/>
                      <a:gd name="T43" fmla="*/ 42 h 833"/>
                      <a:gd name="T44" fmla="*/ 8 w 96"/>
                      <a:gd name="T45" fmla="*/ 38 h 833"/>
                      <a:gd name="T46" fmla="*/ 8 w 96"/>
                      <a:gd name="T47" fmla="*/ 29 h 833"/>
                      <a:gd name="T48" fmla="*/ 9 w 96"/>
                      <a:gd name="T49" fmla="*/ 19 h 833"/>
                      <a:gd name="T50" fmla="*/ 9 w 96"/>
                      <a:gd name="T51" fmla="*/ 10 h 833"/>
                      <a:gd name="T52" fmla="*/ 9 w 96"/>
                      <a:gd name="T53" fmla="*/ 1 h 833"/>
                      <a:gd name="T54" fmla="*/ 9 w 96"/>
                      <a:gd name="T55" fmla="*/ 1 h 833"/>
                      <a:gd name="T56" fmla="*/ 6 w 96"/>
                      <a:gd name="T57" fmla="*/ 0 h 833"/>
                      <a:gd name="T58" fmla="*/ 6 w 96"/>
                      <a:gd name="T59" fmla="*/ 0 h 833"/>
                      <a:gd name="T60" fmla="*/ 6 w 96"/>
                      <a:gd name="T61" fmla="*/ 1 h 833"/>
                      <a:gd name="T62" fmla="*/ 6 w 96"/>
                      <a:gd name="T63" fmla="*/ 0 h 833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96" h="833">
                        <a:moveTo>
                          <a:pt x="62" y="0"/>
                        </a:moveTo>
                        <a:lnTo>
                          <a:pt x="61" y="8"/>
                        </a:lnTo>
                        <a:lnTo>
                          <a:pt x="60" y="108"/>
                        </a:lnTo>
                        <a:lnTo>
                          <a:pt x="58" y="209"/>
                        </a:lnTo>
                        <a:lnTo>
                          <a:pt x="53" y="310"/>
                        </a:lnTo>
                        <a:lnTo>
                          <a:pt x="47" y="412"/>
                        </a:lnTo>
                        <a:lnTo>
                          <a:pt x="44" y="462"/>
                        </a:lnTo>
                        <a:lnTo>
                          <a:pt x="38" y="512"/>
                        </a:lnTo>
                        <a:lnTo>
                          <a:pt x="34" y="563"/>
                        </a:lnTo>
                        <a:lnTo>
                          <a:pt x="29" y="613"/>
                        </a:lnTo>
                        <a:lnTo>
                          <a:pt x="23" y="663"/>
                        </a:lnTo>
                        <a:lnTo>
                          <a:pt x="15" y="713"/>
                        </a:lnTo>
                        <a:lnTo>
                          <a:pt x="8" y="763"/>
                        </a:lnTo>
                        <a:lnTo>
                          <a:pt x="0" y="812"/>
                        </a:lnTo>
                        <a:lnTo>
                          <a:pt x="33" y="833"/>
                        </a:lnTo>
                        <a:lnTo>
                          <a:pt x="42" y="782"/>
                        </a:lnTo>
                        <a:lnTo>
                          <a:pt x="49" y="730"/>
                        </a:lnTo>
                        <a:lnTo>
                          <a:pt x="57" y="679"/>
                        </a:lnTo>
                        <a:lnTo>
                          <a:pt x="63" y="628"/>
                        </a:lnTo>
                        <a:lnTo>
                          <a:pt x="68" y="575"/>
                        </a:lnTo>
                        <a:lnTo>
                          <a:pt x="73" y="524"/>
                        </a:lnTo>
                        <a:lnTo>
                          <a:pt x="78" y="472"/>
                        </a:lnTo>
                        <a:lnTo>
                          <a:pt x="82" y="420"/>
                        </a:lnTo>
                        <a:lnTo>
                          <a:pt x="88" y="317"/>
                        </a:lnTo>
                        <a:lnTo>
                          <a:pt x="93" y="213"/>
                        </a:lnTo>
                        <a:lnTo>
                          <a:pt x="95" y="110"/>
                        </a:lnTo>
                        <a:lnTo>
                          <a:pt x="96" y="8"/>
                        </a:lnTo>
                        <a:lnTo>
                          <a:pt x="95" y="16"/>
                        </a:lnTo>
                        <a:lnTo>
                          <a:pt x="62" y="0"/>
                        </a:lnTo>
                        <a:lnTo>
                          <a:pt x="61" y="5"/>
                        </a:lnTo>
                        <a:lnTo>
                          <a:pt x="61" y="8"/>
                        </a:lnTo>
                        <a:lnTo>
                          <a:pt x="62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2" name="Freeform 225"/>
                  <p:cNvSpPr>
                    <a:spLocks/>
                  </p:cNvSpPr>
                  <p:nvPr/>
                </p:nvSpPr>
                <p:spPr bwMode="auto">
                  <a:xfrm>
                    <a:off x="1354" y="1839"/>
                    <a:ext cx="6" cy="27"/>
                  </a:xfrm>
                  <a:custGeom>
                    <a:avLst/>
                    <a:gdLst>
                      <a:gd name="T0" fmla="*/ 3 w 65"/>
                      <a:gd name="T1" fmla="*/ 1 h 301"/>
                      <a:gd name="T2" fmla="*/ 3 w 65"/>
                      <a:gd name="T3" fmla="*/ 0 h 301"/>
                      <a:gd name="T4" fmla="*/ 2 w 65"/>
                      <a:gd name="T5" fmla="*/ 3 h 301"/>
                      <a:gd name="T6" fmla="*/ 2 w 65"/>
                      <a:gd name="T7" fmla="*/ 7 h 301"/>
                      <a:gd name="T8" fmla="*/ 1 w 65"/>
                      <a:gd name="T9" fmla="*/ 10 h 301"/>
                      <a:gd name="T10" fmla="*/ 1 w 65"/>
                      <a:gd name="T11" fmla="*/ 13 h 301"/>
                      <a:gd name="T12" fmla="*/ 1 w 65"/>
                      <a:gd name="T13" fmla="*/ 16 h 301"/>
                      <a:gd name="T14" fmla="*/ 1 w 65"/>
                      <a:gd name="T15" fmla="*/ 20 h 301"/>
                      <a:gd name="T16" fmla="*/ 0 w 65"/>
                      <a:gd name="T17" fmla="*/ 23 h 301"/>
                      <a:gd name="T18" fmla="*/ 0 w 65"/>
                      <a:gd name="T19" fmla="*/ 26 h 301"/>
                      <a:gd name="T20" fmla="*/ 3 w 65"/>
                      <a:gd name="T21" fmla="*/ 27 h 301"/>
                      <a:gd name="T22" fmla="*/ 3 w 65"/>
                      <a:gd name="T23" fmla="*/ 24 h 301"/>
                      <a:gd name="T24" fmla="*/ 4 w 65"/>
                      <a:gd name="T25" fmla="*/ 20 h 301"/>
                      <a:gd name="T26" fmla="*/ 4 w 65"/>
                      <a:gd name="T27" fmla="*/ 17 h 301"/>
                      <a:gd name="T28" fmla="*/ 4 w 65"/>
                      <a:gd name="T29" fmla="*/ 14 h 301"/>
                      <a:gd name="T30" fmla="*/ 4 w 65"/>
                      <a:gd name="T31" fmla="*/ 11 h 301"/>
                      <a:gd name="T32" fmla="*/ 5 w 65"/>
                      <a:gd name="T33" fmla="*/ 8 h 301"/>
                      <a:gd name="T34" fmla="*/ 5 w 65"/>
                      <a:gd name="T35" fmla="*/ 5 h 301"/>
                      <a:gd name="T36" fmla="*/ 6 w 65"/>
                      <a:gd name="T37" fmla="*/ 2 h 301"/>
                      <a:gd name="T38" fmla="*/ 6 w 65"/>
                      <a:gd name="T39" fmla="*/ 1 h 301"/>
                      <a:gd name="T40" fmla="*/ 6 w 65"/>
                      <a:gd name="T41" fmla="*/ 2 h 301"/>
                      <a:gd name="T42" fmla="*/ 6 w 65"/>
                      <a:gd name="T43" fmla="*/ 2 h 301"/>
                      <a:gd name="T44" fmla="*/ 6 w 65"/>
                      <a:gd name="T45" fmla="*/ 1 h 301"/>
                      <a:gd name="T46" fmla="*/ 3 w 65"/>
                      <a:gd name="T47" fmla="*/ 1 h 301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65" h="301">
                        <a:moveTo>
                          <a:pt x="30" y="13"/>
                        </a:moveTo>
                        <a:lnTo>
                          <a:pt x="32" y="0"/>
                        </a:lnTo>
                        <a:lnTo>
                          <a:pt x="23" y="37"/>
                        </a:lnTo>
                        <a:lnTo>
                          <a:pt x="18" y="75"/>
                        </a:lnTo>
                        <a:lnTo>
                          <a:pt x="14" y="112"/>
                        </a:lnTo>
                        <a:lnTo>
                          <a:pt x="10" y="149"/>
                        </a:lnTo>
                        <a:lnTo>
                          <a:pt x="8" y="183"/>
                        </a:lnTo>
                        <a:lnTo>
                          <a:pt x="6" y="218"/>
                        </a:lnTo>
                        <a:lnTo>
                          <a:pt x="3" y="252"/>
                        </a:lnTo>
                        <a:lnTo>
                          <a:pt x="0" y="285"/>
                        </a:lnTo>
                        <a:lnTo>
                          <a:pt x="33" y="301"/>
                        </a:lnTo>
                        <a:lnTo>
                          <a:pt x="37" y="264"/>
                        </a:lnTo>
                        <a:lnTo>
                          <a:pt x="40" y="227"/>
                        </a:lnTo>
                        <a:lnTo>
                          <a:pt x="42" y="192"/>
                        </a:lnTo>
                        <a:lnTo>
                          <a:pt x="45" y="157"/>
                        </a:lnTo>
                        <a:lnTo>
                          <a:pt x="48" y="124"/>
                        </a:lnTo>
                        <a:lnTo>
                          <a:pt x="52" y="90"/>
                        </a:lnTo>
                        <a:lnTo>
                          <a:pt x="56" y="58"/>
                        </a:lnTo>
                        <a:lnTo>
                          <a:pt x="63" y="26"/>
                        </a:lnTo>
                        <a:lnTo>
                          <a:pt x="65" y="13"/>
                        </a:lnTo>
                        <a:lnTo>
                          <a:pt x="62" y="26"/>
                        </a:lnTo>
                        <a:lnTo>
                          <a:pt x="65" y="19"/>
                        </a:lnTo>
                        <a:lnTo>
                          <a:pt x="65" y="13"/>
                        </a:lnTo>
                        <a:lnTo>
                          <a:pt x="30" y="13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3" name="Freeform 226"/>
                  <p:cNvSpPr>
                    <a:spLocks/>
                  </p:cNvSpPr>
                  <p:nvPr/>
                </p:nvSpPr>
                <p:spPr bwMode="auto">
                  <a:xfrm>
                    <a:off x="1356" y="1833"/>
                    <a:ext cx="4" cy="7"/>
                  </a:xfrm>
                  <a:custGeom>
                    <a:avLst/>
                    <a:gdLst>
                      <a:gd name="T0" fmla="*/ 3 w 35"/>
                      <a:gd name="T1" fmla="*/ 1 h 81"/>
                      <a:gd name="T2" fmla="*/ 0 w 35"/>
                      <a:gd name="T3" fmla="*/ 4 h 81"/>
                      <a:gd name="T4" fmla="*/ 0 w 35"/>
                      <a:gd name="T5" fmla="*/ 7 h 81"/>
                      <a:gd name="T6" fmla="*/ 4 w 35"/>
                      <a:gd name="T7" fmla="*/ 7 h 81"/>
                      <a:gd name="T8" fmla="*/ 4 w 35"/>
                      <a:gd name="T9" fmla="*/ 4 h 81"/>
                      <a:gd name="T10" fmla="*/ 1 w 35"/>
                      <a:gd name="T11" fmla="*/ 6 h 81"/>
                      <a:gd name="T12" fmla="*/ 3 w 35"/>
                      <a:gd name="T13" fmla="*/ 1 h 81"/>
                      <a:gd name="T14" fmla="*/ 0 w 35"/>
                      <a:gd name="T15" fmla="*/ 0 h 81"/>
                      <a:gd name="T16" fmla="*/ 0 w 35"/>
                      <a:gd name="T17" fmla="*/ 4 h 81"/>
                      <a:gd name="T18" fmla="*/ 3 w 35"/>
                      <a:gd name="T19" fmla="*/ 1 h 8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5" h="81">
                        <a:moveTo>
                          <a:pt x="22" y="13"/>
                        </a:moveTo>
                        <a:lnTo>
                          <a:pt x="0" y="45"/>
                        </a:lnTo>
                        <a:lnTo>
                          <a:pt x="0" y="81"/>
                        </a:lnTo>
                        <a:lnTo>
                          <a:pt x="35" y="81"/>
                        </a:lnTo>
                        <a:lnTo>
                          <a:pt x="35" y="45"/>
                        </a:lnTo>
                        <a:lnTo>
                          <a:pt x="12" y="75"/>
                        </a:lnTo>
                        <a:lnTo>
                          <a:pt x="22" y="13"/>
                        </a:lnTo>
                        <a:lnTo>
                          <a:pt x="0" y="0"/>
                        </a:lnTo>
                        <a:lnTo>
                          <a:pt x="0" y="45"/>
                        </a:lnTo>
                        <a:lnTo>
                          <a:pt x="22" y="13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4" name="Freeform 227"/>
                  <p:cNvSpPr>
                    <a:spLocks/>
                  </p:cNvSpPr>
                  <p:nvPr/>
                </p:nvSpPr>
                <p:spPr bwMode="auto">
                  <a:xfrm>
                    <a:off x="1357" y="1834"/>
                    <a:ext cx="5" cy="14"/>
                  </a:xfrm>
                  <a:custGeom>
                    <a:avLst/>
                    <a:gdLst>
                      <a:gd name="T0" fmla="*/ 5 w 55"/>
                      <a:gd name="T1" fmla="*/ 12 h 158"/>
                      <a:gd name="T2" fmla="*/ 5 w 55"/>
                      <a:gd name="T3" fmla="*/ 13 h 158"/>
                      <a:gd name="T4" fmla="*/ 5 w 55"/>
                      <a:gd name="T5" fmla="*/ 12 h 158"/>
                      <a:gd name="T6" fmla="*/ 5 w 55"/>
                      <a:gd name="T7" fmla="*/ 11 h 158"/>
                      <a:gd name="T8" fmla="*/ 5 w 55"/>
                      <a:gd name="T9" fmla="*/ 9 h 158"/>
                      <a:gd name="T10" fmla="*/ 5 w 55"/>
                      <a:gd name="T11" fmla="*/ 7 h 158"/>
                      <a:gd name="T12" fmla="*/ 5 w 55"/>
                      <a:gd name="T13" fmla="*/ 6 h 158"/>
                      <a:gd name="T14" fmla="*/ 5 w 55"/>
                      <a:gd name="T15" fmla="*/ 5 h 158"/>
                      <a:gd name="T16" fmla="*/ 4 w 55"/>
                      <a:gd name="T17" fmla="*/ 4 h 158"/>
                      <a:gd name="T18" fmla="*/ 4 w 55"/>
                      <a:gd name="T19" fmla="*/ 3 h 158"/>
                      <a:gd name="T20" fmla="*/ 3 w 55"/>
                      <a:gd name="T21" fmla="*/ 2 h 158"/>
                      <a:gd name="T22" fmla="*/ 3 w 55"/>
                      <a:gd name="T23" fmla="*/ 1 h 158"/>
                      <a:gd name="T24" fmla="*/ 2 w 55"/>
                      <a:gd name="T25" fmla="*/ 1 h 158"/>
                      <a:gd name="T26" fmla="*/ 1 w 55"/>
                      <a:gd name="T27" fmla="*/ 0 h 158"/>
                      <a:gd name="T28" fmla="*/ 0 w 55"/>
                      <a:gd name="T29" fmla="*/ 5 h 158"/>
                      <a:gd name="T30" fmla="*/ 1 w 55"/>
                      <a:gd name="T31" fmla="*/ 6 h 158"/>
                      <a:gd name="T32" fmla="*/ 1 w 55"/>
                      <a:gd name="T33" fmla="*/ 6 h 158"/>
                      <a:gd name="T34" fmla="*/ 1 w 55"/>
                      <a:gd name="T35" fmla="*/ 7 h 158"/>
                      <a:gd name="T36" fmla="*/ 1 w 55"/>
                      <a:gd name="T37" fmla="*/ 7 h 158"/>
                      <a:gd name="T38" fmla="*/ 2 w 55"/>
                      <a:gd name="T39" fmla="*/ 7 h 158"/>
                      <a:gd name="T40" fmla="*/ 2 w 55"/>
                      <a:gd name="T41" fmla="*/ 8 h 158"/>
                      <a:gd name="T42" fmla="*/ 2 w 55"/>
                      <a:gd name="T43" fmla="*/ 8 h 158"/>
                      <a:gd name="T44" fmla="*/ 2 w 55"/>
                      <a:gd name="T45" fmla="*/ 8 h 158"/>
                      <a:gd name="T46" fmla="*/ 2 w 55"/>
                      <a:gd name="T47" fmla="*/ 9 h 158"/>
                      <a:gd name="T48" fmla="*/ 2 w 55"/>
                      <a:gd name="T49" fmla="*/ 10 h 158"/>
                      <a:gd name="T50" fmla="*/ 2 w 55"/>
                      <a:gd name="T51" fmla="*/ 12 h 158"/>
                      <a:gd name="T52" fmla="*/ 2 w 55"/>
                      <a:gd name="T53" fmla="*/ 13 h 158"/>
                      <a:gd name="T54" fmla="*/ 2 w 55"/>
                      <a:gd name="T55" fmla="*/ 14 h 158"/>
                      <a:gd name="T56" fmla="*/ 2 w 55"/>
                      <a:gd name="T57" fmla="*/ 13 h 158"/>
                      <a:gd name="T58" fmla="*/ 2 w 55"/>
                      <a:gd name="T59" fmla="*/ 14 h 158"/>
                      <a:gd name="T60" fmla="*/ 2 w 55"/>
                      <a:gd name="T61" fmla="*/ 14 h 158"/>
                      <a:gd name="T62" fmla="*/ 5 w 55"/>
                      <a:gd name="T63" fmla="*/ 12 h 158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55" h="158">
                        <a:moveTo>
                          <a:pt x="52" y="141"/>
                        </a:moveTo>
                        <a:lnTo>
                          <a:pt x="53" y="149"/>
                        </a:lnTo>
                        <a:lnTo>
                          <a:pt x="53" y="138"/>
                        </a:lnTo>
                        <a:lnTo>
                          <a:pt x="54" y="123"/>
                        </a:lnTo>
                        <a:lnTo>
                          <a:pt x="55" y="104"/>
                        </a:lnTo>
                        <a:lnTo>
                          <a:pt x="54" y="83"/>
                        </a:lnTo>
                        <a:lnTo>
                          <a:pt x="52" y="69"/>
                        </a:lnTo>
                        <a:lnTo>
                          <a:pt x="50" y="57"/>
                        </a:lnTo>
                        <a:lnTo>
                          <a:pt x="46" y="45"/>
                        </a:lnTo>
                        <a:lnTo>
                          <a:pt x="41" y="33"/>
                        </a:lnTo>
                        <a:lnTo>
                          <a:pt x="35" y="23"/>
                        </a:lnTo>
                        <a:lnTo>
                          <a:pt x="28" y="14"/>
                        </a:lnTo>
                        <a:lnTo>
                          <a:pt x="19" y="7"/>
                        </a:lnTo>
                        <a:lnTo>
                          <a:pt x="10" y="0"/>
                        </a:lnTo>
                        <a:lnTo>
                          <a:pt x="0" y="62"/>
                        </a:lnTo>
                        <a:lnTo>
                          <a:pt x="6" y="67"/>
                        </a:lnTo>
                        <a:lnTo>
                          <a:pt x="11" y="71"/>
                        </a:lnTo>
                        <a:lnTo>
                          <a:pt x="14" y="75"/>
                        </a:lnTo>
                        <a:lnTo>
                          <a:pt x="16" y="79"/>
                        </a:lnTo>
                        <a:lnTo>
                          <a:pt x="17" y="82"/>
                        </a:lnTo>
                        <a:lnTo>
                          <a:pt x="18" y="86"/>
                        </a:lnTo>
                        <a:lnTo>
                          <a:pt x="19" y="89"/>
                        </a:lnTo>
                        <a:lnTo>
                          <a:pt x="19" y="92"/>
                        </a:lnTo>
                        <a:lnTo>
                          <a:pt x="20" y="105"/>
                        </a:lnTo>
                        <a:lnTo>
                          <a:pt x="20" y="118"/>
                        </a:lnTo>
                        <a:lnTo>
                          <a:pt x="19" y="133"/>
                        </a:lnTo>
                        <a:lnTo>
                          <a:pt x="18" y="149"/>
                        </a:lnTo>
                        <a:lnTo>
                          <a:pt x="19" y="158"/>
                        </a:lnTo>
                        <a:lnTo>
                          <a:pt x="18" y="149"/>
                        </a:lnTo>
                        <a:lnTo>
                          <a:pt x="18" y="154"/>
                        </a:lnTo>
                        <a:lnTo>
                          <a:pt x="19" y="158"/>
                        </a:lnTo>
                        <a:lnTo>
                          <a:pt x="52" y="141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5" name="Freeform 228"/>
                  <p:cNvSpPr>
                    <a:spLocks/>
                  </p:cNvSpPr>
                  <p:nvPr/>
                </p:nvSpPr>
                <p:spPr bwMode="auto">
                  <a:xfrm>
                    <a:off x="1359" y="1847"/>
                    <a:ext cx="6" cy="35"/>
                  </a:xfrm>
                  <a:custGeom>
                    <a:avLst/>
                    <a:gdLst>
                      <a:gd name="T0" fmla="*/ 6 w 65"/>
                      <a:gd name="T1" fmla="*/ 34 h 385"/>
                      <a:gd name="T2" fmla="*/ 6 w 65"/>
                      <a:gd name="T3" fmla="*/ 34 h 385"/>
                      <a:gd name="T4" fmla="*/ 6 w 65"/>
                      <a:gd name="T5" fmla="*/ 30 h 385"/>
                      <a:gd name="T6" fmla="*/ 5 w 65"/>
                      <a:gd name="T7" fmla="*/ 26 h 385"/>
                      <a:gd name="T8" fmla="*/ 5 w 65"/>
                      <a:gd name="T9" fmla="*/ 21 h 385"/>
                      <a:gd name="T10" fmla="*/ 5 w 65"/>
                      <a:gd name="T11" fmla="*/ 17 h 385"/>
                      <a:gd name="T12" fmla="*/ 5 w 65"/>
                      <a:gd name="T13" fmla="*/ 13 h 385"/>
                      <a:gd name="T14" fmla="*/ 4 w 65"/>
                      <a:gd name="T15" fmla="*/ 9 h 385"/>
                      <a:gd name="T16" fmla="*/ 4 w 65"/>
                      <a:gd name="T17" fmla="*/ 4 h 385"/>
                      <a:gd name="T18" fmla="*/ 3 w 65"/>
                      <a:gd name="T19" fmla="*/ 0 h 385"/>
                      <a:gd name="T20" fmla="*/ 0 w 65"/>
                      <a:gd name="T21" fmla="*/ 2 h 385"/>
                      <a:gd name="T22" fmla="*/ 1 w 65"/>
                      <a:gd name="T23" fmla="*/ 6 h 385"/>
                      <a:gd name="T24" fmla="*/ 1 w 65"/>
                      <a:gd name="T25" fmla="*/ 10 h 385"/>
                      <a:gd name="T26" fmla="*/ 1 w 65"/>
                      <a:gd name="T27" fmla="*/ 14 h 385"/>
                      <a:gd name="T28" fmla="*/ 2 w 65"/>
                      <a:gd name="T29" fmla="*/ 18 h 385"/>
                      <a:gd name="T30" fmla="*/ 2 w 65"/>
                      <a:gd name="T31" fmla="*/ 22 h 385"/>
                      <a:gd name="T32" fmla="*/ 2 w 65"/>
                      <a:gd name="T33" fmla="*/ 26 h 385"/>
                      <a:gd name="T34" fmla="*/ 2 w 65"/>
                      <a:gd name="T35" fmla="*/ 31 h 385"/>
                      <a:gd name="T36" fmla="*/ 3 w 65"/>
                      <a:gd name="T37" fmla="*/ 35 h 385"/>
                      <a:gd name="T38" fmla="*/ 3 w 65"/>
                      <a:gd name="T39" fmla="*/ 34 h 385"/>
                      <a:gd name="T40" fmla="*/ 6 w 65"/>
                      <a:gd name="T41" fmla="*/ 34 h 385"/>
                      <a:gd name="T42" fmla="*/ 6 w 65"/>
                      <a:gd name="T43" fmla="*/ 34 h 385"/>
                      <a:gd name="T44" fmla="*/ 6 w 65"/>
                      <a:gd name="T45" fmla="*/ 34 h 385"/>
                      <a:gd name="T46" fmla="*/ 6 w 65"/>
                      <a:gd name="T47" fmla="*/ 34 h 385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65" h="385">
                        <a:moveTo>
                          <a:pt x="65" y="379"/>
                        </a:moveTo>
                        <a:lnTo>
                          <a:pt x="65" y="372"/>
                        </a:lnTo>
                        <a:lnTo>
                          <a:pt x="61" y="328"/>
                        </a:lnTo>
                        <a:lnTo>
                          <a:pt x="58" y="282"/>
                        </a:lnTo>
                        <a:lnTo>
                          <a:pt x="54" y="236"/>
                        </a:lnTo>
                        <a:lnTo>
                          <a:pt x="52" y="190"/>
                        </a:lnTo>
                        <a:lnTo>
                          <a:pt x="49" y="143"/>
                        </a:lnTo>
                        <a:lnTo>
                          <a:pt x="45" y="95"/>
                        </a:lnTo>
                        <a:lnTo>
                          <a:pt x="41" y="47"/>
                        </a:lnTo>
                        <a:lnTo>
                          <a:pt x="33" y="0"/>
                        </a:lnTo>
                        <a:lnTo>
                          <a:pt x="0" y="17"/>
                        </a:lnTo>
                        <a:lnTo>
                          <a:pt x="7" y="61"/>
                        </a:lnTo>
                        <a:lnTo>
                          <a:pt x="11" y="106"/>
                        </a:lnTo>
                        <a:lnTo>
                          <a:pt x="14" y="152"/>
                        </a:lnTo>
                        <a:lnTo>
                          <a:pt x="17" y="197"/>
                        </a:lnTo>
                        <a:lnTo>
                          <a:pt x="20" y="243"/>
                        </a:lnTo>
                        <a:lnTo>
                          <a:pt x="23" y="290"/>
                        </a:lnTo>
                        <a:lnTo>
                          <a:pt x="26" y="338"/>
                        </a:lnTo>
                        <a:lnTo>
                          <a:pt x="31" y="385"/>
                        </a:lnTo>
                        <a:lnTo>
                          <a:pt x="30" y="379"/>
                        </a:lnTo>
                        <a:lnTo>
                          <a:pt x="65" y="379"/>
                        </a:lnTo>
                        <a:lnTo>
                          <a:pt x="65" y="376"/>
                        </a:lnTo>
                        <a:lnTo>
                          <a:pt x="65" y="372"/>
                        </a:lnTo>
                        <a:lnTo>
                          <a:pt x="65" y="379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6" name="Freeform 229"/>
                  <p:cNvSpPr>
                    <a:spLocks/>
                  </p:cNvSpPr>
                  <p:nvPr/>
                </p:nvSpPr>
                <p:spPr bwMode="auto">
                  <a:xfrm>
                    <a:off x="1362" y="1881"/>
                    <a:ext cx="7" cy="62"/>
                  </a:xfrm>
                  <a:custGeom>
                    <a:avLst/>
                    <a:gdLst>
                      <a:gd name="T0" fmla="*/ 5 w 82"/>
                      <a:gd name="T1" fmla="*/ 56 h 684"/>
                      <a:gd name="T2" fmla="*/ 7 w 82"/>
                      <a:gd name="T3" fmla="*/ 59 h 684"/>
                      <a:gd name="T4" fmla="*/ 7 w 82"/>
                      <a:gd name="T5" fmla="*/ 55 h 684"/>
                      <a:gd name="T6" fmla="*/ 7 w 82"/>
                      <a:gd name="T7" fmla="*/ 51 h 684"/>
                      <a:gd name="T8" fmla="*/ 7 w 82"/>
                      <a:gd name="T9" fmla="*/ 48 h 684"/>
                      <a:gd name="T10" fmla="*/ 6 w 82"/>
                      <a:gd name="T11" fmla="*/ 44 h 684"/>
                      <a:gd name="T12" fmla="*/ 6 w 82"/>
                      <a:gd name="T13" fmla="*/ 36 h 684"/>
                      <a:gd name="T14" fmla="*/ 5 w 82"/>
                      <a:gd name="T15" fmla="*/ 29 h 684"/>
                      <a:gd name="T16" fmla="*/ 4 w 82"/>
                      <a:gd name="T17" fmla="*/ 22 h 684"/>
                      <a:gd name="T18" fmla="*/ 4 w 82"/>
                      <a:gd name="T19" fmla="*/ 14 h 684"/>
                      <a:gd name="T20" fmla="*/ 3 w 82"/>
                      <a:gd name="T21" fmla="*/ 11 h 684"/>
                      <a:gd name="T22" fmla="*/ 3 w 82"/>
                      <a:gd name="T23" fmla="*/ 7 h 684"/>
                      <a:gd name="T24" fmla="*/ 3 w 82"/>
                      <a:gd name="T25" fmla="*/ 4 h 684"/>
                      <a:gd name="T26" fmla="*/ 3 w 82"/>
                      <a:gd name="T27" fmla="*/ 0 h 684"/>
                      <a:gd name="T28" fmla="*/ 0 w 82"/>
                      <a:gd name="T29" fmla="*/ 0 h 684"/>
                      <a:gd name="T30" fmla="*/ 0 w 82"/>
                      <a:gd name="T31" fmla="*/ 4 h 684"/>
                      <a:gd name="T32" fmla="*/ 0 w 82"/>
                      <a:gd name="T33" fmla="*/ 8 h 684"/>
                      <a:gd name="T34" fmla="*/ 0 w 82"/>
                      <a:gd name="T35" fmla="*/ 11 h 684"/>
                      <a:gd name="T36" fmla="*/ 1 w 82"/>
                      <a:gd name="T37" fmla="*/ 15 h 684"/>
                      <a:gd name="T38" fmla="*/ 1 w 82"/>
                      <a:gd name="T39" fmla="*/ 23 h 684"/>
                      <a:gd name="T40" fmla="*/ 2 w 82"/>
                      <a:gd name="T41" fmla="*/ 30 h 684"/>
                      <a:gd name="T42" fmla="*/ 3 w 82"/>
                      <a:gd name="T43" fmla="*/ 38 h 684"/>
                      <a:gd name="T44" fmla="*/ 3 w 82"/>
                      <a:gd name="T45" fmla="*/ 45 h 684"/>
                      <a:gd name="T46" fmla="*/ 4 w 82"/>
                      <a:gd name="T47" fmla="*/ 48 h 684"/>
                      <a:gd name="T48" fmla="*/ 4 w 82"/>
                      <a:gd name="T49" fmla="*/ 52 h 684"/>
                      <a:gd name="T50" fmla="*/ 4 w 82"/>
                      <a:gd name="T51" fmla="*/ 56 h 684"/>
                      <a:gd name="T52" fmla="*/ 4 w 82"/>
                      <a:gd name="T53" fmla="*/ 59 h 684"/>
                      <a:gd name="T54" fmla="*/ 5 w 82"/>
                      <a:gd name="T55" fmla="*/ 62 h 684"/>
                      <a:gd name="T56" fmla="*/ 4 w 82"/>
                      <a:gd name="T57" fmla="*/ 59 h 684"/>
                      <a:gd name="T58" fmla="*/ 4 w 82"/>
                      <a:gd name="T59" fmla="*/ 62 h 684"/>
                      <a:gd name="T60" fmla="*/ 5 w 82"/>
                      <a:gd name="T61" fmla="*/ 62 h 684"/>
                      <a:gd name="T62" fmla="*/ 5 w 82"/>
                      <a:gd name="T63" fmla="*/ 56 h 684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82" h="684">
                        <a:moveTo>
                          <a:pt x="64" y="619"/>
                        </a:moveTo>
                        <a:lnTo>
                          <a:pt x="82" y="652"/>
                        </a:lnTo>
                        <a:lnTo>
                          <a:pt x="81" y="609"/>
                        </a:lnTo>
                        <a:lnTo>
                          <a:pt x="80" y="567"/>
                        </a:lnTo>
                        <a:lnTo>
                          <a:pt x="77" y="526"/>
                        </a:lnTo>
                        <a:lnTo>
                          <a:pt x="74" y="483"/>
                        </a:lnTo>
                        <a:lnTo>
                          <a:pt x="67" y="402"/>
                        </a:lnTo>
                        <a:lnTo>
                          <a:pt x="58" y="319"/>
                        </a:lnTo>
                        <a:lnTo>
                          <a:pt x="50" y="239"/>
                        </a:lnTo>
                        <a:lnTo>
                          <a:pt x="42" y="158"/>
                        </a:lnTo>
                        <a:lnTo>
                          <a:pt x="39" y="118"/>
                        </a:lnTo>
                        <a:lnTo>
                          <a:pt x="37" y="79"/>
                        </a:lnTo>
                        <a:lnTo>
                          <a:pt x="36" y="40"/>
                        </a:lnTo>
                        <a:lnTo>
                          <a:pt x="35" y="0"/>
                        </a:lnTo>
                        <a:lnTo>
                          <a:pt x="0" y="0"/>
                        </a:lnTo>
                        <a:lnTo>
                          <a:pt x="1" y="42"/>
                        </a:lnTo>
                        <a:lnTo>
                          <a:pt x="2" y="85"/>
                        </a:lnTo>
                        <a:lnTo>
                          <a:pt x="4" y="126"/>
                        </a:lnTo>
                        <a:lnTo>
                          <a:pt x="7" y="168"/>
                        </a:lnTo>
                        <a:lnTo>
                          <a:pt x="15" y="251"/>
                        </a:lnTo>
                        <a:lnTo>
                          <a:pt x="23" y="332"/>
                        </a:lnTo>
                        <a:lnTo>
                          <a:pt x="32" y="414"/>
                        </a:lnTo>
                        <a:lnTo>
                          <a:pt x="39" y="494"/>
                        </a:lnTo>
                        <a:lnTo>
                          <a:pt x="42" y="533"/>
                        </a:lnTo>
                        <a:lnTo>
                          <a:pt x="45" y="572"/>
                        </a:lnTo>
                        <a:lnTo>
                          <a:pt x="46" y="613"/>
                        </a:lnTo>
                        <a:lnTo>
                          <a:pt x="47" y="652"/>
                        </a:lnTo>
                        <a:lnTo>
                          <a:pt x="64" y="684"/>
                        </a:lnTo>
                        <a:lnTo>
                          <a:pt x="47" y="652"/>
                        </a:lnTo>
                        <a:lnTo>
                          <a:pt x="47" y="684"/>
                        </a:lnTo>
                        <a:lnTo>
                          <a:pt x="64" y="684"/>
                        </a:lnTo>
                        <a:lnTo>
                          <a:pt x="64" y="619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7" name="Freeform 230"/>
                  <p:cNvSpPr>
                    <a:spLocks/>
                  </p:cNvSpPr>
                  <p:nvPr/>
                </p:nvSpPr>
                <p:spPr bwMode="auto">
                  <a:xfrm>
                    <a:off x="1368" y="1937"/>
                    <a:ext cx="3" cy="6"/>
                  </a:xfrm>
                  <a:custGeom>
                    <a:avLst/>
                    <a:gdLst>
                      <a:gd name="T0" fmla="*/ 0 w 34"/>
                      <a:gd name="T1" fmla="*/ 2 h 65"/>
                      <a:gd name="T2" fmla="*/ 2 w 34"/>
                      <a:gd name="T3" fmla="*/ 0 h 65"/>
                      <a:gd name="T4" fmla="*/ 0 w 34"/>
                      <a:gd name="T5" fmla="*/ 0 h 65"/>
                      <a:gd name="T6" fmla="*/ 0 w 34"/>
                      <a:gd name="T7" fmla="*/ 6 h 65"/>
                      <a:gd name="T8" fmla="*/ 2 w 34"/>
                      <a:gd name="T9" fmla="*/ 6 h 65"/>
                      <a:gd name="T10" fmla="*/ 3 w 34"/>
                      <a:gd name="T11" fmla="*/ 4 h 65"/>
                      <a:gd name="T12" fmla="*/ 2 w 34"/>
                      <a:gd name="T13" fmla="*/ 6 h 65"/>
                      <a:gd name="T14" fmla="*/ 3 w 34"/>
                      <a:gd name="T15" fmla="*/ 6 h 65"/>
                      <a:gd name="T16" fmla="*/ 3 w 34"/>
                      <a:gd name="T17" fmla="*/ 4 h 65"/>
                      <a:gd name="T18" fmla="*/ 0 w 34"/>
                      <a:gd name="T19" fmla="*/ 2 h 6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4" h="65">
                        <a:moveTo>
                          <a:pt x="0" y="25"/>
                        </a:moveTo>
                        <a:lnTo>
                          <a:pt x="17" y="0"/>
                        </a:lnTo>
                        <a:lnTo>
                          <a:pt x="1" y="0"/>
                        </a:lnTo>
                        <a:lnTo>
                          <a:pt x="1" y="65"/>
                        </a:lnTo>
                        <a:lnTo>
                          <a:pt x="17" y="65"/>
                        </a:lnTo>
                        <a:lnTo>
                          <a:pt x="34" y="39"/>
                        </a:lnTo>
                        <a:lnTo>
                          <a:pt x="17" y="65"/>
                        </a:lnTo>
                        <a:lnTo>
                          <a:pt x="30" y="65"/>
                        </a:lnTo>
                        <a:lnTo>
                          <a:pt x="34" y="39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8" name="Freeform 231"/>
                  <p:cNvSpPr>
                    <a:spLocks/>
                  </p:cNvSpPr>
                  <p:nvPr/>
                </p:nvSpPr>
                <p:spPr bwMode="auto">
                  <a:xfrm>
                    <a:off x="1368" y="1928"/>
                    <a:ext cx="4" cy="13"/>
                  </a:xfrm>
                  <a:custGeom>
                    <a:avLst/>
                    <a:gdLst>
                      <a:gd name="T0" fmla="*/ 1 w 49"/>
                      <a:gd name="T1" fmla="*/ 1 h 140"/>
                      <a:gd name="T2" fmla="*/ 1 w 49"/>
                      <a:gd name="T3" fmla="*/ 0 h 140"/>
                      <a:gd name="T4" fmla="*/ 0 w 49"/>
                      <a:gd name="T5" fmla="*/ 12 h 140"/>
                      <a:gd name="T6" fmla="*/ 3 w 49"/>
                      <a:gd name="T7" fmla="*/ 13 h 140"/>
                      <a:gd name="T8" fmla="*/ 4 w 49"/>
                      <a:gd name="T9" fmla="*/ 1 h 140"/>
                      <a:gd name="T10" fmla="*/ 4 w 49"/>
                      <a:gd name="T11" fmla="*/ 1 h 140"/>
                      <a:gd name="T12" fmla="*/ 4 w 49"/>
                      <a:gd name="T13" fmla="*/ 1 h 140"/>
                      <a:gd name="T14" fmla="*/ 4 w 49"/>
                      <a:gd name="T15" fmla="*/ 1 h 140"/>
                      <a:gd name="T16" fmla="*/ 4 w 49"/>
                      <a:gd name="T17" fmla="*/ 1 h 140"/>
                      <a:gd name="T18" fmla="*/ 1 w 49"/>
                      <a:gd name="T19" fmla="*/ 1 h 14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9" h="140">
                        <a:moveTo>
                          <a:pt x="14" y="7"/>
                        </a:moveTo>
                        <a:lnTo>
                          <a:pt x="14" y="0"/>
                        </a:lnTo>
                        <a:lnTo>
                          <a:pt x="0" y="126"/>
                        </a:lnTo>
                        <a:lnTo>
                          <a:pt x="34" y="140"/>
                        </a:lnTo>
                        <a:lnTo>
                          <a:pt x="48" y="14"/>
                        </a:lnTo>
                        <a:lnTo>
                          <a:pt x="49" y="7"/>
                        </a:lnTo>
                        <a:lnTo>
                          <a:pt x="48" y="14"/>
                        </a:lnTo>
                        <a:lnTo>
                          <a:pt x="49" y="10"/>
                        </a:lnTo>
                        <a:lnTo>
                          <a:pt x="49" y="7"/>
                        </a:lnTo>
                        <a:lnTo>
                          <a:pt x="14" y="7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9" name="Freeform 232"/>
                  <p:cNvSpPr>
                    <a:spLocks/>
                  </p:cNvSpPr>
                  <p:nvPr/>
                </p:nvSpPr>
                <p:spPr bwMode="auto">
                  <a:xfrm>
                    <a:off x="1369" y="1876"/>
                    <a:ext cx="6" cy="53"/>
                  </a:xfrm>
                  <a:custGeom>
                    <a:avLst/>
                    <a:gdLst>
                      <a:gd name="T0" fmla="*/ 3 w 66"/>
                      <a:gd name="T1" fmla="*/ 0 h 576"/>
                      <a:gd name="T2" fmla="*/ 3 w 66"/>
                      <a:gd name="T3" fmla="*/ 1 h 576"/>
                      <a:gd name="T4" fmla="*/ 3 w 66"/>
                      <a:gd name="T5" fmla="*/ 7 h 576"/>
                      <a:gd name="T6" fmla="*/ 2 w 66"/>
                      <a:gd name="T7" fmla="*/ 13 h 576"/>
                      <a:gd name="T8" fmla="*/ 2 w 66"/>
                      <a:gd name="T9" fmla="*/ 20 h 576"/>
                      <a:gd name="T10" fmla="*/ 1 w 66"/>
                      <a:gd name="T11" fmla="*/ 26 h 576"/>
                      <a:gd name="T12" fmla="*/ 1 w 66"/>
                      <a:gd name="T13" fmla="*/ 33 h 576"/>
                      <a:gd name="T14" fmla="*/ 1 w 66"/>
                      <a:gd name="T15" fmla="*/ 40 h 576"/>
                      <a:gd name="T16" fmla="*/ 0 w 66"/>
                      <a:gd name="T17" fmla="*/ 46 h 576"/>
                      <a:gd name="T18" fmla="*/ 0 w 66"/>
                      <a:gd name="T19" fmla="*/ 53 h 576"/>
                      <a:gd name="T20" fmla="*/ 3 w 66"/>
                      <a:gd name="T21" fmla="*/ 53 h 576"/>
                      <a:gd name="T22" fmla="*/ 3 w 66"/>
                      <a:gd name="T23" fmla="*/ 47 h 576"/>
                      <a:gd name="T24" fmla="*/ 4 w 66"/>
                      <a:gd name="T25" fmla="*/ 40 h 576"/>
                      <a:gd name="T26" fmla="*/ 4 w 66"/>
                      <a:gd name="T27" fmla="*/ 34 h 576"/>
                      <a:gd name="T28" fmla="*/ 5 w 66"/>
                      <a:gd name="T29" fmla="*/ 27 h 576"/>
                      <a:gd name="T30" fmla="*/ 5 w 66"/>
                      <a:gd name="T31" fmla="*/ 21 h 576"/>
                      <a:gd name="T32" fmla="*/ 6 w 66"/>
                      <a:gd name="T33" fmla="*/ 14 h 576"/>
                      <a:gd name="T34" fmla="*/ 6 w 66"/>
                      <a:gd name="T35" fmla="*/ 7 h 576"/>
                      <a:gd name="T36" fmla="*/ 6 w 66"/>
                      <a:gd name="T37" fmla="*/ 1 h 576"/>
                      <a:gd name="T38" fmla="*/ 6 w 66"/>
                      <a:gd name="T39" fmla="*/ 1 h 576"/>
                      <a:gd name="T40" fmla="*/ 3 w 66"/>
                      <a:gd name="T41" fmla="*/ 0 h 576"/>
                      <a:gd name="T42" fmla="*/ 3 w 66"/>
                      <a:gd name="T43" fmla="*/ 0 h 576"/>
                      <a:gd name="T44" fmla="*/ 3 w 66"/>
                      <a:gd name="T45" fmla="*/ 1 h 576"/>
                      <a:gd name="T46" fmla="*/ 3 w 66"/>
                      <a:gd name="T47" fmla="*/ 0 h 57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66" h="576">
                        <a:moveTo>
                          <a:pt x="31" y="0"/>
                        </a:moveTo>
                        <a:lnTo>
                          <a:pt x="31" y="6"/>
                        </a:lnTo>
                        <a:lnTo>
                          <a:pt x="30" y="76"/>
                        </a:lnTo>
                        <a:lnTo>
                          <a:pt x="27" y="145"/>
                        </a:lnTo>
                        <a:lnTo>
                          <a:pt x="22" y="215"/>
                        </a:lnTo>
                        <a:lnTo>
                          <a:pt x="16" y="287"/>
                        </a:lnTo>
                        <a:lnTo>
                          <a:pt x="10" y="357"/>
                        </a:lnTo>
                        <a:lnTo>
                          <a:pt x="6" y="430"/>
                        </a:lnTo>
                        <a:lnTo>
                          <a:pt x="2" y="503"/>
                        </a:lnTo>
                        <a:lnTo>
                          <a:pt x="0" y="576"/>
                        </a:lnTo>
                        <a:lnTo>
                          <a:pt x="35" y="576"/>
                        </a:lnTo>
                        <a:lnTo>
                          <a:pt x="37" y="506"/>
                        </a:lnTo>
                        <a:lnTo>
                          <a:pt x="40" y="437"/>
                        </a:lnTo>
                        <a:lnTo>
                          <a:pt x="45" y="367"/>
                        </a:lnTo>
                        <a:lnTo>
                          <a:pt x="50" y="295"/>
                        </a:lnTo>
                        <a:lnTo>
                          <a:pt x="56" y="225"/>
                        </a:lnTo>
                        <a:lnTo>
                          <a:pt x="61" y="152"/>
                        </a:lnTo>
                        <a:lnTo>
                          <a:pt x="65" y="79"/>
                        </a:lnTo>
                        <a:lnTo>
                          <a:pt x="66" y="6"/>
                        </a:lnTo>
                        <a:lnTo>
                          <a:pt x="66" y="12"/>
                        </a:lnTo>
                        <a:lnTo>
                          <a:pt x="31" y="0"/>
                        </a:lnTo>
                        <a:lnTo>
                          <a:pt x="31" y="3"/>
                        </a:lnTo>
                        <a:lnTo>
                          <a:pt x="31" y="6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0" name="Freeform 233"/>
                  <p:cNvSpPr>
                    <a:spLocks/>
                  </p:cNvSpPr>
                  <p:nvPr/>
                </p:nvSpPr>
                <p:spPr bwMode="auto">
                  <a:xfrm>
                    <a:off x="1372" y="1835"/>
                    <a:ext cx="6" cy="43"/>
                  </a:xfrm>
                  <a:custGeom>
                    <a:avLst/>
                    <a:gdLst>
                      <a:gd name="T0" fmla="*/ 4 w 66"/>
                      <a:gd name="T1" fmla="*/ 0 h 472"/>
                      <a:gd name="T2" fmla="*/ 3 w 66"/>
                      <a:gd name="T3" fmla="*/ 3 h 472"/>
                      <a:gd name="T4" fmla="*/ 3 w 66"/>
                      <a:gd name="T5" fmla="*/ 8 h 472"/>
                      <a:gd name="T6" fmla="*/ 3 w 66"/>
                      <a:gd name="T7" fmla="*/ 12 h 472"/>
                      <a:gd name="T8" fmla="*/ 2 w 66"/>
                      <a:gd name="T9" fmla="*/ 17 h 472"/>
                      <a:gd name="T10" fmla="*/ 2 w 66"/>
                      <a:gd name="T11" fmla="*/ 22 h 472"/>
                      <a:gd name="T12" fmla="*/ 1 w 66"/>
                      <a:gd name="T13" fmla="*/ 27 h 472"/>
                      <a:gd name="T14" fmla="*/ 1 w 66"/>
                      <a:gd name="T15" fmla="*/ 32 h 472"/>
                      <a:gd name="T16" fmla="*/ 1 w 66"/>
                      <a:gd name="T17" fmla="*/ 37 h 472"/>
                      <a:gd name="T18" fmla="*/ 0 w 66"/>
                      <a:gd name="T19" fmla="*/ 42 h 472"/>
                      <a:gd name="T20" fmla="*/ 3 w 66"/>
                      <a:gd name="T21" fmla="*/ 43 h 472"/>
                      <a:gd name="T22" fmla="*/ 4 w 66"/>
                      <a:gd name="T23" fmla="*/ 38 h 472"/>
                      <a:gd name="T24" fmla="*/ 4 w 66"/>
                      <a:gd name="T25" fmla="*/ 33 h 472"/>
                      <a:gd name="T26" fmla="*/ 5 w 66"/>
                      <a:gd name="T27" fmla="*/ 28 h 472"/>
                      <a:gd name="T28" fmla="*/ 5 w 66"/>
                      <a:gd name="T29" fmla="*/ 23 h 472"/>
                      <a:gd name="T30" fmla="*/ 5 w 66"/>
                      <a:gd name="T31" fmla="*/ 18 h 472"/>
                      <a:gd name="T32" fmla="*/ 6 w 66"/>
                      <a:gd name="T33" fmla="*/ 13 h 472"/>
                      <a:gd name="T34" fmla="*/ 6 w 66"/>
                      <a:gd name="T35" fmla="*/ 8 h 472"/>
                      <a:gd name="T36" fmla="*/ 6 w 66"/>
                      <a:gd name="T37" fmla="*/ 3 h 472"/>
                      <a:gd name="T38" fmla="*/ 5 w 66"/>
                      <a:gd name="T39" fmla="*/ 6 h 472"/>
                      <a:gd name="T40" fmla="*/ 4 w 66"/>
                      <a:gd name="T41" fmla="*/ 0 h 472"/>
                      <a:gd name="T42" fmla="*/ 3 w 66"/>
                      <a:gd name="T43" fmla="*/ 1 h 472"/>
                      <a:gd name="T44" fmla="*/ 3 w 66"/>
                      <a:gd name="T45" fmla="*/ 3 h 472"/>
                      <a:gd name="T46" fmla="*/ 4 w 66"/>
                      <a:gd name="T47" fmla="*/ 0 h 472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66" h="472">
                        <a:moveTo>
                          <a:pt x="44" y="0"/>
                        </a:moveTo>
                        <a:lnTo>
                          <a:pt x="31" y="32"/>
                        </a:lnTo>
                        <a:lnTo>
                          <a:pt x="31" y="84"/>
                        </a:lnTo>
                        <a:lnTo>
                          <a:pt x="29" y="137"/>
                        </a:lnTo>
                        <a:lnTo>
                          <a:pt x="26" y="190"/>
                        </a:lnTo>
                        <a:lnTo>
                          <a:pt x="21" y="243"/>
                        </a:lnTo>
                        <a:lnTo>
                          <a:pt x="16" y="298"/>
                        </a:lnTo>
                        <a:lnTo>
                          <a:pt x="12" y="352"/>
                        </a:lnTo>
                        <a:lnTo>
                          <a:pt x="6" y="406"/>
                        </a:lnTo>
                        <a:lnTo>
                          <a:pt x="0" y="460"/>
                        </a:lnTo>
                        <a:lnTo>
                          <a:pt x="35" y="472"/>
                        </a:lnTo>
                        <a:lnTo>
                          <a:pt x="41" y="418"/>
                        </a:lnTo>
                        <a:lnTo>
                          <a:pt x="46" y="364"/>
                        </a:lnTo>
                        <a:lnTo>
                          <a:pt x="51" y="309"/>
                        </a:lnTo>
                        <a:lnTo>
                          <a:pt x="55" y="253"/>
                        </a:lnTo>
                        <a:lnTo>
                          <a:pt x="60" y="198"/>
                        </a:lnTo>
                        <a:lnTo>
                          <a:pt x="63" y="142"/>
                        </a:lnTo>
                        <a:lnTo>
                          <a:pt x="65" y="87"/>
                        </a:lnTo>
                        <a:lnTo>
                          <a:pt x="66" y="32"/>
                        </a:lnTo>
                        <a:lnTo>
                          <a:pt x="53" y="63"/>
                        </a:lnTo>
                        <a:lnTo>
                          <a:pt x="44" y="0"/>
                        </a:lnTo>
                        <a:lnTo>
                          <a:pt x="31" y="8"/>
                        </a:lnTo>
                        <a:lnTo>
                          <a:pt x="31" y="32"/>
                        </a:lnTo>
                        <a:lnTo>
                          <a:pt x="44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1" name="Freeform 234"/>
                  <p:cNvSpPr>
                    <a:spLocks/>
                  </p:cNvSpPr>
                  <p:nvPr/>
                </p:nvSpPr>
                <p:spPr bwMode="auto">
                  <a:xfrm>
                    <a:off x="1376" y="1833"/>
                    <a:ext cx="3" cy="7"/>
                  </a:xfrm>
                  <a:custGeom>
                    <a:avLst/>
                    <a:gdLst>
                      <a:gd name="T0" fmla="*/ 3 w 37"/>
                      <a:gd name="T1" fmla="*/ 4 h 85"/>
                      <a:gd name="T2" fmla="*/ 1 w 37"/>
                      <a:gd name="T3" fmla="*/ 1 h 85"/>
                      <a:gd name="T4" fmla="*/ 0 w 37"/>
                      <a:gd name="T5" fmla="*/ 2 h 85"/>
                      <a:gd name="T6" fmla="*/ 1 w 37"/>
                      <a:gd name="T7" fmla="*/ 7 h 85"/>
                      <a:gd name="T8" fmla="*/ 2 w 37"/>
                      <a:gd name="T9" fmla="*/ 6 h 85"/>
                      <a:gd name="T10" fmla="*/ 0 w 37"/>
                      <a:gd name="T11" fmla="*/ 4 h 85"/>
                      <a:gd name="T12" fmla="*/ 3 w 37"/>
                      <a:gd name="T13" fmla="*/ 4 h 85"/>
                      <a:gd name="T14" fmla="*/ 3 w 37"/>
                      <a:gd name="T15" fmla="*/ 0 h 85"/>
                      <a:gd name="T16" fmla="*/ 1 w 37"/>
                      <a:gd name="T17" fmla="*/ 1 h 85"/>
                      <a:gd name="T18" fmla="*/ 3 w 37"/>
                      <a:gd name="T19" fmla="*/ 4 h 8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7" h="85">
                        <a:moveTo>
                          <a:pt x="37" y="45"/>
                        </a:moveTo>
                        <a:lnTo>
                          <a:pt x="15" y="13"/>
                        </a:lnTo>
                        <a:lnTo>
                          <a:pt x="0" y="22"/>
                        </a:lnTo>
                        <a:lnTo>
                          <a:pt x="9" y="85"/>
                        </a:lnTo>
                        <a:lnTo>
                          <a:pt x="25" y="75"/>
                        </a:lnTo>
                        <a:lnTo>
                          <a:pt x="3" y="45"/>
                        </a:lnTo>
                        <a:lnTo>
                          <a:pt x="37" y="45"/>
                        </a:lnTo>
                        <a:lnTo>
                          <a:pt x="37" y="0"/>
                        </a:lnTo>
                        <a:lnTo>
                          <a:pt x="15" y="13"/>
                        </a:ln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2" name="Freeform 235"/>
                  <p:cNvSpPr>
                    <a:spLocks/>
                  </p:cNvSpPr>
                  <p:nvPr/>
                </p:nvSpPr>
                <p:spPr bwMode="auto">
                  <a:xfrm>
                    <a:off x="1376" y="1837"/>
                    <a:ext cx="6" cy="22"/>
                  </a:xfrm>
                  <a:custGeom>
                    <a:avLst/>
                    <a:gdLst>
                      <a:gd name="T0" fmla="*/ 6 w 66"/>
                      <a:gd name="T1" fmla="*/ 21 h 242"/>
                      <a:gd name="T2" fmla="*/ 6 w 66"/>
                      <a:gd name="T3" fmla="*/ 21 h 242"/>
                      <a:gd name="T4" fmla="*/ 5 w 66"/>
                      <a:gd name="T5" fmla="*/ 18 h 242"/>
                      <a:gd name="T6" fmla="*/ 5 w 66"/>
                      <a:gd name="T7" fmla="*/ 15 h 242"/>
                      <a:gd name="T8" fmla="*/ 5 w 66"/>
                      <a:gd name="T9" fmla="*/ 12 h 242"/>
                      <a:gd name="T10" fmla="*/ 4 w 66"/>
                      <a:gd name="T11" fmla="*/ 10 h 242"/>
                      <a:gd name="T12" fmla="*/ 4 w 66"/>
                      <a:gd name="T13" fmla="*/ 7 h 242"/>
                      <a:gd name="T14" fmla="*/ 3 w 66"/>
                      <a:gd name="T15" fmla="*/ 5 h 242"/>
                      <a:gd name="T16" fmla="*/ 3 w 66"/>
                      <a:gd name="T17" fmla="*/ 2 h 242"/>
                      <a:gd name="T18" fmla="*/ 3 w 66"/>
                      <a:gd name="T19" fmla="*/ 0 h 242"/>
                      <a:gd name="T20" fmla="*/ 0 w 66"/>
                      <a:gd name="T21" fmla="*/ 0 h 242"/>
                      <a:gd name="T22" fmla="*/ 0 w 66"/>
                      <a:gd name="T23" fmla="*/ 3 h 242"/>
                      <a:gd name="T24" fmla="*/ 0 w 66"/>
                      <a:gd name="T25" fmla="*/ 6 h 242"/>
                      <a:gd name="T26" fmla="*/ 1 w 66"/>
                      <a:gd name="T27" fmla="*/ 9 h 242"/>
                      <a:gd name="T28" fmla="*/ 1 w 66"/>
                      <a:gd name="T29" fmla="*/ 12 h 242"/>
                      <a:gd name="T30" fmla="*/ 2 w 66"/>
                      <a:gd name="T31" fmla="*/ 14 h 242"/>
                      <a:gd name="T32" fmla="*/ 2 w 66"/>
                      <a:gd name="T33" fmla="*/ 17 h 242"/>
                      <a:gd name="T34" fmla="*/ 2 w 66"/>
                      <a:gd name="T35" fmla="*/ 20 h 242"/>
                      <a:gd name="T36" fmla="*/ 3 w 66"/>
                      <a:gd name="T37" fmla="*/ 22 h 242"/>
                      <a:gd name="T38" fmla="*/ 3 w 66"/>
                      <a:gd name="T39" fmla="*/ 21 h 242"/>
                      <a:gd name="T40" fmla="*/ 6 w 66"/>
                      <a:gd name="T41" fmla="*/ 21 h 242"/>
                      <a:gd name="T42" fmla="*/ 6 w 66"/>
                      <a:gd name="T43" fmla="*/ 21 h 242"/>
                      <a:gd name="T44" fmla="*/ 6 w 66"/>
                      <a:gd name="T45" fmla="*/ 21 h 242"/>
                      <a:gd name="T46" fmla="*/ 6 w 66"/>
                      <a:gd name="T47" fmla="*/ 21 h 242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66" h="242">
                        <a:moveTo>
                          <a:pt x="66" y="235"/>
                        </a:moveTo>
                        <a:lnTo>
                          <a:pt x="65" y="227"/>
                        </a:lnTo>
                        <a:lnTo>
                          <a:pt x="60" y="197"/>
                        </a:lnTo>
                        <a:lnTo>
                          <a:pt x="55" y="166"/>
                        </a:lnTo>
                        <a:lnTo>
                          <a:pt x="50" y="137"/>
                        </a:lnTo>
                        <a:lnTo>
                          <a:pt x="46" y="107"/>
                        </a:lnTo>
                        <a:lnTo>
                          <a:pt x="41" y="79"/>
                        </a:lnTo>
                        <a:lnTo>
                          <a:pt x="37" y="52"/>
                        </a:lnTo>
                        <a:lnTo>
                          <a:pt x="35" y="25"/>
                        </a:lnTo>
                        <a:lnTo>
                          <a:pt x="34" y="0"/>
                        </a:lnTo>
                        <a:lnTo>
                          <a:pt x="0" y="0"/>
                        </a:lnTo>
                        <a:lnTo>
                          <a:pt x="1" y="32"/>
                        </a:lnTo>
                        <a:lnTo>
                          <a:pt x="3" y="64"/>
                        </a:lnTo>
                        <a:lnTo>
                          <a:pt x="7" y="96"/>
                        </a:lnTo>
                        <a:lnTo>
                          <a:pt x="12" y="127"/>
                        </a:lnTo>
                        <a:lnTo>
                          <a:pt x="17" y="156"/>
                        </a:lnTo>
                        <a:lnTo>
                          <a:pt x="22" y="186"/>
                        </a:lnTo>
                        <a:lnTo>
                          <a:pt x="26" y="215"/>
                        </a:lnTo>
                        <a:lnTo>
                          <a:pt x="31" y="242"/>
                        </a:lnTo>
                        <a:lnTo>
                          <a:pt x="31" y="235"/>
                        </a:lnTo>
                        <a:lnTo>
                          <a:pt x="66" y="235"/>
                        </a:lnTo>
                        <a:lnTo>
                          <a:pt x="66" y="231"/>
                        </a:lnTo>
                        <a:lnTo>
                          <a:pt x="65" y="227"/>
                        </a:lnTo>
                        <a:lnTo>
                          <a:pt x="66" y="235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3" name="Freeform 236"/>
                  <p:cNvSpPr>
                    <a:spLocks/>
                  </p:cNvSpPr>
                  <p:nvPr/>
                </p:nvSpPr>
                <p:spPr bwMode="auto">
                  <a:xfrm>
                    <a:off x="1379" y="1858"/>
                    <a:ext cx="4" cy="44"/>
                  </a:xfrm>
                  <a:custGeom>
                    <a:avLst/>
                    <a:gdLst>
                      <a:gd name="T0" fmla="*/ 4 w 50"/>
                      <a:gd name="T1" fmla="*/ 43 h 485"/>
                      <a:gd name="T2" fmla="*/ 4 w 50"/>
                      <a:gd name="T3" fmla="*/ 43 h 485"/>
                      <a:gd name="T4" fmla="*/ 4 w 50"/>
                      <a:gd name="T5" fmla="*/ 38 h 485"/>
                      <a:gd name="T6" fmla="*/ 4 w 50"/>
                      <a:gd name="T7" fmla="*/ 32 h 485"/>
                      <a:gd name="T8" fmla="*/ 4 w 50"/>
                      <a:gd name="T9" fmla="*/ 27 h 485"/>
                      <a:gd name="T10" fmla="*/ 3 w 50"/>
                      <a:gd name="T11" fmla="*/ 21 h 485"/>
                      <a:gd name="T12" fmla="*/ 3 w 50"/>
                      <a:gd name="T13" fmla="*/ 16 h 485"/>
                      <a:gd name="T14" fmla="*/ 3 w 50"/>
                      <a:gd name="T15" fmla="*/ 11 h 485"/>
                      <a:gd name="T16" fmla="*/ 3 w 50"/>
                      <a:gd name="T17" fmla="*/ 5 h 485"/>
                      <a:gd name="T18" fmla="*/ 3 w 50"/>
                      <a:gd name="T19" fmla="*/ 0 h 485"/>
                      <a:gd name="T20" fmla="*/ 0 w 50"/>
                      <a:gd name="T21" fmla="*/ 0 h 485"/>
                      <a:gd name="T22" fmla="*/ 0 w 50"/>
                      <a:gd name="T23" fmla="*/ 5 h 485"/>
                      <a:gd name="T24" fmla="*/ 0 w 50"/>
                      <a:gd name="T25" fmla="*/ 11 h 485"/>
                      <a:gd name="T26" fmla="*/ 0 w 50"/>
                      <a:gd name="T27" fmla="*/ 17 h 485"/>
                      <a:gd name="T28" fmla="*/ 1 w 50"/>
                      <a:gd name="T29" fmla="*/ 22 h 485"/>
                      <a:gd name="T30" fmla="*/ 1 w 50"/>
                      <a:gd name="T31" fmla="*/ 27 h 485"/>
                      <a:gd name="T32" fmla="*/ 1 w 50"/>
                      <a:gd name="T33" fmla="*/ 33 h 485"/>
                      <a:gd name="T34" fmla="*/ 1 w 50"/>
                      <a:gd name="T35" fmla="*/ 38 h 485"/>
                      <a:gd name="T36" fmla="*/ 1 w 50"/>
                      <a:gd name="T37" fmla="*/ 43 h 485"/>
                      <a:gd name="T38" fmla="*/ 1 w 50"/>
                      <a:gd name="T39" fmla="*/ 44 h 485"/>
                      <a:gd name="T40" fmla="*/ 1 w 50"/>
                      <a:gd name="T41" fmla="*/ 43 h 485"/>
                      <a:gd name="T42" fmla="*/ 1 w 50"/>
                      <a:gd name="T43" fmla="*/ 44 h 485"/>
                      <a:gd name="T44" fmla="*/ 1 w 50"/>
                      <a:gd name="T45" fmla="*/ 44 h 485"/>
                      <a:gd name="T46" fmla="*/ 4 w 50"/>
                      <a:gd name="T47" fmla="*/ 43 h 485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50" h="485">
                        <a:moveTo>
                          <a:pt x="50" y="473"/>
                        </a:moveTo>
                        <a:lnTo>
                          <a:pt x="50" y="479"/>
                        </a:lnTo>
                        <a:lnTo>
                          <a:pt x="48" y="418"/>
                        </a:lnTo>
                        <a:lnTo>
                          <a:pt x="47" y="357"/>
                        </a:lnTo>
                        <a:lnTo>
                          <a:pt x="44" y="296"/>
                        </a:lnTo>
                        <a:lnTo>
                          <a:pt x="42" y="236"/>
                        </a:lnTo>
                        <a:lnTo>
                          <a:pt x="39" y="177"/>
                        </a:lnTo>
                        <a:lnTo>
                          <a:pt x="37" y="118"/>
                        </a:lnTo>
                        <a:lnTo>
                          <a:pt x="35" y="58"/>
                        </a:lnTo>
                        <a:lnTo>
                          <a:pt x="35" y="0"/>
                        </a:lnTo>
                        <a:lnTo>
                          <a:pt x="0" y="0"/>
                        </a:lnTo>
                        <a:lnTo>
                          <a:pt x="0" y="60"/>
                        </a:lnTo>
                        <a:lnTo>
                          <a:pt x="2" y="121"/>
                        </a:lnTo>
                        <a:lnTo>
                          <a:pt x="4" y="182"/>
                        </a:lnTo>
                        <a:lnTo>
                          <a:pt x="7" y="242"/>
                        </a:lnTo>
                        <a:lnTo>
                          <a:pt x="10" y="302"/>
                        </a:lnTo>
                        <a:lnTo>
                          <a:pt x="12" y="361"/>
                        </a:lnTo>
                        <a:lnTo>
                          <a:pt x="15" y="420"/>
                        </a:lnTo>
                        <a:lnTo>
                          <a:pt x="15" y="479"/>
                        </a:lnTo>
                        <a:lnTo>
                          <a:pt x="16" y="485"/>
                        </a:lnTo>
                        <a:lnTo>
                          <a:pt x="15" y="479"/>
                        </a:lnTo>
                        <a:lnTo>
                          <a:pt x="15" y="482"/>
                        </a:lnTo>
                        <a:lnTo>
                          <a:pt x="16" y="485"/>
                        </a:lnTo>
                        <a:lnTo>
                          <a:pt x="50" y="473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4" name="Freeform 237"/>
                  <p:cNvSpPr>
                    <a:spLocks/>
                  </p:cNvSpPr>
                  <p:nvPr/>
                </p:nvSpPr>
                <p:spPr bwMode="auto">
                  <a:xfrm>
                    <a:off x="1380" y="1901"/>
                    <a:ext cx="7" cy="46"/>
                  </a:xfrm>
                  <a:custGeom>
                    <a:avLst/>
                    <a:gdLst>
                      <a:gd name="T0" fmla="*/ 4 w 78"/>
                      <a:gd name="T1" fmla="*/ 39 h 501"/>
                      <a:gd name="T2" fmla="*/ 7 w 78"/>
                      <a:gd name="T3" fmla="*/ 38 h 501"/>
                      <a:gd name="T4" fmla="*/ 6 w 78"/>
                      <a:gd name="T5" fmla="*/ 36 h 501"/>
                      <a:gd name="T6" fmla="*/ 6 w 78"/>
                      <a:gd name="T7" fmla="*/ 34 h 501"/>
                      <a:gd name="T8" fmla="*/ 5 w 78"/>
                      <a:gd name="T9" fmla="*/ 31 h 501"/>
                      <a:gd name="T10" fmla="*/ 5 w 78"/>
                      <a:gd name="T11" fmla="*/ 29 h 501"/>
                      <a:gd name="T12" fmla="*/ 5 w 78"/>
                      <a:gd name="T13" fmla="*/ 27 h 501"/>
                      <a:gd name="T14" fmla="*/ 4 w 78"/>
                      <a:gd name="T15" fmla="*/ 25 h 501"/>
                      <a:gd name="T16" fmla="*/ 4 w 78"/>
                      <a:gd name="T17" fmla="*/ 22 h 501"/>
                      <a:gd name="T18" fmla="*/ 4 w 78"/>
                      <a:gd name="T19" fmla="*/ 20 h 501"/>
                      <a:gd name="T20" fmla="*/ 4 w 78"/>
                      <a:gd name="T21" fmla="*/ 15 h 501"/>
                      <a:gd name="T22" fmla="*/ 4 w 78"/>
                      <a:gd name="T23" fmla="*/ 10 h 501"/>
                      <a:gd name="T24" fmla="*/ 3 w 78"/>
                      <a:gd name="T25" fmla="*/ 5 h 501"/>
                      <a:gd name="T26" fmla="*/ 3 w 78"/>
                      <a:gd name="T27" fmla="*/ 0 h 501"/>
                      <a:gd name="T28" fmla="*/ 0 w 78"/>
                      <a:gd name="T29" fmla="*/ 1 h 501"/>
                      <a:gd name="T30" fmla="*/ 0 w 78"/>
                      <a:gd name="T31" fmla="*/ 6 h 501"/>
                      <a:gd name="T32" fmla="*/ 0 w 78"/>
                      <a:gd name="T33" fmla="*/ 10 h 501"/>
                      <a:gd name="T34" fmla="*/ 1 w 78"/>
                      <a:gd name="T35" fmla="*/ 16 h 501"/>
                      <a:gd name="T36" fmla="*/ 1 w 78"/>
                      <a:gd name="T37" fmla="*/ 20 h 501"/>
                      <a:gd name="T38" fmla="*/ 1 w 78"/>
                      <a:gd name="T39" fmla="*/ 23 h 501"/>
                      <a:gd name="T40" fmla="*/ 1 w 78"/>
                      <a:gd name="T41" fmla="*/ 26 h 501"/>
                      <a:gd name="T42" fmla="*/ 2 w 78"/>
                      <a:gd name="T43" fmla="*/ 28 h 501"/>
                      <a:gd name="T44" fmla="*/ 2 w 78"/>
                      <a:gd name="T45" fmla="*/ 31 h 501"/>
                      <a:gd name="T46" fmla="*/ 2 w 78"/>
                      <a:gd name="T47" fmla="*/ 33 h 501"/>
                      <a:gd name="T48" fmla="*/ 3 w 78"/>
                      <a:gd name="T49" fmla="*/ 36 h 501"/>
                      <a:gd name="T50" fmla="*/ 4 w 78"/>
                      <a:gd name="T51" fmla="*/ 39 h 501"/>
                      <a:gd name="T52" fmla="*/ 4 w 78"/>
                      <a:gd name="T53" fmla="*/ 41 h 501"/>
                      <a:gd name="T54" fmla="*/ 7 w 78"/>
                      <a:gd name="T55" fmla="*/ 41 h 501"/>
                      <a:gd name="T56" fmla="*/ 4 w 78"/>
                      <a:gd name="T57" fmla="*/ 41 h 501"/>
                      <a:gd name="T58" fmla="*/ 6 w 78"/>
                      <a:gd name="T59" fmla="*/ 46 h 501"/>
                      <a:gd name="T60" fmla="*/ 7 w 78"/>
                      <a:gd name="T61" fmla="*/ 41 h 501"/>
                      <a:gd name="T62" fmla="*/ 4 w 78"/>
                      <a:gd name="T63" fmla="*/ 39 h 50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78" h="501">
                        <a:moveTo>
                          <a:pt x="46" y="420"/>
                        </a:moveTo>
                        <a:lnTo>
                          <a:pt x="77" y="414"/>
                        </a:lnTo>
                        <a:lnTo>
                          <a:pt x="70" y="391"/>
                        </a:lnTo>
                        <a:lnTo>
                          <a:pt x="63" y="367"/>
                        </a:lnTo>
                        <a:lnTo>
                          <a:pt x="58" y="342"/>
                        </a:lnTo>
                        <a:lnTo>
                          <a:pt x="54" y="318"/>
                        </a:lnTo>
                        <a:lnTo>
                          <a:pt x="51" y="293"/>
                        </a:lnTo>
                        <a:lnTo>
                          <a:pt x="48" y="268"/>
                        </a:lnTo>
                        <a:lnTo>
                          <a:pt x="46" y="243"/>
                        </a:lnTo>
                        <a:lnTo>
                          <a:pt x="44" y="217"/>
                        </a:lnTo>
                        <a:lnTo>
                          <a:pt x="42" y="163"/>
                        </a:lnTo>
                        <a:lnTo>
                          <a:pt x="40" y="110"/>
                        </a:lnTo>
                        <a:lnTo>
                          <a:pt x="38" y="56"/>
                        </a:lnTo>
                        <a:lnTo>
                          <a:pt x="34" y="0"/>
                        </a:lnTo>
                        <a:lnTo>
                          <a:pt x="0" y="12"/>
                        </a:lnTo>
                        <a:lnTo>
                          <a:pt x="3" y="63"/>
                        </a:lnTo>
                        <a:lnTo>
                          <a:pt x="5" y="114"/>
                        </a:lnTo>
                        <a:lnTo>
                          <a:pt x="7" y="169"/>
                        </a:lnTo>
                        <a:lnTo>
                          <a:pt x="10" y="223"/>
                        </a:lnTo>
                        <a:lnTo>
                          <a:pt x="11" y="251"/>
                        </a:lnTo>
                        <a:lnTo>
                          <a:pt x="13" y="279"/>
                        </a:lnTo>
                        <a:lnTo>
                          <a:pt x="17" y="307"/>
                        </a:lnTo>
                        <a:lnTo>
                          <a:pt x="21" y="336"/>
                        </a:lnTo>
                        <a:lnTo>
                          <a:pt x="26" y="364"/>
                        </a:lnTo>
                        <a:lnTo>
                          <a:pt x="31" y="393"/>
                        </a:lnTo>
                        <a:lnTo>
                          <a:pt x="39" y="421"/>
                        </a:lnTo>
                        <a:lnTo>
                          <a:pt x="48" y="449"/>
                        </a:lnTo>
                        <a:lnTo>
                          <a:pt x="78" y="444"/>
                        </a:lnTo>
                        <a:lnTo>
                          <a:pt x="48" y="449"/>
                        </a:lnTo>
                        <a:lnTo>
                          <a:pt x="66" y="501"/>
                        </a:lnTo>
                        <a:lnTo>
                          <a:pt x="78" y="444"/>
                        </a:lnTo>
                        <a:lnTo>
                          <a:pt x="46" y="42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5" name="Freeform 238"/>
                  <p:cNvSpPr>
                    <a:spLocks/>
                  </p:cNvSpPr>
                  <p:nvPr/>
                </p:nvSpPr>
                <p:spPr bwMode="auto">
                  <a:xfrm>
                    <a:off x="1384" y="1933"/>
                    <a:ext cx="5" cy="8"/>
                  </a:xfrm>
                  <a:custGeom>
                    <a:avLst/>
                    <a:gdLst>
                      <a:gd name="T0" fmla="*/ 1 w 49"/>
                      <a:gd name="T1" fmla="*/ 1 h 97"/>
                      <a:gd name="T2" fmla="*/ 2 w 49"/>
                      <a:gd name="T3" fmla="*/ 0 h 97"/>
                      <a:gd name="T4" fmla="*/ 0 w 49"/>
                      <a:gd name="T5" fmla="*/ 6 h 97"/>
                      <a:gd name="T6" fmla="*/ 3 w 49"/>
                      <a:gd name="T7" fmla="*/ 8 h 97"/>
                      <a:gd name="T8" fmla="*/ 5 w 49"/>
                      <a:gd name="T9" fmla="*/ 2 h 97"/>
                      <a:gd name="T10" fmla="*/ 5 w 49"/>
                      <a:gd name="T11" fmla="*/ 1 h 97"/>
                      <a:gd name="T12" fmla="*/ 5 w 49"/>
                      <a:gd name="T13" fmla="*/ 2 h 97"/>
                      <a:gd name="T14" fmla="*/ 5 w 49"/>
                      <a:gd name="T15" fmla="*/ 2 h 97"/>
                      <a:gd name="T16" fmla="*/ 5 w 49"/>
                      <a:gd name="T17" fmla="*/ 1 h 97"/>
                      <a:gd name="T18" fmla="*/ 1 w 49"/>
                      <a:gd name="T19" fmla="*/ 1 h 9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9" h="97">
                        <a:moveTo>
                          <a:pt x="14" y="12"/>
                        </a:moveTo>
                        <a:lnTo>
                          <a:pt x="16" y="0"/>
                        </a:lnTo>
                        <a:lnTo>
                          <a:pt x="0" y="73"/>
                        </a:lnTo>
                        <a:lnTo>
                          <a:pt x="32" y="97"/>
                        </a:lnTo>
                        <a:lnTo>
                          <a:pt x="48" y="24"/>
                        </a:lnTo>
                        <a:lnTo>
                          <a:pt x="49" y="12"/>
                        </a:lnTo>
                        <a:lnTo>
                          <a:pt x="48" y="24"/>
                        </a:lnTo>
                        <a:lnTo>
                          <a:pt x="49" y="19"/>
                        </a:lnTo>
                        <a:lnTo>
                          <a:pt x="49" y="12"/>
                        </a:lnTo>
                        <a:lnTo>
                          <a:pt x="14" y="12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6" name="Freeform 239"/>
                  <p:cNvSpPr>
                    <a:spLocks/>
                  </p:cNvSpPr>
                  <p:nvPr/>
                </p:nvSpPr>
                <p:spPr bwMode="auto">
                  <a:xfrm>
                    <a:off x="1386" y="1895"/>
                    <a:ext cx="4" cy="39"/>
                  </a:xfrm>
                  <a:custGeom>
                    <a:avLst/>
                    <a:gdLst>
                      <a:gd name="T0" fmla="*/ 1 w 51"/>
                      <a:gd name="T1" fmla="*/ 0 h 422"/>
                      <a:gd name="T2" fmla="*/ 1 w 51"/>
                      <a:gd name="T3" fmla="*/ 1 h 422"/>
                      <a:gd name="T4" fmla="*/ 1 w 51"/>
                      <a:gd name="T5" fmla="*/ 5 h 422"/>
                      <a:gd name="T6" fmla="*/ 1 w 51"/>
                      <a:gd name="T7" fmla="*/ 10 h 422"/>
                      <a:gd name="T8" fmla="*/ 1 w 51"/>
                      <a:gd name="T9" fmla="*/ 15 h 422"/>
                      <a:gd name="T10" fmla="*/ 1 w 51"/>
                      <a:gd name="T11" fmla="*/ 20 h 422"/>
                      <a:gd name="T12" fmla="*/ 0 w 51"/>
                      <a:gd name="T13" fmla="*/ 24 h 422"/>
                      <a:gd name="T14" fmla="*/ 0 w 51"/>
                      <a:gd name="T15" fmla="*/ 29 h 422"/>
                      <a:gd name="T16" fmla="*/ 0 w 51"/>
                      <a:gd name="T17" fmla="*/ 34 h 422"/>
                      <a:gd name="T18" fmla="*/ 0 w 51"/>
                      <a:gd name="T19" fmla="*/ 39 h 422"/>
                      <a:gd name="T20" fmla="*/ 3 w 51"/>
                      <a:gd name="T21" fmla="*/ 39 h 422"/>
                      <a:gd name="T22" fmla="*/ 3 w 51"/>
                      <a:gd name="T23" fmla="*/ 34 h 422"/>
                      <a:gd name="T24" fmla="*/ 3 w 51"/>
                      <a:gd name="T25" fmla="*/ 30 h 422"/>
                      <a:gd name="T26" fmla="*/ 3 w 51"/>
                      <a:gd name="T27" fmla="*/ 25 h 422"/>
                      <a:gd name="T28" fmla="*/ 3 w 51"/>
                      <a:gd name="T29" fmla="*/ 20 h 422"/>
                      <a:gd name="T30" fmla="*/ 4 w 51"/>
                      <a:gd name="T31" fmla="*/ 15 h 422"/>
                      <a:gd name="T32" fmla="*/ 4 w 51"/>
                      <a:gd name="T33" fmla="*/ 10 h 422"/>
                      <a:gd name="T34" fmla="*/ 4 w 51"/>
                      <a:gd name="T35" fmla="*/ 5 h 422"/>
                      <a:gd name="T36" fmla="*/ 4 w 51"/>
                      <a:gd name="T37" fmla="*/ 1 h 422"/>
                      <a:gd name="T38" fmla="*/ 4 w 51"/>
                      <a:gd name="T39" fmla="*/ 1 h 422"/>
                      <a:gd name="T40" fmla="*/ 1 w 51"/>
                      <a:gd name="T41" fmla="*/ 0 h 422"/>
                      <a:gd name="T42" fmla="*/ 1 w 51"/>
                      <a:gd name="T43" fmla="*/ 0 h 422"/>
                      <a:gd name="T44" fmla="*/ 1 w 51"/>
                      <a:gd name="T45" fmla="*/ 1 h 422"/>
                      <a:gd name="T46" fmla="*/ 1 w 51"/>
                      <a:gd name="T47" fmla="*/ 0 h 422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51" h="422">
                        <a:moveTo>
                          <a:pt x="16" y="0"/>
                        </a:moveTo>
                        <a:lnTo>
                          <a:pt x="16" y="6"/>
                        </a:lnTo>
                        <a:lnTo>
                          <a:pt x="15" y="57"/>
                        </a:lnTo>
                        <a:lnTo>
                          <a:pt x="14" y="108"/>
                        </a:lnTo>
                        <a:lnTo>
                          <a:pt x="11" y="159"/>
                        </a:lnTo>
                        <a:lnTo>
                          <a:pt x="9" y="211"/>
                        </a:lnTo>
                        <a:lnTo>
                          <a:pt x="5" y="263"/>
                        </a:lnTo>
                        <a:lnTo>
                          <a:pt x="3" y="316"/>
                        </a:lnTo>
                        <a:lnTo>
                          <a:pt x="1" y="369"/>
                        </a:lnTo>
                        <a:lnTo>
                          <a:pt x="0" y="422"/>
                        </a:lnTo>
                        <a:lnTo>
                          <a:pt x="35" y="422"/>
                        </a:lnTo>
                        <a:lnTo>
                          <a:pt x="36" y="372"/>
                        </a:lnTo>
                        <a:lnTo>
                          <a:pt x="37" y="321"/>
                        </a:lnTo>
                        <a:lnTo>
                          <a:pt x="40" y="269"/>
                        </a:lnTo>
                        <a:lnTo>
                          <a:pt x="42" y="218"/>
                        </a:lnTo>
                        <a:lnTo>
                          <a:pt x="46" y="166"/>
                        </a:lnTo>
                        <a:lnTo>
                          <a:pt x="48" y="112"/>
                        </a:lnTo>
                        <a:lnTo>
                          <a:pt x="50" y="59"/>
                        </a:lnTo>
                        <a:lnTo>
                          <a:pt x="51" y="6"/>
                        </a:lnTo>
                        <a:lnTo>
                          <a:pt x="51" y="11"/>
                        </a:lnTo>
                        <a:lnTo>
                          <a:pt x="16" y="0"/>
                        </a:lnTo>
                        <a:lnTo>
                          <a:pt x="16" y="4"/>
                        </a:lnTo>
                        <a:lnTo>
                          <a:pt x="16" y="6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7" name="Freeform 240"/>
                  <p:cNvSpPr>
                    <a:spLocks/>
                  </p:cNvSpPr>
                  <p:nvPr/>
                </p:nvSpPr>
                <p:spPr bwMode="auto">
                  <a:xfrm>
                    <a:off x="1387" y="1842"/>
                    <a:ext cx="8" cy="54"/>
                  </a:xfrm>
                  <a:custGeom>
                    <a:avLst/>
                    <a:gdLst>
                      <a:gd name="T0" fmla="*/ 5 w 81"/>
                      <a:gd name="T1" fmla="*/ 1 h 602"/>
                      <a:gd name="T2" fmla="*/ 5 w 81"/>
                      <a:gd name="T3" fmla="*/ 0 h 602"/>
                      <a:gd name="T4" fmla="*/ 4 w 81"/>
                      <a:gd name="T5" fmla="*/ 3 h 602"/>
                      <a:gd name="T6" fmla="*/ 4 w 81"/>
                      <a:gd name="T7" fmla="*/ 7 h 602"/>
                      <a:gd name="T8" fmla="*/ 3 w 81"/>
                      <a:gd name="T9" fmla="*/ 10 h 602"/>
                      <a:gd name="T10" fmla="*/ 3 w 81"/>
                      <a:gd name="T11" fmla="*/ 14 h 602"/>
                      <a:gd name="T12" fmla="*/ 2 w 81"/>
                      <a:gd name="T13" fmla="*/ 20 h 602"/>
                      <a:gd name="T14" fmla="*/ 2 w 81"/>
                      <a:gd name="T15" fmla="*/ 27 h 602"/>
                      <a:gd name="T16" fmla="*/ 1 w 81"/>
                      <a:gd name="T17" fmla="*/ 33 h 602"/>
                      <a:gd name="T18" fmla="*/ 1 w 81"/>
                      <a:gd name="T19" fmla="*/ 40 h 602"/>
                      <a:gd name="T20" fmla="*/ 1 w 81"/>
                      <a:gd name="T21" fmla="*/ 47 h 602"/>
                      <a:gd name="T22" fmla="*/ 0 w 81"/>
                      <a:gd name="T23" fmla="*/ 53 h 602"/>
                      <a:gd name="T24" fmla="*/ 3 w 81"/>
                      <a:gd name="T25" fmla="*/ 54 h 602"/>
                      <a:gd name="T26" fmla="*/ 4 w 81"/>
                      <a:gd name="T27" fmla="*/ 47 h 602"/>
                      <a:gd name="T28" fmla="*/ 4 w 81"/>
                      <a:gd name="T29" fmla="*/ 41 h 602"/>
                      <a:gd name="T30" fmla="*/ 5 w 81"/>
                      <a:gd name="T31" fmla="*/ 34 h 602"/>
                      <a:gd name="T32" fmla="*/ 5 w 81"/>
                      <a:gd name="T33" fmla="*/ 28 h 602"/>
                      <a:gd name="T34" fmla="*/ 6 w 81"/>
                      <a:gd name="T35" fmla="*/ 21 h 602"/>
                      <a:gd name="T36" fmla="*/ 6 w 81"/>
                      <a:gd name="T37" fmla="*/ 14 h 602"/>
                      <a:gd name="T38" fmla="*/ 7 w 81"/>
                      <a:gd name="T39" fmla="*/ 11 h 602"/>
                      <a:gd name="T40" fmla="*/ 7 w 81"/>
                      <a:gd name="T41" fmla="*/ 8 h 602"/>
                      <a:gd name="T42" fmla="*/ 7 w 81"/>
                      <a:gd name="T43" fmla="*/ 5 h 602"/>
                      <a:gd name="T44" fmla="*/ 8 w 81"/>
                      <a:gd name="T45" fmla="*/ 2 h 602"/>
                      <a:gd name="T46" fmla="*/ 8 w 81"/>
                      <a:gd name="T47" fmla="*/ 1 h 602"/>
                      <a:gd name="T48" fmla="*/ 8 w 81"/>
                      <a:gd name="T49" fmla="*/ 2 h 602"/>
                      <a:gd name="T50" fmla="*/ 8 w 81"/>
                      <a:gd name="T51" fmla="*/ 1 h 602"/>
                      <a:gd name="T52" fmla="*/ 8 w 81"/>
                      <a:gd name="T53" fmla="*/ 1 h 602"/>
                      <a:gd name="T54" fmla="*/ 5 w 81"/>
                      <a:gd name="T55" fmla="*/ 1 h 602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81" h="602">
                        <a:moveTo>
                          <a:pt x="47" y="9"/>
                        </a:moveTo>
                        <a:lnTo>
                          <a:pt x="47" y="0"/>
                        </a:lnTo>
                        <a:lnTo>
                          <a:pt x="41" y="37"/>
                        </a:lnTo>
                        <a:lnTo>
                          <a:pt x="37" y="75"/>
                        </a:lnTo>
                        <a:lnTo>
                          <a:pt x="33" y="113"/>
                        </a:lnTo>
                        <a:lnTo>
                          <a:pt x="29" y="151"/>
                        </a:lnTo>
                        <a:lnTo>
                          <a:pt x="23" y="225"/>
                        </a:lnTo>
                        <a:lnTo>
                          <a:pt x="18" y="299"/>
                        </a:lnTo>
                        <a:lnTo>
                          <a:pt x="15" y="373"/>
                        </a:lnTo>
                        <a:lnTo>
                          <a:pt x="11" y="446"/>
                        </a:lnTo>
                        <a:lnTo>
                          <a:pt x="6" y="519"/>
                        </a:lnTo>
                        <a:lnTo>
                          <a:pt x="0" y="591"/>
                        </a:lnTo>
                        <a:lnTo>
                          <a:pt x="35" y="602"/>
                        </a:lnTo>
                        <a:lnTo>
                          <a:pt x="40" y="527"/>
                        </a:lnTo>
                        <a:lnTo>
                          <a:pt x="45" y="453"/>
                        </a:lnTo>
                        <a:lnTo>
                          <a:pt x="49" y="379"/>
                        </a:lnTo>
                        <a:lnTo>
                          <a:pt x="53" y="307"/>
                        </a:lnTo>
                        <a:lnTo>
                          <a:pt x="57" y="234"/>
                        </a:lnTo>
                        <a:lnTo>
                          <a:pt x="63" y="161"/>
                        </a:lnTo>
                        <a:lnTo>
                          <a:pt x="67" y="125"/>
                        </a:lnTo>
                        <a:lnTo>
                          <a:pt x="70" y="89"/>
                        </a:lnTo>
                        <a:lnTo>
                          <a:pt x="75" y="53"/>
                        </a:lnTo>
                        <a:lnTo>
                          <a:pt x="81" y="18"/>
                        </a:lnTo>
                        <a:lnTo>
                          <a:pt x="81" y="9"/>
                        </a:lnTo>
                        <a:lnTo>
                          <a:pt x="81" y="18"/>
                        </a:lnTo>
                        <a:lnTo>
                          <a:pt x="81" y="13"/>
                        </a:lnTo>
                        <a:lnTo>
                          <a:pt x="81" y="9"/>
                        </a:lnTo>
                        <a:lnTo>
                          <a:pt x="47" y="9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8" name="Freeform 241"/>
                  <p:cNvSpPr>
                    <a:spLocks/>
                  </p:cNvSpPr>
                  <p:nvPr/>
                </p:nvSpPr>
                <p:spPr bwMode="auto">
                  <a:xfrm>
                    <a:off x="1391" y="1835"/>
                    <a:ext cx="4" cy="7"/>
                  </a:xfrm>
                  <a:custGeom>
                    <a:avLst/>
                    <a:gdLst>
                      <a:gd name="T0" fmla="*/ 2 w 34"/>
                      <a:gd name="T1" fmla="*/ 0 h 87"/>
                      <a:gd name="T2" fmla="*/ 0 w 34"/>
                      <a:gd name="T3" fmla="*/ 3 h 87"/>
                      <a:gd name="T4" fmla="*/ 0 w 34"/>
                      <a:gd name="T5" fmla="*/ 7 h 87"/>
                      <a:gd name="T6" fmla="*/ 4 w 34"/>
                      <a:gd name="T7" fmla="*/ 7 h 87"/>
                      <a:gd name="T8" fmla="*/ 4 w 34"/>
                      <a:gd name="T9" fmla="*/ 3 h 87"/>
                      <a:gd name="T10" fmla="*/ 2 w 34"/>
                      <a:gd name="T11" fmla="*/ 5 h 87"/>
                      <a:gd name="T12" fmla="*/ 2 w 34"/>
                      <a:gd name="T13" fmla="*/ 0 h 87"/>
                      <a:gd name="T14" fmla="*/ 0 w 34"/>
                      <a:gd name="T15" fmla="*/ 0 h 87"/>
                      <a:gd name="T16" fmla="*/ 0 w 34"/>
                      <a:gd name="T17" fmla="*/ 3 h 87"/>
                      <a:gd name="T18" fmla="*/ 2 w 34"/>
                      <a:gd name="T19" fmla="*/ 0 h 8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4" h="87">
                        <a:moveTo>
                          <a:pt x="17" y="0"/>
                        </a:moveTo>
                        <a:lnTo>
                          <a:pt x="0" y="33"/>
                        </a:lnTo>
                        <a:lnTo>
                          <a:pt x="0" y="87"/>
                        </a:lnTo>
                        <a:lnTo>
                          <a:pt x="34" y="87"/>
                        </a:lnTo>
                        <a:lnTo>
                          <a:pt x="34" y="33"/>
                        </a:lnTo>
                        <a:lnTo>
                          <a:pt x="17" y="65"/>
                        </a:lnTo>
                        <a:lnTo>
                          <a:pt x="17" y="0"/>
                        </a:lnTo>
                        <a:lnTo>
                          <a:pt x="0" y="0"/>
                        </a:lnTo>
                        <a:lnTo>
                          <a:pt x="0" y="33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9" name="Freeform 242"/>
                  <p:cNvSpPr>
                    <a:spLocks/>
                  </p:cNvSpPr>
                  <p:nvPr/>
                </p:nvSpPr>
                <p:spPr bwMode="auto">
                  <a:xfrm>
                    <a:off x="1393" y="1835"/>
                    <a:ext cx="3" cy="5"/>
                  </a:xfrm>
                  <a:custGeom>
                    <a:avLst/>
                    <a:gdLst>
                      <a:gd name="T0" fmla="*/ 3 w 36"/>
                      <a:gd name="T1" fmla="*/ 2 h 65"/>
                      <a:gd name="T2" fmla="*/ 2 w 36"/>
                      <a:gd name="T3" fmla="*/ 0 h 65"/>
                      <a:gd name="T4" fmla="*/ 0 w 36"/>
                      <a:gd name="T5" fmla="*/ 0 h 65"/>
                      <a:gd name="T6" fmla="*/ 0 w 36"/>
                      <a:gd name="T7" fmla="*/ 5 h 65"/>
                      <a:gd name="T8" fmla="*/ 2 w 36"/>
                      <a:gd name="T9" fmla="*/ 5 h 65"/>
                      <a:gd name="T10" fmla="*/ 0 w 36"/>
                      <a:gd name="T11" fmla="*/ 3 h 65"/>
                      <a:gd name="T12" fmla="*/ 3 w 36"/>
                      <a:gd name="T13" fmla="*/ 2 h 65"/>
                      <a:gd name="T14" fmla="*/ 3 w 36"/>
                      <a:gd name="T15" fmla="*/ 0 h 65"/>
                      <a:gd name="T16" fmla="*/ 2 w 36"/>
                      <a:gd name="T17" fmla="*/ 0 h 65"/>
                      <a:gd name="T18" fmla="*/ 3 w 36"/>
                      <a:gd name="T19" fmla="*/ 2 h 6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6" h="65">
                        <a:moveTo>
                          <a:pt x="36" y="27"/>
                        </a:moveTo>
                        <a:lnTo>
                          <a:pt x="19" y="0"/>
                        </a:lnTo>
                        <a:lnTo>
                          <a:pt x="3" y="0"/>
                        </a:lnTo>
                        <a:lnTo>
                          <a:pt x="3" y="65"/>
                        </a:lnTo>
                        <a:lnTo>
                          <a:pt x="19" y="65"/>
                        </a:lnTo>
                        <a:lnTo>
                          <a:pt x="0" y="38"/>
                        </a:lnTo>
                        <a:lnTo>
                          <a:pt x="36" y="27"/>
                        </a:lnTo>
                        <a:lnTo>
                          <a:pt x="32" y="0"/>
                        </a:lnTo>
                        <a:lnTo>
                          <a:pt x="19" y="0"/>
                        </a:lnTo>
                        <a:lnTo>
                          <a:pt x="36" y="27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0" name="Freeform 243"/>
                  <p:cNvSpPr>
                    <a:spLocks/>
                  </p:cNvSpPr>
                  <p:nvPr/>
                </p:nvSpPr>
                <p:spPr bwMode="auto">
                  <a:xfrm>
                    <a:off x="1393" y="1837"/>
                    <a:ext cx="4" cy="16"/>
                  </a:xfrm>
                  <a:custGeom>
                    <a:avLst/>
                    <a:gdLst>
                      <a:gd name="T0" fmla="*/ 3 w 50"/>
                      <a:gd name="T1" fmla="*/ 16 h 174"/>
                      <a:gd name="T2" fmla="*/ 4 w 50"/>
                      <a:gd name="T3" fmla="*/ 15 h 174"/>
                      <a:gd name="T4" fmla="*/ 3 w 50"/>
                      <a:gd name="T5" fmla="*/ 0 h 174"/>
                      <a:gd name="T6" fmla="*/ 0 w 50"/>
                      <a:gd name="T7" fmla="*/ 1 h 174"/>
                      <a:gd name="T8" fmla="*/ 1 w 50"/>
                      <a:gd name="T9" fmla="*/ 16 h 174"/>
                      <a:gd name="T10" fmla="*/ 3 w 50"/>
                      <a:gd name="T11" fmla="*/ 16 h 17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50" h="174">
                        <a:moveTo>
                          <a:pt x="33" y="169"/>
                        </a:moveTo>
                        <a:lnTo>
                          <a:pt x="50" y="163"/>
                        </a:lnTo>
                        <a:lnTo>
                          <a:pt x="36" y="0"/>
                        </a:lnTo>
                        <a:lnTo>
                          <a:pt x="0" y="11"/>
                        </a:lnTo>
                        <a:lnTo>
                          <a:pt x="16" y="174"/>
                        </a:lnTo>
                        <a:lnTo>
                          <a:pt x="33" y="169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1" name="Freeform 244"/>
                  <p:cNvSpPr>
                    <a:spLocks/>
                  </p:cNvSpPr>
                  <p:nvPr/>
                </p:nvSpPr>
                <p:spPr bwMode="auto">
                  <a:xfrm>
                    <a:off x="1257" y="1852"/>
                    <a:ext cx="5" cy="48"/>
                  </a:xfrm>
                  <a:custGeom>
                    <a:avLst/>
                    <a:gdLst>
                      <a:gd name="T0" fmla="*/ 5 w 53"/>
                      <a:gd name="T1" fmla="*/ 47 h 520"/>
                      <a:gd name="T2" fmla="*/ 5 w 53"/>
                      <a:gd name="T3" fmla="*/ 48 h 520"/>
                      <a:gd name="T4" fmla="*/ 5 w 53"/>
                      <a:gd name="T5" fmla="*/ 41 h 520"/>
                      <a:gd name="T6" fmla="*/ 5 w 53"/>
                      <a:gd name="T7" fmla="*/ 35 h 520"/>
                      <a:gd name="T8" fmla="*/ 5 w 53"/>
                      <a:gd name="T9" fmla="*/ 29 h 520"/>
                      <a:gd name="T10" fmla="*/ 4 w 53"/>
                      <a:gd name="T11" fmla="*/ 24 h 520"/>
                      <a:gd name="T12" fmla="*/ 4 w 53"/>
                      <a:gd name="T13" fmla="*/ 18 h 520"/>
                      <a:gd name="T14" fmla="*/ 4 w 53"/>
                      <a:gd name="T15" fmla="*/ 12 h 520"/>
                      <a:gd name="T16" fmla="*/ 3 w 53"/>
                      <a:gd name="T17" fmla="*/ 6 h 520"/>
                      <a:gd name="T18" fmla="*/ 3 w 53"/>
                      <a:gd name="T19" fmla="*/ 0 h 520"/>
                      <a:gd name="T20" fmla="*/ 0 w 53"/>
                      <a:gd name="T21" fmla="*/ 0 h 520"/>
                      <a:gd name="T22" fmla="*/ 0 w 53"/>
                      <a:gd name="T23" fmla="*/ 6 h 520"/>
                      <a:gd name="T24" fmla="*/ 0 w 53"/>
                      <a:gd name="T25" fmla="*/ 12 h 520"/>
                      <a:gd name="T26" fmla="*/ 0 w 53"/>
                      <a:gd name="T27" fmla="*/ 18 h 520"/>
                      <a:gd name="T28" fmla="*/ 1 w 53"/>
                      <a:gd name="T29" fmla="*/ 24 h 520"/>
                      <a:gd name="T30" fmla="*/ 1 w 53"/>
                      <a:gd name="T31" fmla="*/ 30 h 520"/>
                      <a:gd name="T32" fmla="*/ 1 w 53"/>
                      <a:gd name="T33" fmla="*/ 36 h 520"/>
                      <a:gd name="T34" fmla="*/ 2 w 53"/>
                      <a:gd name="T35" fmla="*/ 42 h 520"/>
                      <a:gd name="T36" fmla="*/ 2 w 53"/>
                      <a:gd name="T37" fmla="*/ 48 h 520"/>
                      <a:gd name="T38" fmla="*/ 2 w 53"/>
                      <a:gd name="T39" fmla="*/ 48 h 520"/>
                      <a:gd name="T40" fmla="*/ 2 w 53"/>
                      <a:gd name="T41" fmla="*/ 48 h 520"/>
                      <a:gd name="T42" fmla="*/ 2 w 53"/>
                      <a:gd name="T43" fmla="*/ 48 h 520"/>
                      <a:gd name="T44" fmla="*/ 2 w 53"/>
                      <a:gd name="T45" fmla="*/ 48 h 520"/>
                      <a:gd name="T46" fmla="*/ 5 w 53"/>
                      <a:gd name="T47" fmla="*/ 47 h 520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53" h="520">
                        <a:moveTo>
                          <a:pt x="53" y="510"/>
                        </a:moveTo>
                        <a:lnTo>
                          <a:pt x="53" y="515"/>
                        </a:lnTo>
                        <a:lnTo>
                          <a:pt x="52" y="449"/>
                        </a:lnTo>
                        <a:lnTo>
                          <a:pt x="50" y="384"/>
                        </a:lnTo>
                        <a:lnTo>
                          <a:pt x="48" y="319"/>
                        </a:lnTo>
                        <a:lnTo>
                          <a:pt x="44" y="255"/>
                        </a:lnTo>
                        <a:lnTo>
                          <a:pt x="41" y="191"/>
                        </a:lnTo>
                        <a:lnTo>
                          <a:pt x="39" y="127"/>
                        </a:lnTo>
                        <a:lnTo>
                          <a:pt x="37" y="63"/>
                        </a:lnTo>
                        <a:lnTo>
                          <a:pt x="37" y="0"/>
                        </a:lnTo>
                        <a:lnTo>
                          <a:pt x="0" y="0"/>
                        </a:lnTo>
                        <a:lnTo>
                          <a:pt x="1" y="65"/>
                        </a:lnTo>
                        <a:lnTo>
                          <a:pt x="3" y="130"/>
                        </a:lnTo>
                        <a:lnTo>
                          <a:pt x="5" y="195"/>
                        </a:lnTo>
                        <a:lnTo>
                          <a:pt x="8" y="260"/>
                        </a:lnTo>
                        <a:lnTo>
                          <a:pt x="12" y="324"/>
                        </a:lnTo>
                        <a:lnTo>
                          <a:pt x="14" y="388"/>
                        </a:lnTo>
                        <a:lnTo>
                          <a:pt x="16" y="452"/>
                        </a:lnTo>
                        <a:lnTo>
                          <a:pt x="17" y="515"/>
                        </a:lnTo>
                        <a:lnTo>
                          <a:pt x="17" y="520"/>
                        </a:lnTo>
                        <a:lnTo>
                          <a:pt x="17" y="515"/>
                        </a:lnTo>
                        <a:lnTo>
                          <a:pt x="17" y="518"/>
                        </a:lnTo>
                        <a:lnTo>
                          <a:pt x="17" y="520"/>
                        </a:lnTo>
                        <a:lnTo>
                          <a:pt x="53" y="51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2" name="Freeform 245"/>
                  <p:cNvSpPr>
                    <a:spLocks/>
                  </p:cNvSpPr>
                  <p:nvPr/>
                </p:nvSpPr>
                <p:spPr bwMode="auto">
                  <a:xfrm>
                    <a:off x="1259" y="1899"/>
                    <a:ext cx="6" cy="39"/>
                  </a:xfrm>
                  <a:custGeom>
                    <a:avLst/>
                    <a:gdLst>
                      <a:gd name="T0" fmla="*/ 6 w 68"/>
                      <a:gd name="T1" fmla="*/ 36 h 430"/>
                      <a:gd name="T2" fmla="*/ 6 w 68"/>
                      <a:gd name="T3" fmla="*/ 37 h 430"/>
                      <a:gd name="T4" fmla="*/ 6 w 68"/>
                      <a:gd name="T5" fmla="*/ 33 h 430"/>
                      <a:gd name="T6" fmla="*/ 6 w 68"/>
                      <a:gd name="T7" fmla="*/ 28 h 430"/>
                      <a:gd name="T8" fmla="*/ 5 w 68"/>
                      <a:gd name="T9" fmla="*/ 23 h 430"/>
                      <a:gd name="T10" fmla="*/ 5 w 68"/>
                      <a:gd name="T11" fmla="*/ 19 h 430"/>
                      <a:gd name="T12" fmla="*/ 5 w 68"/>
                      <a:gd name="T13" fmla="*/ 14 h 430"/>
                      <a:gd name="T14" fmla="*/ 4 w 68"/>
                      <a:gd name="T15" fmla="*/ 9 h 430"/>
                      <a:gd name="T16" fmla="*/ 4 w 68"/>
                      <a:gd name="T17" fmla="*/ 5 h 430"/>
                      <a:gd name="T18" fmla="*/ 3 w 68"/>
                      <a:gd name="T19" fmla="*/ 0 h 430"/>
                      <a:gd name="T20" fmla="*/ 0 w 68"/>
                      <a:gd name="T21" fmla="*/ 1 h 430"/>
                      <a:gd name="T22" fmla="*/ 0 w 68"/>
                      <a:gd name="T23" fmla="*/ 6 h 430"/>
                      <a:gd name="T24" fmla="*/ 1 w 68"/>
                      <a:gd name="T25" fmla="*/ 10 h 430"/>
                      <a:gd name="T26" fmla="*/ 1 w 68"/>
                      <a:gd name="T27" fmla="*/ 15 h 430"/>
                      <a:gd name="T28" fmla="*/ 2 w 68"/>
                      <a:gd name="T29" fmla="*/ 19 h 430"/>
                      <a:gd name="T30" fmla="*/ 2 w 68"/>
                      <a:gd name="T31" fmla="*/ 24 h 430"/>
                      <a:gd name="T32" fmla="*/ 2 w 68"/>
                      <a:gd name="T33" fmla="*/ 28 h 430"/>
                      <a:gd name="T34" fmla="*/ 3 w 68"/>
                      <a:gd name="T35" fmla="*/ 33 h 430"/>
                      <a:gd name="T36" fmla="*/ 3 w 68"/>
                      <a:gd name="T37" fmla="*/ 37 h 430"/>
                      <a:gd name="T38" fmla="*/ 3 w 68"/>
                      <a:gd name="T39" fmla="*/ 39 h 430"/>
                      <a:gd name="T40" fmla="*/ 3 w 68"/>
                      <a:gd name="T41" fmla="*/ 37 h 430"/>
                      <a:gd name="T42" fmla="*/ 3 w 68"/>
                      <a:gd name="T43" fmla="*/ 38 h 430"/>
                      <a:gd name="T44" fmla="*/ 3 w 68"/>
                      <a:gd name="T45" fmla="*/ 39 h 430"/>
                      <a:gd name="T46" fmla="*/ 6 w 68"/>
                      <a:gd name="T47" fmla="*/ 36 h 430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68" h="430">
                        <a:moveTo>
                          <a:pt x="65" y="395"/>
                        </a:moveTo>
                        <a:lnTo>
                          <a:pt x="68" y="412"/>
                        </a:lnTo>
                        <a:lnTo>
                          <a:pt x="67" y="360"/>
                        </a:lnTo>
                        <a:lnTo>
                          <a:pt x="65" y="307"/>
                        </a:lnTo>
                        <a:lnTo>
                          <a:pt x="61" y="255"/>
                        </a:lnTo>
                        <a:lnTo>
                          <a:pt x="56" y="204"/>
                        </a:lnTo>
                        <a:lnTo>
                          <a:pt x="51" y="152"/>
                        </a:lnTo>
                        <a:lnTo>
                          <a:pt x="45" y="101"/>
                        </a:lnTo>
                        <a:lnTo>
                          <a:pt x="40" y="50"/>
                        </a:lnTo>
                        <a:lnTo>
                          <a:pt x="36" y="0"/>
                        </a:lnTo>
                        <a:lnTo>
                          <a:pt x="0" y="10"/>
                        </a:lnTo>
                        <a:lnTo>
                          <a:pt x="5" y="62"/>
                        </a:lnTo>
                        <a:lnTo>
                          <a:pt x="10" y="113"/>
                        </a:lnTo>
                        <a:lnTo>
                          <a:pt x="16" y="163"/>
                        </a:lnTo>
                        <a:lnTo>
                          <a:pt x="21" y="214"/>
                        </a:lnTo>
                        <a:lnTo>
                          <a:pt x="25" y="264"/>
                        </a:lnTo>
                        <a:lnTo>
                          <a:pt x="28" y="314"/>
                        </a:lnTo>
                        <a:lnTo>
                          <a:pt x="31" y="363"/>
                        </a:lnTo>
                        <a:lnTo>
                          <a:pt x="32" y="412"/>
                        </a:lnTo>
                        <a:lnTo>
                          <a:pt x="35" y="430"/>
                        </a:lnTo>
                        <a:lnTo>
                          <a:pt x="32" y="412"/>
                        </a:lnTo>
                        <a:lnTo>
                          <a:pt x="32" y="422"/>
                        </a:lnTo>
                        <a:lnTo>
                          <a:pt x="35" y="430"/>
                        </a:lnTo>
                        <a:lnTo>
                          <a:pt x="65" y="395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3" name="Freeform 246"/>
                  <p:cNvSpPr>
                    <a:spLocks/>
                  </p:cNvSpPr>
                  <p:nvPr/>
                </p:nvSpPr>
                <p:spPr bwMode="auto">
                  <a:xfrm>
                    <a:off x="1262" y="1935"/>
                    <a:ext cx="4" cy="13"/>
                  </a:xfrm>
                  <a:custGeom>
                    <a:avLst/>
                    <a:gdLst>
                      <a:gd name="T0" fmla="*/ 1 w 49"/>
                      <a:gd name="T1" fmla="*/ 5 h 142"/>
                      <a:gd name="T2" fmla="*/ 4 w 49"/>
                      <a:gd name="T3" fmla="*/ 4 h 142"/>
                      <a:gd name="T4" fmla="*/ 2 w 49"/>
                      <a:gd name="T5" fmla="*/ 0 h 142"/>
                      <a:gd name="T6" fmla="*/ 0 w 49"/>
                      <a:gd name="T7" fmla="*/ 3 h 142"/>
                      <a:gd name="T8" fmla="*/ 1 w 49"/>
                      <a:gd name="T9" fmla="*/ 7 h 142"/>
                      <a:gd name="T10" fmla="*/ 4 w 49"/>
                      <a:gd name="T11" fmla="*/ 6 h 142"/>
                      <a:gd name="T12" fmla="*/ 1 w 49"/>
                      <a:gd name="T13" fmla="*/ 7 h 142"/>
                      <a:gd name="T14" fmla="*/ 3 w 49"/>
                      <a:gd name="T15" fmla="*/ 13 h 142"/>
                      <a:gd name="T16" fmla="*/ 4 w 49"/>
                      <a:gd name="T17" fmla="*/ 6 h 142"/>
                      <a:gd name="T18" fmla="*/ 1 w 49"/>
                      <a:gd name="T19" fmla="*/ 5 h 14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9" h="142">
                        <a:moveTo>
                          <a:pt x="14" y="54"/>
                        </a:moveTo>
                        <a:lnTo>
                          <a:pt x="47" y="45"/>
                        </a:lnTo>
                        <a:lnTo>
                          <a:pt x="30" y="0"/>
                        </a:lnTo>
                        <a:lnTo>
                          <a:pt x="0" y="35"/>
                        </a:lnTo>
                        <a:lnTo>
                          <a:pt x="16" y="80"/>
                        </a:lnTo>
                        <a:lnTo>
                          <a:pt x="49" y="70"/>
                        </a:lnTo>
                        <a:lnTo>
                          <a:pt x="16" y="80"/>
                        </a:lnTo>
                        <a:lnTo>
                          <a:pt x="38" y="142"/>
                        </a:lnTo>
                        <a:lnTo>
                          <a:pt x="49" y="70"/>
                        </a:lnTo>
                        <a:lnTo>
                          <a:pt x="14" y="54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4" name="Freeform 247"/>
                  <p:cNvSpPr>
                    <a:spLocks/>
                  </p:cNvSpPr>
                  <p:nvPr/>
                </p:nvSpPr>
                <p:spPr bwMode="auto">
                  <a:xfrm>
                    <a:off x="1263" y="1886"/>
                    <a:ext cx="8" cy="55"/>
                  </a:xfrm>
                  <a:custGeom>
                    <a:avLst/>
                    <a:gdLst>
                      <a:gd name="T0" fmla="*/ 5 w 83"/>
                      <a:gd name="T1" fmla="*/ 0 h 609"/>
                      <a:gd name="T2" fmla="*/ 5 w 83"/>
                      <a:gd name="T3" fmla="*/ 0 h 609"/>
                      <a:gd name="T4" fmla="*/ 4 w 83"/>
                      <a:gd name="T5" fmla="*/ 7 h 609"/>
                      <a:gd name="T6" fmla="*/ 4 w 83"/>
                      <a:gd name="T7" fmla="*/ 14 h 609"/>
                      <a:gd name="T8" fmla="*/ 3 w 83"/>
                      <a:gd name="T9" fmla="*/ 20 h 609"/>
                      <a:gd name="T10" fmla="*/ 3 w 83"/>
                      <a:gd name="T11" fmla="*/ 27 h 609"/>
                      <a:gd name="T12" fmla="*/ 2 w 83"/>
                      <a:gd name="T13" fmla="*/ 34 h 609"/>
                      <a:gd name="T14" fmla="*/ 2 w 83"/>
                      <a:gd name="T15" fmla="*/ 40 h 609"/>
                      <a:gd name="T16" fmla="*/ 1 w 83"/>
                      <a:gd name="T17" fmla="*/ 47 h 609"/>
                      <a:gd name="T18" fmla="*/ 0 w 83"/>
                      <a:gd name="T19" fmla="*/ 54 h 609"/>
                      <a:gd name="T20" fmla="*/ 3 w 83"/>
                      <a:gd name="T21" fmla="*/ 55 h 609"/>
                      <a:gd name="T22" fmla="*/ 4 w 83"/>
                      <a:gd name="T23" fmla="*/ 48 h 609"/>
                      <a:gd name="T24" fmla="*/ 5 w 83"/>
                      <a:gd name="T25" fmla="*/ 41 h 609"/>
                      <a:gd name="T26" fmla="*/ 6 w 83"/>
                      <a:gd name="T27" fmla="*/ 34 h 609"/>
                      <a:gd name="T28" fmla="*/ 6 w 83"/>
                      <a:gd name="T29" fmla="*/ 28 h 609"/>
                      <a:gd name="T30" fmla="*/ 7 w 83"/>
                      <a:gd name="T31" fmla="*/ 21 h 609"/>
                      <a:gd name="T32" fmla="*/ 7 w 83"/>
                      <a:gd name="T33" fmla="*/ 14 h 609"/>
                      <a:gd name="T34" fmla="*/ 7 w 83"/>
                      <a:gd name="T35" fmla="*/ 7 h 609"/>
                      <a:gd name="T36" fmla="*/ 8 w 83"/>
                      <a:gd name="T37" fmla="*/ 1 h 609"/>
                      <a:gd name="T38" fmla="*/ 8 w 83"/>
                      <a:gd name="T39" fmla="*/ 0 h 609"/>
                      <a:gd name="T40" fmla="*/ 8 w 83"/>
                      <a:gd name="T41" fmla="*/ 1 h 609"/>
                      <a:gd name="T42" fmla="*/ 8 w 83"/>
                      <a:gd name="T43" fmla="*/ 1 h 609"/>
                      <a:gd name="T44" fmla="*/ 8 w 83"/>
                      <a:gd name="T45" fmla="*/ 0 h 609"/>
                      <a:gd name="T46" fmla="*/ 5 w 83"/>
                      <a:gd name="T47" fmla="*/ 0 h 609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83" h="609">
                        <a:moveTo>
                          <a:pt x="47" y="4"/>
                        </a:moveTo>
                        <a:lnTo>
                          <a:pt x="47" y="0"/>
                        </a:lnTo>
                        <a:lnTo>
                          <a:pt x="41" y="75"/>
                        </a:lnTo>
                        <a:lnTo>
                          <a:pt x="37" y="150"/>
                        </a:lnTo>
                        <a:lnTo>
                          <a:pt x="33" y="225"/>
                        </a:lnTo>
                        <a:lnTo>
                          <a:pt x="27" y="300"/>
                        </a:lnTo>
                        <a:lnTo>
                          <a:pt x="23" y="374"/>
                        </a:lnTo>
                        <a:lnTo>
                          <a:pt x="17" y="447"/>
                        </a:lnTo>
                        <a:lnTo>
                          <a:pt x="9" y="520"/>
                        </a:lnTo>
                        <a:lnTo>
                          <a:pt x="0" y="593"/>
                        </a:lnTo>
                        <a:lnTo>
                          <a:pt x="35" y="609"/>
                        </a:lnTo>
                        <a:lnTo>
                          <a:pt x="44" y="534"/>
                        </a:lnTo>
                        <a:lnTo>
                          <a:pt x="53" y="458"/>
                        </a:lnTo>
                        <a:lnTo>
                          <a:pt x="59" y="382"/>
                        </a:lnTo>
                        <a:lnTo>
                          <a:pt x="63" y="307"/>
                        </a:lnTo>
                        <a:lnTo>
                          <a:pt x="69" y="232"/>
                        </a:lnTo>
                        <a:lnTo>
                          <a:pt x="73" y="157"/>
                        </a:lnTo>
                        <a:lnTo>
                          <a:pt x="77" y="83"/>
                        </a:lnTo>
                        <a:lnTo>
                          <a:pt x="83" y="10"/>
                        </a:lnTo>
                        <a:lnTo>
                          <a:pt x="83" y="4"/>
                        </a:lnTo>
                        <a:lnTo>
                          <a:pt x="83" y="10"/>
                        </a:lnTo>
                        <a:lnTo>
                          <a:pt x="83" y="6"/>
                        </a:lnTo>
                        <a:lnTo>
                          <a:pt x="83" y="4"/>
                        </a:lnTo>
                        <a:lnTo>
                          <a:pt x="47" y="4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5" name="Freeform 248"/>
                  <p:cNvSpPr>
                    <a:spLocks/>
                  </p:cNvSpPr>
                  <p:nvPr/>
                </p:nvSpPr>
                <p:spPr bwMode="auto">
                  <a:xfrm>
                    <a:off x="1267" y="1842"/>
                    <a:ext cx="5" cy="44"/>
                  </a:xfrm>
                  <a:custGeom>
                    <a:avLst/>
                    <a:gdLst>
                      <a:gd name="T0" fmla="*/ 2 w 52"/>
                      <a:gd name="T1" fmla="*/ 0 h 483"/>
                      <a:gd name="T2" fmla="*/ 2 w 52"/>
                      <a:gd name="T3" fmla="*/ 1 h 483"/>
                      <a:gd name="T4" fmla="*/ 1 w 52"/>
                      <a:gd name="T5" fmla="*/ 6 h 483"/>
                      <a:gd name="T6" fmla="*/ 1 w 52"/>
                      <a:gd name="T7" fmla="*/ 12 h 483"/>
                      <a:gd name="T8" fmla="*/ 1 w 52"/>
                      <a:gd name="T9" fmla="*/ 17 h 483"/>
                      <a:gd name="T10" fmla="*/ 1 w 52"/>
                      <a:gd name="T11" fmla="*/ 22 h 483"/>
                      <a:gd name="T12" fmla="*/ 0 w 52"/>
                      <a:gd name="T13" fmla="*/ 28 h 483"/>
                      <a:gd name="T14" fmla="*/ 0 w 52"/>
                      <a:gd name="T15" fmla="*/ 33 h 483"/>
                      <a:gd name="T16" fmla="*/ 0 w 52"/>
                      <a:gd name="T17" fmla="*/ 39 h 483"/>
                      <a:gd name="T18" fmla="*/ 0 w 52"/>
                      <a:gd name="T19" fmla="*/ 44 h 483"/>
                      <a:gd name="T20" fmla="*/ 3 w 52"/>
                      <a:gd name="T21" fmla="*/ 44 h 483"/>
                      <a:gd name="T22" fmla="*/ 3 w 52"/>
                      <a:gd name="T23" fmla="*/ 39 h 483"/>
                      <a:gd name="T24" fmla="*/ 4 w 52"/>
                      <a:gd name="T25" fmla="*/ 34 h 483"/>
                      <a:gd name="T26" fmla="*/ 4 w 52"/>
                      <a:gd name="T27" fmla="*/ 28 h 483"/>
                      <a:gd name="T28" fmla="*/ 4 w 52"/>
                      <a:gd name="T29" fmla="*/ 23 h 483"/>
                      <a:gd name="T30" fmla="*/ 5 w 52"/>
                      <a:gd name="T31" fmla="*/ 17 h 483"/>
                      <a:gd name="T32" fmla="*/ 5 w 52"/>
                      <a:gd name="T33" fmla="*/ 12 h 483"/>
                      <a:gd name="T34" fmla="*/ 5 w 52"/>
                      <a:gd name="T35" fmla="*/ 7 h 483"/>
                      <a:gd name="T36" fmla="*/ 5 w 52"/>
                      <a:gd name="T37" fmla="*/ 1 h 483"/>
                      <a:gd name="T38" fmla="*/ 5 w 52"/>
                      <a:gd name="T39" fmla="*/ 2 h 483"/>
                      <a:gd name="T40" fmla="*/ 2 w 52"/>
                      <a:gd name="T41" fmla="*/ 0 h 483"/>
                      <a:gd name="T42" fmla="*/ 2 w 52"/>
                      <a:gd name="T43" fmla="*/ 1 h 483"/>
                      <a:gd name="T44" fmla="*/ 2 w 52"/>
                      <a:gd name="T45" fmla="*/ 1 h 483"/>
                      <a:gd name="T46" fmla="*/ 2 w 52"/>
                      <a:gd name="T47" fmla="*/ 0 h 483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52" h="483">
                        <a:moveTo>
                          <a:pt x="17" y="0"/>
                        </a:moveTo>
                        <a:lnTo>
                          <a:pt x="16" y="13"/>
                        </a:lnTo>
                        <a:lnTo>
                          <a:pt x="15" y="70"/>
                        </a:lnTo>
                        <a:lnTo>
                          <a:pt x="14" y="129"/>
                        </a:lnTo>
                        <a:lnTo>
                          <a:pt x="11" y="186"/>
                        </a:lnTo>
                        <a:lnTo>
                          <a:pt x="8" y="245"/>
                        </a:lnTo>
                        <a:lnTo>
                          <a:pt x="5" y="304"/>
                        </a:lnTo>
                        <a:lnTo>
                          <a:pt x="3" y="364"/>
                        </a:lnTo>
                        <a:lnTo>
                          <a:pt x="0" y="423"/>
                        </a:lnTo>
                        <a:lnTo>
                          <a:pt x="0" y="483"/>
                        </a:lnTo>
                        <a:lnTo>
                          <a:pt x="36" y="483"/>
                        </a:lnTo>
                        <a:lnTo>
                          <a:pt x="36" y="426"/>
                        </a:lnTo>
                        <a:lnTo>
                          <a:pt x="39" y="368"/>
                        </a:lnTo>
                        <a:lnTo>
                          <a:pt x="42" y="309"/>
                        </a:lnTo>
                        <a:lnTo>
                          <a:pt x="44" y="251"/>
                        </a:lnTo>
                        <a:lnTo>
                          <a:pt x="47" y="192"/>
                        </a:lnTo>
                        <a:lnTo>
                          <a:pt x="50" y="133"/>
                        </a:lnTo>
                        <a:lnTo>
                          <a:pt x="51" y="73"/>
                        </a:lnTo>
                        <a:lnTo>
                          <a:pt x="52" y="13"/>
                        </a:lnTo>
                        <a:lnTo>
                          <a:pt x="50" y="27"/>
                        </a:lnTo>
                        <a:lnTo>
                          <a:pt x="17" y="0"/>
                        </a:lnTo>
                        <a:lnTo>
                          <a:pt x="16" y="6"/>
                        </a:lnTo>
                        <a:lnTo>
                          <a:pt x="16" y="13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6" name="Freeform 249"/>
                  <p:cNvSpPr>
                    <a:spLocks/>
                  </p:cNvSpPr>
                  <p:nvPr/>
                </p:nvSpPr>
                <p:spPr bwMode="auto">
                  <a:xfrm>
                    <a:off x="1269" y="1830"/>
                    <a:ext cx="4" cy="15"/>
                  </a:xfrm>
                  <a:custGeom>
                    <a:avLst/>
                    <a:gdLst>
                      <a:gd name="T0" fmla="*/ 4 w 50"/>
                      <a:gd name="T1" fmla="*/ 7 h 159"/>
                      <a:gd name="T2" fmla="*/ 1 w 50"/>
                      <a:gd name="T3" fmla="*/ 7 h 159"/>
                      <a:gd name="T4" fmla="*/ 0 w 50"/>
                      <a:gd name="T5" fmla="*/ 12 h 159"/>
                      <a:gd name="T6" fmla="*/ 3 w 50"/>
                      <a:gd name="T7" fmla="*/ 15 h 159"/>
                      <a:gd name="T8" fmla="*/ 4 w 50"/>
                      <a:gd name="T9" fmla="*/ 9 h 159"/>
                      <a:gd name="T10" fmla="*/ 1 w 50"/>
                      <a:gd name="T11" fmla="*/ 9 h 159"/>
                      <a:gd name="T12" fmla="*/ 4 w 50"/>
                      <a:gd name="T13" fmla="*/ 7 h 159"/>
                      <a:gd name="T14" fmla="*/ 3 w 50"/>
                      <a:gd name="T15" fmla="*/ 0 h 159"/>
                      <a:gd name="T16" fmla="*/ 1 w 50"/>
                      <a:gd name="T17" fmla="*/ 7 h 159"/>
                      <a:gd name="T18" fmla="*/ 4 w 50"/>
                      <a:gd name="T19" fmla="*/ 7 h 15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50" h="159">
                        <a:moveTo>
                          <a:pt x="50" y="70"/>
                        </a:moveTo>
                        <a:lnTo>
                          <a:pt x="17" y="69"/>
                        </a:lnTo>
                        <a:lnTo>
                          <a:pt x="0" y="132"/>
                        </a:lnTo>
                        <a:lnTo>
                          <a:pt x="33" y="159"/>
                        </a:lnTo>
                        <a:lnTo>
                          <a:pt x="50" y="95"/>
                        </a:lnTo>
                        <a:lnTo>
                          <a:pt x="16" y="94"/>
                        </a:lnTo>
                        <a:lnTo>
                          <a:pt x="50" y="70"/>
                        </a:lnTo>
                        <a:lnTo>
                          <a:pt x="34" y="0"/>
                        </a:lnTo>
                        <a:lnTo>
                          <a:pt x="17" y="69"/>
                        </a:lnTo>
                        <a:lnTo>
                          <a:pt x="50" y="7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7" name="Freeform 250"/>
                  <p:cNvSpPr>
                    <a:spLocks/>
                  </p:cNvSpPr>
                  <p:nvPr/>
                </p:nvSpPr>
                <p:spPr bwMode="auto">
                  <a:xfrm>
                    <a:off x="1270" y="1836"/>
                    <a:ext cx="6" cy="36"/>
                  </a:xfrm>
                  <a:custGeom>
                    <a:avLst/>
                    <a:gdLst>
                      <a:gd name="T0" fmla="*/ 6 w 67"/>
                      <a:gd name="T1" fmla="*/ 35 h 396"/>
                      <a:gd name="T2" fmla="*/ 6 w 67"/>
                      <a:gd name="T3" fmla="*/ 31 h 396"/>
                      <a:gd name="T4" fmla="*/ 6 w 67"/>
                      <a:gd name="T5" fmla="*/ 27 h 396"/>
                      <a:gd name="T6" fmla="*/ 5 w 67"/>
                      <a:gd name="T7" fmla="*/ 22 h 396"/>
                      <a:gd name="T8" fmla="*/ 5 w 67"/>
                      <a:gd name="T9" fmla="*/ 18 h 396"/>
                      <a:gd name="T10" fmla="*/ 5 w 67"/>
                      <a:gd name="T11" fmla="*/ 13 h 396"/>
                      <a:gd name="T12" fmla="*/ 4 w 67"/>
                      <a:gd name="T13" fmla="*/ 9 h 396"/>
                      <a:gd name="T14" fmla="*/ 4 w 67"/>
                      <a:gd name="T15" fmla="*/ 7 h 396"/>
                      <a:gd name="T16" fmla="*/ 4 w 67"/>
                      <a:gd name="T17" fmla="*/ 5 h 396"/>
                      <a:gd name="T18" fmla="*/ 4 w 67"/>
                      <a:gd name="T19" fmla="*/ 2 h 396"/>
                      <a:gd name="T20" fmla="*/ 3 w 67"/>
                      <a:gd name="T21" fmla="*/ 0 h 396"/>
                      <a:gd name="T22" fmla="*/ 0 w 67"/>
                      <a:gd name="T23" fmla="*/ 2 h 396"/>
                      <a:gd name="T24" fmla="*/ 0 w 67"/>
                      <a:gd name="T25" fmla="*/ 4 h 396"/>
                      <a:gd name="T26" fmla="*/ 1 w 67"/>
                      <a:gd name="T27" fmla="*/ 6 h 396"/>
                      <a:gd name="T28" fmla="*/ 1 w 67"/>
                      <a:gd name="T29" fmla="*/ 8 h 396"/>
                      <a:gd name="T30" fmla="*/ 1 w 67"/>
                      <a:gd name="T31" fmla="*/ 10 h 396"/>
                      <a:gd name="T32" fmla="*/ 2 w 67"/>
                      <a:gd name="T33" fmla="*/ 14 h 396"/>
                      <a:gd name="T34" fmla="*/ 2 w 67"/>
                      <a:gd name="T35" fmla="*/ 19 h 396"/>
                      <a:gd name="T36" fmla="*/ 2 w 67"/>
                      <a:gd name="T37" fmla="*/ 23 h 396"/>
                      <a:gd name="T38" fmla="*/ 2 w 67"/>
                      <a:gd name="T39" fmla="*/ 27 h 396"/>
                      <a:gd name="T40" fmla="*/ 3 w 67"/>
                      <a:gd name="T41" fmla="*/ 32 h 396"/>
                      <a:gd name="T42" fmla="*/ 3 w 67"/>
                      <a:gd name="T43" fmla="*/ 36 h 396"/>
                      <a:gd name="T44" fmla="*/ 6 w 67"/>
                      <a:gd name="T45" fmla="*/ 35 h 39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67" h="396">
                        <a:moveTo>
                          <a:pt x="67" y="386"/>
                        </a:moveTo>
                        <a:lnTo>
                          <a:pt x="64" y="341"/>
                        </a:lnTo>
                        <a:lnTo>
                          <a:pt x="62" y="294"/>
                        </a:lnTo>
                        <a:lnTo>
                          <a:pt x="60" y="246"/>
                        </a:lnTo>
                        <a:lnTo>
                          <a:pt x="58" y="198"/>
                        </a:lnTo>
                        <a:lnTo>
                          <a:pt x="54" y="148"/>
                        </a:lnTo>
                        <a:lnTo>
                          <a:pt x="50" y="100"/>
                        </a:lnTo>
                        <a:lnTo>
                          <a:pt x="47" y="75"/>
                        </a:lnTo>
                        <a:lnTo>
                          <a:pt x="44" y="50"/>
                        </a:lnTo>
                        <a:lnTo>
                          <a:pt x="40" y="25"/>
                        </a:lnTo>
                        <a:lnTo>
                          <a:pt x="34" y="0"/>
                        </a:lnTo>
                        <a:lnTo>
                          <a:pt x="0" y="24"/>
                        </a:lnTo>
                        <a:lnTo>
                          <a:pt x="5" y="45"/>
                        </a:lnTo>
                        <a:lnTo>
                          <a:pt x="9" y="67"/>
                        </a:lnTo>
                        <a:lnTo>
                          <a:pt x="12" y="90"/>
                        </a:lnTo>
                        <a:lnTo>
                          <a:pt x="15" y="112"/>
                        </a:lnTo>
                        <a:lnTo>
                          <a:pt x="18" y="157"/>
                        </a:lnTo>
                        <a:lnTo>
                          <a:pt x="21" y="204"/>
                        </a:lnTo>
                        <a:lnTo>
                          <a:pt x="24" y="252"/>
                        </a:lnTo>
                        <a:lnTo>
                          <a:pt x="26" y="300"/>
                        </a:lnTo>
                        <a:lnTo>
                          <a:pt x="28" y="347"/>
                        </a:lnTo>
                        <a:lnTo>
                          <a:pt x="32" y="396"/>
                        </a:lnTo>
                        <a:lnTo>
                          <a:pt x="67" y="386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" name="Freeform 251"/>
                  <p:cNvSpPr>
                    <a:spLocks/>
                  </p:cNvSpPr>
                  <p:nvPr/>
                </p:nvSpPr>
                <p:spPr bwMode="auto">
                  <a:xfrm>
                    <a:off x="1273" y="1872"/>
                    <a:ext cx="8" cy="82"/>
                  </a:xfrm>
                  <a:custGeom>
                    <a:avLst/>
                    <a:gdLst>
                      <a:gd name="T0" fmla="*/ 5 w 84"/>
                      <a:gd name="T1" fmla="*/ 68 h 902"/>
                      <a:gd name="T2" fmla="*/ 8 w 84"/>
                      <a:gd name="T3" fmla="*/ 68 h 902"/>
                      <a:gd name="T4" fmla="*/ 7 w 84"/>
                      <a:gd name="T5" fmla="*/ 60 h 902"/>
                      <a:gd name="T6" fmla="*/ 7 w 84"/>
                      <a:gd name="T7" fmla="*/ 51 h 902"/>
                      <a:gd name="T8" fmla="*/ 6 w 84"/>
                      <a:gd name="T9" fmla="*/ 43 h 902"/>
                      <a:gd name="T10" fmla="*/ 6 w 84"/>
                      <a:gd name="T11" fmla="*/ 34 h 902"/>
                      <a:gd name="T12" fmla="*/ 5 w 84"/>
                      <a:gd name="T13" fmla="*/ 26 h 902"/>
                      <a:gd name="T14" fmla="*/ 5 w 84"/>
                      <a:gd name="T15" fmla="*/ 17 h 902"/>
                      <a:gd name="T16" fmla="*/ 4 w 84"/>
                      <a:gd name="T17" fmla="*/ 9 h 902"/>
                      <a:gd name="T18" fmla="*/ 3 w 84"/>
                      <a:gd name="T19" fmla="*/ 0 h 902"/>
                      <a:gd name="T20" fmla="*/ 0 w 84"/>
                      <a:gd name="T21" fmla="*/ 1 h 902"/>
                      <a:gd name="T22" fmla="*/ 1 w 84"/>
                      <a:gd name="T23" fmla="*/ 9 h 902"/>
                      <a:gd name="T24" fmla="*/ 1 w 84"/>
                      <a:gd name="T25" fmla="*/ 18 h 902"/>
                      <a:gd name="T26" fmla="*/ 2 w 84"/>
                      <a:gd name="T27" fmla="*/ 26 h 902"/>
                      <a:gd name="T28" fmla="*/ 2 w 84"/>
                      <a:gd name="T29" fmla="*/ 35 h 902"/>
                      <a:gd name="T30" fmla="*/ 3 w 84"/>
                      <a:gd name="T31" fmla="*/ 44 h 902"/>
                      <a:gd name="T32" fmla="*/ 3 w 84"/>
                      <a:gd name="T33" fmla="*/ 52 h 902"/>
                      <a:gd name="T34" fmla="*/ 4 w 84"/>
                      <a:gd name="T35" fmla="*/ 61 h 902"/>
                      <a:gd name="T36" fmla="*/ 5 w 84"/>
                      <a:gd name="T37" fmla="*/ 69 h 902"/>
                      <a:gd name="T38" fmla="*/ 8 w 84"/>
                      <a:gd name="T39" fmla="*/ 70 h 902"/>
                      <a:gd name="T40" fmla="*/ 5 w 84"/>
                      <a:gd name="T41" fmla="*/ 69 h 902"/>
                      <a:gd name="T42" fmla="*/ 6 w 84"/>
                      <a:gd name="T43" fmla="*/ 82 h 902"/>
                      <a:gd name="T44" fmla="*/ 8 w 84"/>
                      <a:gd name="T45" fmla="*/ 70 h 902"/>
                      <a:gd name="T46" fmla="*/ 5 w 84"/>
                      <a:gd name="T47" fmla="*/ 68 h 902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84" h="902">
                        <a:moveTo>
                          <a:pt x="49" y="747"/>
                        </a:moveTo>
                        <a:lnTo>
                          <a:pt x="84" y="751"/>
                        </a:lnTo>
                        <a:lnTo>
                          <a:pt x="76" y="658"/>
                        </a:lnTo>
                        <a:lnTo>
                          <a:pt x="70" y="566"/>
                        </a:lnTo>
                        <a:lnTo>
                          <a:pt x="65" y="471"/>
                        </a:lnTo>
                        <a:lnTo>
                          <a:pt x="59" y="378"/>
                        </a:lnTo>
                        <a:lnTo>
                          <a:pt x="54" y="284"/>
                        </a:lnTo>
                        <a:lnTo>
                          <a:pt x="49" y="190"/>
                        </a:lnTo>
                        <a:lnTo>
                          <a:pt x="43" y="95"/>
                        </a:lnTo>
                        <a:lnTo>
                          <a:pt x="35" y="0"/>
                        </a:lnTo>
                        <a:lnTo>
                          <a:pt x="0" y="10"/>
                        </a:lnTo>
                        <a:lnTo>
                          <a:pt x="6" y="104"/>
                        </a:lnTo>
                        <a:lnTo>
                          <a:pt x="13" y="197"/>
                        </a:lnTo>
                        <a:lnTo>
                          <a:pt x="18" y="291"/>
                        </a:lnTo>
                        <a:lnTo>
                          <a:pt x="23" y="384"/>
                        </a:lnTo>
                        <a:lnTo>
                          <a:pt x="29" y="479"/>
                        </a:lnTo>
                        <a:lnTo>
                          <a:pt x="34" y="572"/>
                        </a:lnTo>
                        <a:lnTo>
                          <a:pt x="40" y="667"/>
                        </a:lnTo>
                        <a:lnTo>
                          <a:pt x="48" y="761"/>
                        </a:lnTo>
                        <a:lnTo>
                          <a:pt x="83" y="765"/>
                        </a:lnTo>
                        <a:lnTo>
                          <a:pt x="48" y="761"/>
                        </a:lnTo>
                        <a:lnTo>
                          <a:pt x="59" y="902"/>
                        </a:lnTo>
                        <a:lnTo>
                          <a:pt x="83" y="765"/>
                        </a:lnTo>
                        <a:lnTo>
                          <a:pt x="49" y="747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9" name="Freeform 252"/>
                  <p:cNvSpPr>
                    <a:spLocks/>
                  </p:cNvSpPr>
                  <p:nvPr/>
                </p:nvSpPr>
                <p:spPr bwMode="auto">
                  <a:xfrm>
                    <a:off x="1278" y="1882"/>
                    <a:ext cx="7" cy="59"/>
                  </a:xfrm>
                  <a:custGeom>
                    <a:avLst/>
                    <a:gdLst>
                      <a:gd name="T0" fmla="*/ 4 w 84"/>
                      <a:gd name="T1" fmla="*/ 0 h 655"/>
                      <a:gd name="T2" fmla="*/ 4 w 84"/>
                      <a:gd name="T3" fmla="*/ 0 h 655"/>
                      <a:gd name="T4" fmla="*/ 3 w 84"/>
                      <a:gd name="T5" fmla="*/ 7 h 655"/>
                      <a:gd name="T6" fmla="*/ 3 w 84"/>
                      <a:gd name="T7" fmla="*/ 15 h 655"/>
                      <a:gd name="T8" fmla="*/ 3 w 84"/>
                      <a:gd name="T9" fmla="*/ 22 h 655"/>
                      <a:gd name="T10" fmla="*/ 3 w 84"/>
                      <a:gd name="T11" fmla="*/ 29 h 655"/>
                      <a:gd name="T12" fmla="*/ 2 w 84"/>
                      <a:gd name="T13" fmla="*/ 36 h 655"/>
                      <a:gd name="T14" fmla="*/ 2 w 84"/>
                      <a:gd name="T15" fmla="*/ 43 h 655"/>
                      <a:gd name="T16" fmla="*/ 1 w 84"/>
                      <a:gd name="T17" fmla="*/ 47 h 655"/>
                      <a:gd name="T18" fmla="*/ 1 w 84"/>
                      <a:gd name="T19" fmla="*/ 50 h 655"/>
                      <a:gd name="T20" fmla="*/ 0 w 84"/>
                      <a:gd name="T21" fmla="*/ 54 h 655"/>
                      <a:gd name="T22" fmla="*/ 0 w 84"/>
                      <a:gd name="T23" fmla="*/ 57 h 655"/>
                      <a:gd name="T24" fmla="*/ 3 w 84"/>
                      <a:gd name="T25" fmla="*/ 59 h 655"/>
                      <a:gd name="T26" fmla="*/ 3 w 84"/>
                      <a:gd name="T27" fmla="*/ 55 h 655"/>
                      <a:gd name="T28" fmla="*/ 4 w 84"/>
                      <a:gd name="T29" fmla="*/ 52 h 655"/>
                      <a:gd name="T30" fmla="*/ 4 w 84"/>
                      <a:gd name="T31" fmla="*/ 48 h 655"/>
                      <a:gd name="T32" fmla="*/ 5 w 84"/>
                      <a:gd name="T33" fmla="*/ 44 h 655"/>
                      <a:gd name="T34" fmla="*/ 5 w 84"/>
                      <a:gd name="T35" fmla="*/ 37 h 655"/>
                      <a:gd name="T36" fmla="*/ 6 w 84"/>
                      <a:gd name="T37" fmla="*/ 30 h 655"/>
                      <a:gd name="T38" fmla="*/ 6 w 84"/>
                      <a:gd name="T39" fmla="*/ 22 h 655"/>
                      <a:gd name="T40" fmla="*/ 6 w 84"/>
                      <a:gd name="T41" fmla="*/ 15 h 655"/>
                      <a:gd name="T42" fmla="*/ 6 w 84"/>
                      <a:gd name="T43" fmla="*/ 8 h 655"/>
                      <a:gd name="T44" fmla="*/ 7 w 84"/>
                      <a:gd name="T45" fmla="*/ 1 h 655"/>
                      <a:gd name="T46" fmla="*/ 7 w 84"/>
                      <a:gd name="T47" fmla="*/ 0 h 655"/>
                      <a:gd name="T48" fmla="*/ 7 w 84"/>
                      <a:gd name="T49" fmla="*/ 1 h 655"/>
                      <a:gd name="T50" fmla="*/ 7 w 84"/>
                      <a:gd name="T51" fmla="*/ 1 h 655"/>
                      <a:gd name="T52" fmla="*/ 7 w 84"/>
                      <a:gd name="T53" fmla="*/ 0 h 655"/>
                      <a:gd name="T54" fmla="*/ 4 w 84"/>
                      <a:gd name="T55" fmla="*/ 0 h 655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84" h="655">
                        <a:moveTo>
                          <a:pt x="47" y="5"/>
                        </a:moveTo>
                        <a:lnTo>
                          <a:pt x="48" y="0"/>
                        </a:lnTo>
                        <a:lnTo>
                          <a:pt x="41" y="81"/>
                        </a:lnTo>
                        <a:lnTo>
                          <a:pt x="37" y="162"/>
                        </a:lnTo>
                        <a:lnTo>
                          <a:pt x="34" y="243"/>
                        </a:lnTo>
                        <a:lnTo>
                          <a:pt x="30" y="323"/>
                        </a:lnTo>
                        <a:lnTo>
                          <a:pt x="24" y="402"/>
                        </a:lnTo>
                        <a:lnTo>
                          <a:pt x="19" y="482"/>
                        </a:lnTo>
                        <a:lnTo>
                          <a:pt x="15" y="521"/>
                        </a:lnTo>
                        <a:lnTo>
                          <a:pt x="10" y="560"/>
                        </a:lnTo>
                        <a:lnTo>
                          <a:pt x="5" y="599"/>
                        </a:lnTo>
                        <a:lnTo>
                          <a:pt x="0" y="637"/>
                        </a:lnTo>
                        <a:lnTo>
                          <a:pt x="34" y="655"/>
                        </a:lnTo>
                        <a:lnTo>
                          <a:pt x="40" y="614"/>
                        </a:lnTo>
                        <a:lnTo>
                          <a:pt x="46" y="574"/>
                        </a:lnTo>
                        <a:lnTo>
                          <a:pt x="51" y="533"/>
                        </a:lnTo>
                        <a:lnTo>
                          <a:pt x="54" y="491"/>
                        </a:lnTo>
                        <a:lnTo>
                          <a:pt x="60" y="410"/>
                        </a:lnTo>
                        <a:lnTo>
                          <a:pt x="66" y="328"/>
                        </a:lnTo>
                        <a:lnTo>
                          <a:pt x="70" y="248"/>
                        </a:lnTo>
                        <a:lnTo>
                          <a:pt x="73" y="168"/>
                        </a:lnTo>
                        <a:lnTo>
                          <a:pt x="77" y="88"/>
                        </a:lnTo>
                        <a:lnTo>
                          <a:pt x="83" y="9"/>
                        </a:lnTo>
                        <a:lnTo>
                          <a:pt x="84" y="5"/>
                        </a:lnTo>
                        <a:lnTo>
                          <a:pt x="83" y="9"/>
                        </a:lnTo>
                        <a:lnTo>
                          <a:pt x="84" y="7"/>
                        </a:lnTo>
                        <a:lnTo>
                          <a:pt x="84" y="5"/>
                        </a:lnTo>
                        <a:lnTo>
                          <a:pt x="47" y="5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" name="Freeform 253"/>
                  <p:cNvSpPr>
                    <a:spLocks/>
                  </p:cNvSpPr>
                  <p:nvPr/>
                </p:nvSpPr>
                <p:spPr bwMode="auto">
                  <a:xfrm>
                    <a:off x="1282" y="1837"/>
                    <a:ext cx="5" cy="45"/>
                  </a:xfrm>
                  <a:custGeom>
                    <a:avLst/>
                    <a:gdLst>
                      <a:gd name="T0" fmla="*/ 2 w 53"/>
                      <a:gd name="T1" fmla="*/ 0 h 495"/>
                      <a:gd name="T2" fmla="*/ 2 w 53"/>
                      <a:gd name="T3" fmla="*/ 2 h 495"/>
                      <a:gd name="T4" fmla="*/ 1 w 53"/>
                      <a:gd name="T5" fmla="*/ 7 h 495"/>
                      <a:gd name="T6" fmla="*/ 1 w 53"/>
                      <a:gd name="T7" fmla="*/ 13 h 495"/>
                      <a:gd name="T8" fmla="*/ 1 w 53"/>
                      <a:gd name="T9" fmla="*/ 18 h 495"/>
                      <a:gd name="T10" fmla="*/ 1 w 53"/>
                      <a:gd name="T11" fmla="*/ 23 h 495"/>
                      <a:gd name="T12" fmla="*/ 0 w 53"/>
                      <a:gd name="T13" fmla="*/ 29 h 495"/>
                      <a:gd name="T14" fmla="*/ 0 w 53"/>
                      <a:gd name="T15" fmla="*/ 34 h 495"/>
                      <a:gd name="T16" fmla="*/ 0 w 53"/>
                      <a:gd name="T17" fmla="*/ 39 h 495"/>
                      <a:gd name="T18" fmla="*/ 0 w 53"/>
                      <a:gd name="T19" fmla="*/ 45 h 495"/>
                      <a:gd name="T20" fmla="*/ 3 w 53"/>
                      <a:gd name="T21" fmla="*/ 45 h 495"/>
                      <a:gd name="T22" fmla="*/ 3 w 53"/>
                      <a:gd name="T23" fmla="*/ 40 h 495"/>
                      <a:gd name="T24" fmla="*/ 4 w 53"/>
                      <a:gd name="T25" fmla="*/ 34 h 495"/>
                      <a:gd name="T26" fmla="*/ 4 w 53"/>
                      <a:gd name="T27" fmla="*/ 29 h 495"/>
                      <a:gd name="T28" fmla="*/ 4 w 53"/>
                      <a:gd name="T29" fmla="*/ 24 h 495"/>
                      <a:gd name="T30" fmla="*/ 4 w 53"/>
                      <a:gd name="T31" fmla="*/ 18 h 495"/>
                      <a:gd name="T32" fmla="*/ 5 w 53"/>
                      <a:gd name="T33" fmla="*/ 13 h 495"/>
                      <a:gd name="T34" fmla="*/ 5 w 53"/>
                      <a:gd name="T35" fmla="*/ 8 h 495"/>
                      <a:gd name="T36" fmla="*/ 5 w 53"/>
                      <a:gd name="T37" fmla="*/ 2 h 495"/>
                      <a:gd name="T38" fmla="*/ 4 w 53"/>
                      <a:gd name="T39" fmla="*/ 4 h 495"/>
                      <a:gd name="T40" fmla="*/ 2 w 53"/>
                      <a:gd name="T41" fmla="*/ 0 h 495"/>
                      <a:gd name="T42" fmla="*/ 2 w 53"/>
                      <a:gd name="T43" fmla="*/ 1 h 495"/>
                      <a:gd name="T44" fmla="*/ 2 w 53"/>
                      <a:gd name="T45" fmla="*/ 2 h 495"/>
                      <a:gd name="T46" fmla="*/ 2 w 53"/>
                      <a:gd name="T47" fmla="*/ 0 h 495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53" h="495">
                        <a:moveTo>
                          <a:pt x="22" y="0"/>
                        </a:moveTo>
                        <a:lnTo>
                          <a:pt x="17" y="24"/>
                        </a:lnTo>
                        <a:lnTo>
                          <a:pt x="15" y="82"/>
                        </a:lnTo>
                        <a:lnTo>
                          <a:pt x="13" y="139"/>
                        </a:lnTo>
                        <a:lnTo>
                          <a:pt x="11" y="198"/>
                        </a:lnTo>
                        <a:lnTo>
                          <a:pt x="8" y="256"/>
                        </a:lnTo>
                        <a:lnTo>
                          <a:pt x="5" y="315"/>
                        </a:lnTo>
                        <a:lnTo>
                          <a:pt x="3" y="374"/>
                        </a:lnTo>
                        <a:lnTo>
                          <a:pt x="1" y="434"/>
                        </a:lnTo>
                        <a:lnTo>
                          <a:pt x="0" y="495"/>
                        </a:lnTo>
                        <a:lnTo>
                          <a:pt x="37" y="495"/>
                        </a:lnTo>
                        <a:lnTo>
                          <a:pt x="37" y="436"/>
                        </a:lnTo>
                        <a:lnTo>
                          <a:pt x="39" y="378"/>
                        </a:lnTo>
                        <a:lnTo>
                          <a:pt x="41" y="321"/>
                        </a:lnTo>
                        <a:lnTo>
                          <a:pt x="44" y="262"/>
                        </a:lnTo>
                        <a:lnTo>
                          <a:pt x="47" y="202"/>
                        </a:lnTo>
                        <a:lnTo>
                          <a:pt x="49" y="144"/>
                        </a:lnTo>
                        <a:lnTo>
                          <a:pt x="52" y="84"/>
                        </a:lnTo>
                        <a:lnTo>
                          <a:pt x="53" y="24"/>
                        </a:lnTo>
                        <a:lnTo>
                          <a:pt x="46" y="48"/>
                        </a:lnTo>
                        <a:lnTo>
                          <a:pt x="22" y="0"/>
                        </a:lnTo>
                        <a:lnTo>
                          <a:pt x="17" y="10"/>
                        </a:lnTo>
                        <a:lnTo>
                          <a:pt x="17" y="24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1" name="Freeform 254"/>
                  <p:cNvSpPr>
                    <a:spLocks/>
                  </p:cNvSpPr>
                  <p:nvPr/>
                </p:nvSpPr>
                <p:spPr bwMode="auto">
                  <a:xfrm>
                    <a:off x="1284" y="1830"/>
                    <a:ext cx="4" cy="11"/>
                  </a:xfrm>
                  <a:custGeom>
                    <a:avLst/>
                    <a:gdLst>
                      <a:gd name="T0" fmla="*/ 4 w 47"/>
                      <a:gd name="T1" fmla="*/ 7 h 126"/>
                      <a:gd name="T2" fmla="*/ 1 w 47"/>
                      <a:gd name="T3" fmla="*/ 4 h 126"/>
                      <a:gd name="T4" fmla="*/ 0 w 47"/>
                      <a:gd name="T5" fmla="*/ 7 h 126"/>
                      <a:gd name="T6" fmla="*/ 2 w 47"/>
                      <a:gd name="T7" fmla="*/ 11 h 126"/>
                      <a:gd name="T8" fmla="*/ 3 w 47"/>
                      <a:gd name="T9" fmla="*/ 9 h 126"/>
                      <a:gd name="T10" fmla="*/ 1 w 47"/>
                      <a:gd name="T11" fmla="*/ 7 h 126"/>
                      <a:gd name="T12" fmla="*/ 4 w 47"/>
                      <a:gd name="T13" fmla="*/ 7 h 126"/>
                      <a:gd name="T14" fmla="*/ 4 w 47"/>
                      <a:gd name="T15" fmla="*/ 0 h 126"/>
                      <a:gd name="T16" fmla="*/ 1 w 47"/>
                      <a:gd name="T17" fmla="*/ 4 h 126"/>
                      <a:gd name="T18" fmla="*/ 4 w 47"/>
                      <a:gd name="T19" fmla="*/ 7 h 12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7" h="126">
                        <a:moveTo>
                          <a:pt x="47" y="75"/>
                        </a:moveTo>
                        <a:lnTo>
                          <a:pt x="16" y="51"/>
                        </a:lnTo>
                        <a:lnTo>
                          <a:pt x="0" y="78"/>
                        </a:lnTo>
                        <a:lnTo>
                          <a:pt x="24" y="126"/>
                        </a:lnTo>
                        <a:lnTo>
                          <a:pt x="41" y="99"/>
                        </a:lnTo>
                        <a:lnTo>
                          <a:pt x="10" y="75"/>
                        </a:lnTo>
                        <a:lnTo>
                          <a:pt x="47" y="75"/>
                        </a:lnTo>
                        <a:lnTo>
                          <a:pt x="47" y="0"/>
                        </a:lnTo>
                        <a:lnTo>
                          <a:pt x="16" y="51"/>
                        </a:lnTo>
                        <a:lnTo>
                          <a:pt x="47" y="75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2" name="Freeform 255"/>
                  <p:cNvSpPr>
                    <a:spLocks/>
                  </p:cNvSpPr>
                  <p:nvPr/>
                </p:nvSpPr>
                <p:spPr bwMode="auto">
                  <a:xfrm>
                    <a:off x="1285" y="1837"/>
                    <a:ext cx="6" cy="31"/>
                  </a:xfrm>
                  <a:custGeom>
                    <a:avLst/>
                    <a:gdLst>
                      <a:gd name="T0" fmla="*/ 6 w 68"/>
                      <a:gd name="T1" fmla="*/ 31 h 340"/>
                      <a:gd name="T2" fmla="*/ 6 w 68"/>
                      <a:gd name="T3" fmla="*/ 30 h 340"/>
                      <a:gd name="T4" fmla="*/ 6 w 68"/>
                      <a:gd name="T5" fmla="*/ 26 h 340"/>
                      <a:gd name="T6" fmla="*/ 5 w 68"/>
                      <a:gd name="T7" fmla="*/ 22 h 340"/>
                      <a:gd name="T8" fmla="*/ 5 w 68"/>
                      <a:gd name="T9" fmla="*/ 18 h 340"/>
                      <a:gd name="T10" fmla="*/ 4 w 68"/>
                      <a:gd name="T11" fmla="*/ 15 h 340"/>
                      <a:gd name="T12" fmla="*/ 4 w 68"/>
                      <a:gd name="T13" fmla="*/ 11 h 340"/>
                      <a:gd name="T14" fmla="*/ 4 w 68"/>
                      <a:gd name="T15" fmla="*/ 7 h 340"/>
                      <a:gd name="T16" fmla="*/ 3 w 68"/>
                      <a:gd name="T17" fmla="*/ 4 h 340"/>
                      <a:gd name="T18" fmla="*/ 3 w 68"/>
                      <a:gd name="T19" fmla="*/ 0 h 340"/>
                      <a:gd name="T20" fmla="*/ 0 w 68"/>
                      <a:gd name="T21" fmla="*/ 0 h 340"/>
                      <a:gd name="T22" fmla="*/ 0 w 68"/>
                      <a:gd name="T23" fmla="*/ 4 h 340"/>
                      <a:gd name="T24" fmla="*/ 0 w 68"/>
                      <a:gd name="T25" fmla="*/ 8 h 340"/>
                      <a:gd name="T26" fmla="*/ 1 w 68"/>
                      <a:gd name="T27" fmla="*/ 12 h 340"/>
                      <a:gd name="T28" fmla="*/ 1 w 68"/>
                      <a:gd name="T29" fmla="*/ 16 h 340"/>
                      <a:gd name="T30" fmla="*/ 2 w 68"/>
                      <a:gd name="T31" fmla="*/ 20 h 340"/>
                      <a:gd name="T32" fmla="*/ 2 w 68"/>
                      <a:gd name="T33" fmla="*/ 23 h 340"/>
                      <a:gd name="T34" fmla="*/ 2 w 68"/>
                      <a:gd name="T35" fmla="*/ 27 h 340"/>
                      <a:gd name="T36" fmla="*/ 3 w 68"/>
                      <a:gd name="T37" fmla="*/ 31 h 340"/>
                      <a:gd name="T38" fmla="*/ 3 w 68"/>
                      <a:gd name="T39" fmla="*/ 31 h 340"/>
                      <a:gd name="T40" fmla="*/ 6 w 68"/>
                      <a:gd name="T41" fmla="*/ 31 h 340"/>
                      <a:gd name="T42" fmla="*/ 6 w 68"/>
                      <a:gd name="T43" fmla="*/ 30 h 340"/>
                      <a:gd name="T44" fmla="*/ 6 w 68"/>
                      <a:gd name="T45" fmla="*/ 30 h 340"/>
                      <a:gd name="T46" fmla="*/ 6 w 68"/>
                      <a:gd name="T47" fmla="*/ 31 h 340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68" h="340">
                        <a:moveTo>
                          <a:pt x="68" y="335"/>
                        </a:moveTo>
                        <a:lnTo>
                          <a:pt x="68" y="329"/>
                        </a:lnTo>
                        <a:lnTo>
                          <a:pt x="64" y="286"/>
                        </a:lnTo>
                        <a:lnTo>
                          <a:pt x="59" y="243"/>
                        </a:lnTo>
                        <a:lnTo>
                          <a:pt x="53" y="202"/>
                        </a:lnTo>
                        <a:lnTo>
                          <a:pt x="48" y="160"/>
                        </a:lnTo>
                        <a:lnTo>
                          <a:pt x="44" y="119"/>
                        </a:lnTo>
                        <a:lnTo>
                          <a:pt x="40" y="78"/>
                        </a:lnTo>
                        <a:lnTo>
                          <a:pt x="38" y="39"/>
                        </a:lnTo>
                        <a:lnTo>
                          <a:pt x="37" y="0"/>
                        </a:lnTo>
                        <a:lnTo>
                          <a:pt x="0" y="0"/>
                        </a:lnTo>
                        <a:lnTo>
                          <a:pt x="2" y="43"/>
                        </a:lnTo>
                        <a:lnTo>
                          <a:pt x="4" y="88"/>
                        </a:lnTo>
                        <a:lnTo>
                          <a:pt x="8" y="130"/>
                        </a:lnTo>
                        <a:lnTo>
                          <a:pt x="13" y="174"/>
                        </a:lnTo>
                        <a:lnTo>
                          <a:pt x="18" y="216"/>
                        </a:lnTo>
                        <a:lnTo>
                          <a:pt x="24" y="257"/>
                        </a:lnTo>
                        <a:lnTo>
                          <a:pt x="28" y="299"/>
                        </a:lnTo>
                        <a:lnTo>
                          <a:pt x="32" y="340"/>
                        </a:lnTo>
                        <a:lnTo>
                          <a:pt x="32" y="335"/>
                        </a:lnTo>
                        <a:lnTo>
                          <a:pt x="68" y="335"/>
                        </a:lnTo>
                        <a:lnTo>
                          <a:pt x="68" y="331"/>
                        </a:lnTo>
                        <a:lnTo>
                          <a:pt x="68" y="329"/>
                        </a:lnTo>
                        <a:lnTo>
                          <a:pt x="68" y="335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3" name="Freeform 256"/>
                  <p:cNvSpPr>
                    <a:spLocks/>
                  </p:cNvSpPr>
                  <p:nvPr/>
                </p:nvSpPr>
                <p:spPr bwMode="auto">
                  <a:xfrm>
                    <a:off x="1288" y="1867"/>
                    <a:ext cx="6" cy="77"/>
                  </a:xfrm>
                  <a:custGeom>
                    <a:avLst/>
                    <a:gdLst>
                      <a:gd name="T0" fmla="*/ 4 w 68"/>
                      <a:gd name="T1" fmla="*/ 70 h 849"/>
                      <a:gd name="T2" fmla="*/ 6 w 68"/>
                      <a:gd name="T3" fmla="*/ 72 h 849"/>
                      <a:gd name="T4" fmla="*/ 5 w 68"/>
                      <a:gd name="T5" fmla="*/ 63 h 849"/>
                      <a:gd name="T6" fmla="*/ 5 w 68"/>
                      <a:gd name="T7" fmla="*/ 54 h 849"/>
                      <a:gd name="T8" fmla="*/ 4 w 68"/>
                      <a:gd name="T9" fmla="*/ 45 h 849"/>
                      <a:gd name="T10" fmla="*/ 4 w 68"/>
                      <a:gd name="T11" fmla="*/ 36 h 849"/>
                      <a:gd name="T12" fmla="*/ 4 w 68"/>
                      <a:gd name="T13" fmla="*/ 27 h 849"/>
                      <a:gd name="T14" fmla="*/ 3 w 68"/>
                      <a:gd name="T15" fmla="*/ 18 h 849"/>
                      <a:gd name="T16" fmla="*/ 3 w 68"/>
                      <a:gd name="T17" fmla="*/ 9 h 849"/>
                      <a:gd name="T18" fmla="*/ 3 w 68"/>
                      <a:gd name="T19" fmla="*/ 0 h 849"/>
                      <a:gd name="T20" fmla="*/ 0 w 68"/>
                      <a:gd name="T21" fmla="*/ 0 h 849"/>
                      <a:gd name="T22" fmla="*/ 0 w 68"/>
                      <a:gd name="T23" fmla="*/ 9 h 849"/>
                      <a:gd name="T24" fmla="*/ 0 w 68"/>
                      <a:gd name="T25" fmla="*/ 18 h 849"/>
                      <a:gd name="T26" fmla="*/ 0 w 68"/>
                      <a:gd name="T27" fmla="*/ 27 h 849"/>
                      <a:gd name="T28" fmla="*/ 1 w 68"/>
                      <a:gd name="T29" fmla="*/ 36 h 849"/>
                      <a:gd name="T30" fmla="*/ 1 w 68"/>
                      <a:gd name="T31" fmla="*/ 45 h 849"/>
                      <a:gd name="T32" fmla="*/ 2 w 68"/>
                      <a:gd name="T33" fmla="*/ 55 h 849"/>
                      <a:gd name="T34" fmla="*/ 2 w 68"/>
                      <a:gd name="T35" fmla="*/ 63 h 849"/>
                      <a:gd name="T36" fmla="*/ 3 w 68"/>
                      <a:gd name="T37" fmla="*/ 73 h 849"/>
                      <a:gd name="T38" fmla="*/ 5 w 68"/>
                      <a:gd name="T39" fmla="*/ 75 h 849"/>
                      <a:gd name="T40" fmla="*/ 3 w 68"/>
                      <a:gd name="T41" fmla="*/ 73 h 849"/>
                      <a:gd name="T42" fmla="*/ 3 w 68"/>
                      <a:gd name="T43" fmla="*/ 77 h 849"/>
                      <a:gd name="T44" fmla="*/ 5 w 68"/>
                      <a:gd name="T45" fmla="*/ 75 h 849"/>
                      <a:gd name="T46" fmla="*/ 4 w 68"/>
                      <a:gd name="T47" fmla="*/ 70 h 849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68" h="849">
                        <a:moveTo>
                          <a:pt x="41" y="768"/>
                        </a:moveTo>
                        <a:lnTo>
                          <a:pt x="68" y="791"/>
                        </a:lnTo>
                        <a:lnTo>
                          <a:pt x="61" y="692"/>
                        </a:lnTo>
                        <a:lnTo>
                          <a:pt x="54" y="593"/>
                        </a:lnTo>
                        <a:lnTo>
                          <a:pt x="49" y="494"/>
                        </a:lnTo>
                        <a:lnTo>
                          <a:pt x="44" y="395"/>
                        </a:lnTo>
                        <a:lnTo>
                          <a:pt x="41" y="296"/>
                        </a:lnTo>
                        <a:lnTo>
                          <a:pt x="38" y="197"/>
                        </a:lnTo>
                        <a:lnTo>
                          <a:pt x="37" y="98"/>
                        </a:lnTo>
                        <a:lnTo>
                          <a:pt x="36" y="0"/>
                        </a:lnTo>
                        <a:lnTo>
                          <a:pt x="0" y="0"/>
                        </a:lnTo>
                        <a:lnTo>
                          <a:pt x="1" y="100"/>
                        </a:lnTo>
                        <a:lnTo>
                          <a:pt x="2" y="200"/>
                        </a:lnTo>
                        <a:lnTo>
                          <a:pt x="5" y="300"/>
                        </a:lnTo>
                        <a:lnTo>
                          <a:pt x="8" y="399"/>
                        </a:lnTo>
                        <a:lnTo>
                          <a:pt x="13" y="501"/>
                        </a:lnTo>
                        <a:lnTo>
                          <a:pt x="18" y="601"/>
                        </a:lnTo>
                        <a:lnTo>
                          <a:pt x="25" y="700"/>
                        </a:lnTo>
                        <a:lnTo>
                          <a:pt x="33" y="800"/>
                        </a:lnTo>
                        <a:lnTo>
                          <a:pt x="61" y="823"/>
                        </a:lnTo>
                        <a:lnTo>
                          <a:pt x="33" y="800"/>
                        </a:lnTo>
                        <a:lnTo>
                          <a:pt x="36" y="849"/>
                        </a:lnTo>
                        <a:lnTo>
                          <a:pt x="61" y="823"/>
                        </a:lnTo>
                        <a:lnTo>
                          <a:pt x="41" y="768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4" name="Freeform 257"/>
                  <p:cNvSpPr>
                    <a:spLocks/>
                  </p:cNvSpPr>
                  <p:nvPr/>
                </p:nvSpPr>
                <p:spPr bwMode="auto">
                  <a:xfrm>
                    <a:off x="1291" y="1935"/>
                    <a:ext cx="4" cy="7"/>
                  </a:xfrm>
                  <a:custGeom>
                    <a:avLst/>
                    <a:gdLst>
                      <a:gd name="T0" fmla="*/ 1 w 44"/>
                      <a:gd name="T1" fmla="*/ 3 h 74"/>
                      <a:gd name="T2" fmla="*/ 2 w 44"/>
                      <a:gd name="T3" fmla="*/ 0 h 74"/>
                      <a:gd name="T4" fmla="*/ 0 w 44"/>
                      <a:gd name="T5" fmla="*/ 2 h 74"/>
                      <a:gd name="T6" fmla="*/ 2 w 44"/>
                      <a:gd name="T7" fmla="*/ 7 h 74"/>
                      <a:gd name="T8" fmla="*/ 3 w 44"/>
                      <a:gd name="T9" fmla="*/ 5 h 74"/>
                      <a:gd name="T10" fmla="*/ 4 w 44"/>
                      <a:gd name="T11" fmla="*/ 3 h 74"/>
                      <a:gd name="T12" fmla="*/ 3 w 44"/>
                      <a:gd name="T13" fmla="*/ 5 h 74"/>
                      <a:gd name="T14" fmla="*/ 4 w 44"/>
                      <a:gd name="T15" fmla="*/ 4 h 74"/>
                      <a:gd name="T16" fmla="*/ 4 w 44"/>
                      <a:gd name="T17" fmla="*/ 3 h 74"/>
                      <a:gd name="T18" fmla="*/ 1 w 44"/>
                      <a:gd name="T19" fmla="*/ 3 h 7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4" h="74">
                        <a:moveTo>
                          <a:pt x="8" y="29"/>
                        </a:moveTo>
                        <a:lnTo>
                          <a:pt x="17" y="0"/>
                        </a:lnTo>
                        <a:lnTo>
                          <a:pt x="0" y="19"/>
                        </a:lnTo>
                        <a:lnTo>
                          <a:pt x="20" y="74"/>
                        </a:lnTo>
                        <a:lnTo>
                          <a:pt x="36" y="56"/>
                        </a:lnTo>
                        <a:lnTo>
                          <a:pt x="44" y="29"/>
                        </a:lnTo>
                        <a:lnTo>
                          <a:pt x="36" y="56"/>
                        </a:lnTo>
                        <a:lnTo>
                          <a:pt x="44" y="46"/>
                        </a:lnTo>
                        <a:lnTo>
                          <a:pt x="44" y="29"/>
                        </a:lnTo>
                        <a:lnTo>
                          <a:pt x="8" y="29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5" name="Freeform 258"/>
                  <p:cNvSpPr>
                    <a:spLocks/>
                  </p:cNvSpPr>
                  <p:nvPr/>
                </p:nvSpPr>
                <p:spPr bwMode="auto">
                  <a:xfrm>
                    <a:off x="1292" y="1895"/>
                    <a:ext cx="6" cy="43"/>
                  </a:xfrm>
                  <a:custGeom>
                    <a:avLst/>
                    <a:gdLst>
                      <a:gd name="T0" fmla="*/ 3 w 68"/>
                      <a:gd name="T1" fmla="*/ 0 h 475"/>
                      <a:gd name="T2" fmla="*/ 3 w 68"/>
                      <a:gd name="T3" fmla="*/ 0 h 475"/>
                      <a:gd name="T4" fmla="*/ 2 w 68"/>
                      <a:gd name="T5" fmla="*/ 5 h 475"/>
                      <a:gd name="T6" fmla="*/ 2 w 68"/>
                      <a:gd name="T7" fmla="*/ 11 h 475"/>
                      <a:gd name="T8" fmla="*/ 1 w 68"/>
                      <a:gd name="T9" fmla="*/ 16 h 475"/>
                      <a:gd name="T10" fmla="*/ 1 w 68"/>
                      <a:gd name="T11" fmla="*/ 21 h 475"/>
                      <a:gd name="T12" fmla="*/ 1 w 68"/>
                      <a:gd name="T13" fmla="*/ 27 h 475"/>
                      <a:gd name="T14" fmla="*/ 0 w 68"/>
                      <a:gd name="T15" fmla="*/ 32 h 475"/>
                      <a:gd name="T16" fmla="*/ 0 w 68"/>
                      <a:gd name="T17" fmla="*/ 37 h 475"/>
                      <a:gd name="T18" fmla="*/ 0 w 68"/>
                      <a:gd name="T19" fmla="*/ 43 h 475"/>
                      <a:gd name="T20" fmla="*/ 3 w 68"/>
                      <a:gd name="T21" fmla="*/ 43 h 475"/>
                      <a:gd name="T22" fmla="*/ 3 w 68"/>
                      <a:gd name="T23" fmla="*/ 38 h 475"/>
                      <a:gd name="T24" fmla="*/ 3 w 68"/>
                      <a:gd name="T25" fmla="*/ 32 h 475"/>
                      <a:gd name="T26" fmla="*/ 4 w 68"/>
                      <a:gd name="T27" fmla="*/ 27 h 475"/>
                      <a:gd name="T28" fmla="*/ 4 w 68"/>
                      <a:gd name="T29" fmla="*/ 22 h 475"/>
                      <a:gd name="T30" fmla="*/ 5 w 68"/>
                      <a:gd name="T31" fmla="*/ 17 h 475"/>
                      <a:gd name="T32" fmla="*/ 5 w 68"/>
                      <a:gd name="T33" fmla="*/ 11 h 475"/>
                      <a:gd name="T34" fmla="*/ 6 w 68"/>
                      <a:gd name="T35" fmla="*/ 6 h 475"/>
                      <a:gd name="T36" fmla="*/ 6 w 68"/>
                      <a:gd name="T37" fmla="*/ 1 h 475"/>
                      <a:gd name="T38" fmla="*/ 6 w 68"/>
                      <a:gd name="T39" fmla="*/ 0 h 475"/>
                      <a:gd name="T40" fmla="*/ 6 w 68"/>
                      <a:gd name="T41" fmla="*/ 1 h 475"/>
                      <a:gd name="T42" fmla="*/ 6 w 68"/>
                      <a:gd name="T43" fmla="*/ 1 h 475"/>
                      <a:gd name="T44" fmla="*/ 6 w 68"/>
                      <a:gd name="T45" fmla="*/ 0 h 475"/>
                      <a:gd name="T46" fmla="*/ 3 w 68"/>
                      <a:gd name="T47" fmla="*/ 0 h 475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68" h="475">
                        <a:moveTo>
                          <a:pt x="32" y="4"/>
                        </a:moveTo>
                        <a:lnTo>
                          <a:pt x="32" y="0"/>
                        </a:lnTo>
                        <a:lnTo>
                          <a:pt x="27" y="57"/>
                        </a:lnTo>
                        <a:lnTo>
                          <a:pt x="21" y="116"/>
                        </a:lnTo>
                        <a:lnTo>
                          <a:pt x="16" y="175"/>
                        </a:lnTo>
                        <a:lnTo>
                          <a:pt x="11" y="234"/>
                        </a:lnTo>
                        <a:lnTo>
                          <a:pt x="6" y="294"/>
                        </a:lnTo>
                        <a:lnTo>
                          <a:pt x="3" y="354"/>
                        </a:lnTo>
                        <a:lnTo>
                          <a:pt x="0" y="414"/>
                        </a:lnTo>
                        <a:lnTo>
                          <a:pt x="0" y="475"/>
                        </a:lnTo>
                        <a:lnTo>
                          <a:pt x="36" y="475"/>
                        </a:lnTo>
                        <a:lnTo>
                          <a:pt x="37" y="417"/>
                        </a:lnTo>
                        <a:lnTo>
                          <a:pt x="39" y="359"/>
                        </a:lnTo>
                        <a:lnTo>
                          <a:pt x="43" y="302"/>
                        </a:lnTo>
                        <a:lnTo>
                          <a:pt x="47" y="244"/>
                        </a:lnTo>
                        <a:lnTo>
                          <a:pt x="52" y="186"/>
                        </a:lnTo>
                        <a:lnTo>
                          <a:pt x="57" y="127"/>
                        </a:lnTo>
                        <a:lnTo>
                          <a:pt x="63" y="68"/>
                        </a:lnTo>
                        <a:lnTo>
                          <a:pt x="68" y="8"/>
                        </a:lnTo>
                        <a:lnTo>
                          <a:pt x="68" y="4"/>
                        </a:lnTo>
                        <a:lnTo>
                          <a:pt x="68" y="8"/>
                        </a:lnTo>
                        <a:lnTo>
                          <a:pt x="68" y="6"/>
                        </a:lnTo>
                        <a:lnTo>
                          <a:pt x="68" y="4"/>
                        </a:lnTo>
                        <a:lnTo>
                          <a:pt x="32" y="4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6" name="Freeform 259"/>
                  <p:cNvSpPr>
                    <a:spLocks/>
                  </p:cNvSpPr>
                  <p:nvPr/>
                </p:nvSpPr>
                <p:spPr bwMode="auto">
                  <a:xfrm>
                    <a:off x="1295" y="1843"/>
                    <a:ext cx="5" cy="52"/>
                  </a:xfrm>
                  <a:custGeom>
                    <a:avLst/>
                    <a:gdLst>
                      <a:gd name="T0" fmla="*/ 2 w 52"/>
                      <a:gd name="T1" fmla="*/ 0 h 574"/>
                      <a:gd name="T2" fmla="*/ 2 w 52"/>
                      <a:gd name="T3" fmla="*/ 1 h 574"/>
                      <a:gd name="T4" fmla="*/ 1 w 52"/>
                      <a:gd name="T5" fmla="*/ 7 h 574"/>
                      <a:gd name="T6" fmla="*/ 1 w 52"/>
                      <a:gd name="T7" fmla="*/ 14 h 574"/>
                      <a:gd name="T8" fmla="*/ 1 w 52"/>
                      <a:gd name="T9" fmla="*/ 20 h 574"/>
                      <a:gd name="T10" fmla="*/ 1 w 52"/>
                      <a:gd name="T11" fmla="*/ 26 h 574"/>
                      <a:gd name="T12" fmla="*/ 0 w 52"/>
                      <a:gd name="T13" fmla="*/ 33 h 574"/>
                      <a:gd name="T14" fmla="*/ 0 w 52"/>
                      <a:gd name="T15" fmla="*/ 39 h 574"/>
                      <a:gd name="T16" fmla="*/ 0 w 52"/>
                      <a:gd name="T17" fmla="*/ 45 h 574"/>
                      <a:gd name="T18" fmla="*/ 0 w 52"/>
                      <a:gd name="T19" fmla="*/ 52 h 574"/>
                      <a:gd name="T20" fmla="*/ 3 w 52"/>
                      <a:gd name="T21" fmla="*/ 52 h 574"/>
                      <a:gd name="T22" fmla="*/ 4 w 52"/>
                      <a:gd name="T23" fmla="*/ 46 h 574"/>
                      <a:gd name="T24" fmla="*/ 4 w 52"/>
                      <a:gd name="T25" fmla="*/ 39 h 574"/>
                      <a:gd name="T26" fmla="*/ 4 w 52"/>
                      <a:gd name="T27" fmla="*/ 33 h 574"/>
                      <a:gd name="T28" fmla="*/ 4 w 52"/>
                      <a:gd name="T29" fmla="*/ 27 h 574"/>
                      <a:gd name="T30" fmla="*/ 5 w 52"/>
                      <a:gd name="T31" fmla="*/ 20 h 574"/>
                      <a:gd name="T32" fmla="*/ 5 w 52"/>
                      <a:gd name="T33" fmla="*/ 14 h 574"/>
                      <a:gd name="T34" fmla="*/ 5 w 52"/>
                      <a:gd name="T35" fmla="*/ 8 h 574"/>
                      <a:gd name="T36" fmla="*/ 5 w 52"/>
                      <a:gd name="T37" fmla="*/ 1 h 574"/>
                      <a:gd name="T38" fmla="*/ 5 w 52"/>
                      <a:gd name="T39" fmla="*/ 2 h 574"/>
                      <a:gd name="T40" fmla="*/ 2 w 52"/>
                      <a:gd name="T41" fmla="*/ 0 h 574"/>
                      <a:gd name="T42" fmla="*/ 2 w 52"/>
                      <a:gd name="T43" fmla="*/ 1 h 574"/>
                      <a:gd name="T44" fmla="*/ 2 w 52"/>
                      <a:gd name="T45" fmla="*/ 1 h 574"/>
                      <a:gd name="T46" fmla="*/ 2 w 52"/>
                      <a:gd name="T47" fmla="*/ 0 h 574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52" h="574">
                        <a:moveTo>
                          <a:pt x="17" y="1"/>
                        </a:moveTo>
                        <a:lnTo>
                          <a:pt x="16" y="13"/>
                        </a:lnTo>
                        <a:lnTo>
                          <a:pt x="15" y="82"/>
                        </a:lnTo>
                        <a:lnTo>
                          <a:pt x="14" y="151"/>
                        </a:lnTo>
                        <a:lnTo>
                          <a:pt x="11" y="221"/>
                        </a:lnTo>
                        <a:lnTo>
                          <a:pt x="8" y="290"/>
                        </a:lnTo>
                        <a:lnTo>
                          <a:pt x="5" y="361"/>
                        </a:lnTo>
                        <a:lnTo>
                          <a:pt x="2" y="432"/>
                        </a:lnTo>
                        <a:lnTo>
                          <a:pt x="1" y="502"/>
                        </a:lnTo>
                        <a:lnTo>
                          <a:pt x="0" y="574"/>
                        </a:lnTo>
                        <a:lnTo>
                          <a:pt x="36" y="574"/>
                        </a:lnTo>
                        <a:lnTo>
                          <a:pt x="37" y="505"/>
                        </a:lnTo>
                        <a:lnTo>
                          <a:pt x="38" y="435"/>
                        </a:lnTo>
                        <a:lnTo>
                          <a:pt x="41" y="365"/>
                        </a:lnTo>
                        <a:lnTo>
                          <a:pt x="44" y="296"/>
                        </a:lnTo>
                        <a:lnTo>
                          <a:pt x="47" y="225"/>
                        </a:lnTo>
                        <a:lnTo>
                          <a:pt x="50" y="155"/>
                        </a:lnTo>
                        <a:lnTo>
                          <a:pt x="52" y="84"/>
                        </a:lnTo>
                        <a:lnTo>
                          <a:pt x="52" y="13"/>
                        </a:lnTo>
                        <a:lnTo>
                          <a:pt x="51" y="25"/>
                        </a:lnTo>
                        <a:lnTo>
                          <a:pt x="17" y="0"/>
                        </a:lnTo>
                        <a:lnTo>
                          <a:pt x="16" y="7"/>
                        </a:lnTo>
                        <a:lnTo>
                          <a:pt x="16" y="13"/>
                        </a:lnTo>
                        <a:lnTo>
                          <a:pt x="17" y="1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7" name="Freeform 260"/>
                  <p:cNvSpPr>
                    <a:spLocks/>
                  </p:cNvSpPr>
                  <p:nvPr/>
                </p:nvSpPr>
                <p:spPr bwMode="auto">
                  <a:xfrm>
                    <a:off x="1297" y="1828"/>
                    <a:ext cx="4" cy="17"/>
                  </a:xfrm>
                  <a:custGeom>
                    <a:avLst/>
                    <a:gdLst>
                      <a:gd name="T0" fmla="*/ 4 w 51"/>
                      <a:gd name="T1" fmla="*/ 9 h 189"/>
                      <a:gd name="T2" fmla="*/ 1 w 51"/>
                      <a:gd name="T3" fmla="*/ 8 h 189"/>
                      <a:gd name="T4" fmla="*/ 0 w 51"/>
                      <a:gd name="T5" fmla="*/ 15 h 189"/>
                      <a:gd name="T6" fmla="*/ 3 w 51"/>
                      <a:gd name="T7" fmla="*/ 17 h 189"/>
                      <a:gd name="T8" fmla="*/ 4 w 51"/>
                      <a:gd name="T9" fmla="*/ 11 h 189"/>
                      <a:gd name="T10" fmla="*/ 1 w 51"/>
                      <a:gd name="T11" fmla="*/ 10 h 189"/>
                      <a:gd name="T12" fmla="*/ 4 w 51"/>
                      <a:gd name="T13" fmla="*/ 9 h 189"/>
                      <a:gd name="T14" fmla="*/ 3 w 51"/>
                      <a:gd name="T15" fmla="*/ 0 h 189"/>
                      <a:gd name="T16" fmla="*/ 1 w 51"/>
                      <a:gd name="T17" fmla="*/ 8 h 189"/>
                      <a:gd name="T18" fmla="*/ 4 w 51"/>
                      <a:gd name="T19" fmla="*/ 9 h 18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51" h="189">
                        <a:moveTo>
                          <a:pt x="51" y="97"/>
                        </a:moveTo>
                        <a:lnTo>
                          <a:pt x="16" y="93"/>
                        </a:lnTo>
                        <a:lnTo>
                          <a:pt x="0" y="165"/>
                        </a:lnTo>
                        <a:lnTo>
                          <a:pt x="34" y="189"/>
                        </a:lnTo>
                        <a:lnTo>
                          <a:pt x="50" y="117"/>
                        </a:lnTo>
                        <a:lnTo>
                          <a:pt x="16" y="112"/>
                        </a:lnTo>
                        <a:lnTo>
                          <a:pt x="51" y="97"/>
                        </a:lnTo>
                        <a:lnTo>
                          <a:pt x="37" y="0"/>
                        </a:lnTo>
                        <a:lnTo>
                          <a:pt x="16" y="93"/>
                        </a:lnTo>
                        <a:lnTo>
                          <a:pt x="51" y="97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8" name="Freeform 261"/>
                  <p:cNvSpPr>
                    <a:spLocks/>
                  </p:cNvSpPr>
                  <p:nvPr/>
                </p:nvSpPr>
                <p:spPr bwMode="auto">
                  <a:xfrm>
                    <a:off x="1298" y="1837"/>
                    <a:ext cx="5" cy="12"/>
                  </a:xfrm>
                  <a:custGeom>
                    <a:avLst/>
                    <a:gdLst>
                      <a:gd name="T0" fmla="*/ 5 w 52"/>
                      <a:gd name="T1" fmla="*/ 11 h 133"/>
                      <a:gd name="T2" fmla="*/ 5 w 52"/>
                      <a:gd name="T3" fmla="*/ 11 h 133"/>
                      <a:gd name="T4" fmla="*/ 3 w 52"/>
                      <a:gd name="T5" fmla="*/ 0 h 133"/>
                      <a:gd name="T6" fmla="*/ 0 w 52"/>
                      <a:gd name="T7" fmla="*/ 1 h 133"/>
                      <a:gd name="T8" fmla="*/ 2 w 52"/>
                      <a:gd name="T9" fmla="*/ 12 h 133"/>
                      <a:gd name="T10" fmla="*/ 1 w 52"/>
                      <a:gd name="T11" fmla="*/ 11 h 133"/>
                      <a:gd name="T12" fmla="*/ 5 w 52"/>
                      <a:gd name="T13" fmla="*/ 11 h 133"/>
                      <a:gd name="T14" fmla="*/ 5 w 52"/>
                      <a:gd name="T15" fmla="*/ 11 h 133"/>
                      <a:gd name="T16" fmla="*/ 5 w 52"/>
                      <a:gd name="T17" fmla="*/ 11 h 133"/>
                      <a:gd name="T18" fmla="*/ 5 w 52"/>
                      <a:gd name="T19" fmla="*/ 11 h 13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52" h="133">
                        <a:moveTo>
                          <a:pt x="52" y="125"/>
                        </a:moveTo>
                        <a:lnTo>
                          <a:pt x="51" y="117"/>
                        </a:lnTo>
                        <a:lnTo>
                          <a:pt x="35" y="0"/>
                        </a:lnTo>
                        <a:lnTo>
                          <a:pt x="0" y="15"/>
                        </a:lnTo>
                        <a:lnTo>
                          <a:pt x="16" y="133"/>
                        </a:lnTo>
                        <a:lnTo>
                          <a:pt x="15" y="125"/>
                        </a:lnTo>
                        <a:lnTo>
                          <a:pt x="52" y="125"/>
                        </a:lnTo>
                        <a:lnTo>
                          <a:pt x="52" y="122"/>
                        </a:lnTo>
                        <a:lnTo>
                          <a:pt x="51" y="117"/>
                        </a:lnTo>
                        <a:lnTo>
                          <a:pt x="52" y="125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9" name="Freeform 262"/>
                  <p:cNvSpPr>
                    <a:spLocks/>
                  </p:cNvSpPr>
                  <p:nvPr/>
                </p:nvSpPr>
                <p:spPr bwMode="auto">
                  <a:xfrm>
                    <a:off x="1299" y="1848"/>
                    <a:ext cx="7" cy="74"/>
                  </a:xfrm>
                  <a:custGeom>
                    <a:avLst/>
                    <a:gdLst>
                      <a:gd name="T0" fmla="*/ 7 w 69"/>
                      <a:gd name="T1" fmla="*/ 73 h 810"/>
                      <a:gd name="T2" fmla="*/ 7 w 69"/>
                      <a:gd name="T3" fmla="*/ 74 h 810"/>
                      <a:gd name="T4" fmla="*/ 7 w 69"/>
                      <a:gd name="T5" fmla="*/ 69 h 810"/>
                      <a:gd name="T6" fmla="*/ 7 w 69"/>
                      <a:gd name="T7" fmla="*/ 64 h 810"/>
                      <a:gd name="T8" fmla="*/ 7 w 69"/>
                      <a:gd name="T9" fmla="*/ 60 h 810"/>
                      <a:gd name="T10" fmla="*/ 6 w 69"/>
                      <a:gd name="T11" fmla="*/ 55 h 810"/>
                      <a:gd name="T12" fmla="*/ 6 w 69"/>
                      <a:gd name="T13" fmla="*/ 46 h 810"/>
                      <a:gd name="T14" fmla="*/ 5 w 69"/>
                      <a:gd name="T15" fmla="*/ 37 h 810"/>
                      <a:gd name="T16" fmla="*/ 5 w 69"/>
                      <a:gd name="T17" fmla="*/ 27 h 810"/>
                      <a:gd name="T18" fmla="*/ 4 w 69"/>
                      <a:gd name="T19" fmla="*/ 18 h 810"/>
                      <a:gd name="T20" fmla="*/ 4 w 69"/>
                      <a:gd name="T21" fmla="*/ 14 h 810"/>
                      <a:gd name="T22" fmla="*/ 4 w 69"/>
                      <a:gd name="T23" fmla="*/ 9 h 810"/>
                      <a:gd name="T24" fmla="*/ 4 w 69"/>
                      <a:gd name="T25" fmla="*/ 5 h 810"/>
                      <a:gd name="T26" fmla="*/ 4 w 69"/>
                      <a:gd name="T27" fmla="*/ 0 h 810"/>
                      <a:gd name="T28" fmla="*/ 0 w 69"/>
                      <a:gd name="T29" fmla="*/ 0 h 810"/>
                      <a:gd name="T30" fmla="*/ 0 w 69"/>
                      <a:gd name="T31" fmla="*/ 5 h 810"/>
                      <a:gd name="T32" fmla="*/ 0 w 69"/>
                      <a:gd name="T33" fmla="*/ 9 h 810"/>
                      <a:gd name="T34" fmla="*/ 0 w 69"/>
                      <a:gd name="T35" fmla="*/ 14 h 810"/>
                      <a:gd name="T36" fmla="*/ 1 w 69"/>
                      <a:gd name="T37" fmla="*/ 19 h 810"/>
                      <a:gd name="T38" fmla="*/ 1 w 69"/>
                      <a:gd name="T39" fmla="*/ 28 h 810"/>
                      <a:gd name="T40" fmla="*/ 2 w 69"/>
                      <a:gd name="T41" fmla="*/ 37 h 810"/>
                      <a:gd name="T42" fmla="*/ 2 w 69"/>
                      <a:gd name="T43" fmla="*/ 46 h 810"/>
                      <a:gd name="T44" fmla="*/ 3 w 69"/>
                      <a:gd name="T45" fmla="*/ 55 h 810"/>
                      <a:gd name="T46" fmla="*/ 3 w 69"/>
                      <a:gd name="T47" fmla="*/ 60 h 810"/>
                      <a:gd name="T48" fmla="*/ 3 w 69"/>
                      <a:gd name="T49" fmla="*/ 64 h 810"/>
                      <a:gd name="T50" fmla="*/ 3 w 69"/>
                      <a:gd name="T51" fmla="*/ 69 h 810"/>
                      <a:gd name="T52" fmla="*/ 3 w 69"/>
                      <a:gd name="T53" fmla="*/ 74 h 810"/>
                      <a:gd name="T54" fmla="*/ 3 w 69"/>
                      <a:gd name="T55" fmla="*/ 74 h 810"/>
                      <a:gd name="T56" fmla="*/ 3 w 69"/>
                      <a:gd name="T57" fmla="*/ 74 h 810"/>
                      <a:gd name="T58" fmla="*/ 3 w 69"/>
                      <a:gd name="T59" fmla="*/ 74 h 810"/>
                      <a:gd name="T60" fmla="*/ 3 w 69"/>
                      <a:gd name="T61" fmla="*/ 74 h 810"/>
                      <a:gd name="T62" fmla="*/ 7 w 69"/>
                      <a:gd name="T63" fmla="*/ 73 h 810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69" h="810">
                        <a:moveTo>
                          <a:pt x="69" y="801"/>
                        </a:moveTo>
                        <a:lnTo>
                          <a:pt x="69" y="805"/>
                        </a:lnTo>
                        <a:lnTo>
                          <a:pt x="69" y="754"/>
                        </a:lnTo>
                        <a:lnTo>
                          <a:pt x="68" y="703"/>
                        </a:lnTo>
                        <a:lnTo>
                          <a:pt x="65" y="652"/>
                        </a:lnTo>
                        <a:lnTo>
                          <a:pt x="63" y="601"/>
                        </a:lnTo>
                        <a:lnTo>
                          <a:pt x="58" y="500"/>
                        </a:lnTo>
                        <a:lnTo>
                          <a:pt x="53" y="400"/>
                        </a:lnTo>
                        <a:lnTo>
                          <a:pt x="46" y="299"/>
                        </a:lnTo>
                        <a:lnTo>
                          <a:pt x="41" y="199"/>
                        </a:lnTo>
                        <a:lnTo>
                          <a:pt x="39" y="149"/>
                        </a:lnTo>
                        <a:lnTo>
                          <a:pt x="38" y="100"/>
                        </a:lnTo>
                        <a:lnTo>
                          <a:pt x="37" y="50"/>
                        </a:lnTo>
                        <a:lnTo>
                          <a:pt x="37" y="0"/>
                        </a:lnTo>
                        <a:lnTo>
                          <a:pt x="0" y="0"/>
                        </a:lnTo>
                        <a:lnTo>
                          <a:pt x="1" y="51"/>
                        </a:lnTo>
                        <a:lnTo>
                          <a:pt x="2" y="102"/>
                        </a:lnTo>
                        <a:lnTo>
                          <a:pt x="3" y="153"/>
                        </a:lnTo>
                        <a:lnTo>
                          <a:pt x="5" y="204"/>
                        </a:lnTo>
                        <a:lnTo>
                          <a:pt x="10" y="305"/>
                        </a:lnTo>
                        <a:lnTo>
                          <a:pt x="17" y="406"/>
                        </a:lnTo>
                        <a:lnTo>
                          <a:pt x="22" y="506"/>
                        </a:lnTo>
                        <a:lnTo>
                          <a:pt x="27" y="606"/>
                        </a:lnTo>
                        <a:lnTo>
                          <a:pt x="29" y="656"/>
                        </a:lnTo>
                        <a:lnTo>
                          <a:pt x="30" y="706"/>
                        </a:lnTo>
                        <a:lnTo>
                          <a:pt x="31" y="756"/>
                        </a:lnTo>
                        <a:lnTo>
                          <a:pt x="33" y="805"/>
                        </a:lnTo>
                        <a:lnTo>
                          <a:pt x="33" y="810"/>
                        </a:lnTo>
                        <a:lnTo>
                          <a:pt x="33" y="805"/>
                        </a:lnTo>
                        <a:lnTo>
                          <a:pt x="33" y="807"/>
                        </a:lnTo>
                        <a:lnTo>
                          <a:pt x="33" y="810"/>
                        </a:lnTo>
                        <a:lnTo>
                          <a:pt x="69" y="801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" name="Freeform 263"/>
                  <p:cNvSpPr>
                    <a:spLocks/>
                  </p:cNvSpPr>
                  <p:nvPr/>
                </p:nvSpPr>
                <p:spPr bwMode="auto">
                  <a:xfrm>
                    <a:off x="1302" y="1921"/>
                    <a:ext cx="5" cy="25"/>
                  </a:xfrm>
                  <a:custGeom>
                    <a:avLst/>
                    <a:gdLst>
                      <a:gd name="T0" fmla="*/ 2 w 51"/>
                      <a:gd name="T1" fmla="*/ 17 h 270"/>
                      <a:gd name="T2" fmla="*/ 5 w 51"/>
                      <a:gd name="T3" fmla="*/ 18 h 270"/>
                      <a:gd name="T4" fmla="*/ 4 w 51"/>
                      <a:gd name="T5" fmla="*/ 0 h 270"/>
                      <a:gd name="T6" fmla="*/ 0 w 51"/>
                      <a:gd name="T7" fmla="*/ 1 h 270"/>
                      <a:gd name="T8" fmla="*/ 1 w 51"/>
                      <a:gd name="T9" fmla="*/ 19 h 270"/>
                      <a:gd name="T10" fmla="*/ 5 w 51"/>
                      <a:gd name="T11" fmla="*/ 21 h 270"/>
                      <a:gd name="T12" fmla="*/ 1 w 51"/>
                      <a:gd name="T13" fmla="*/ 19 h 270"/>
                      <a:gd name="T14" fmla="*/ 2 w 51"/>
                      <a:gd name="T15" fmla="*/ 25 h 270"/>
                      <a:gd name="T16" fmla="*/ 5 w 51"/>
                      <a:gd name="T17" fmla="*/ 21 h 270"/>
                      <a:gd name="T18" fmla="*/ 2 w 51"/>
                      <a:gd name="T19" fmla="*/ 17 h 27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51" h="270">
                        <a:moveTo>
                          <a:pt x="21" y="180"/>
                        </a:moveTo>
                        <a:lnTo>
                          <a:pt x="51" y="199"/>
                        </a:lnTo>
                        <a:lnTo>
                          <a:pt x="36" y="0"/>
                        </a:lnTo>
                        <a:lnTo>
                          <a:pt x="0" y="9"/>
                        </a:lnTo>
                        <a:lnTo>
                          <a:pt x="15" y="208"/>
                        </a:lnTo>
                        <a:lnTo>
                          <a:pt x="46" y="227"/>
                        </a:lnTo>
                        <a:lnTo>
                          <a:pt x="15" y="208"/>
                        </a:lnTo>
                        <a:lnTo>
                          <a:pt x="21" y="270"/>
                        </a:lnTo>
                        <a:lnTo>
                          <a:pt x="46" y="227"/>
                        </a:lnTo>
                        <a:lnTo>
                          <a:pt x="21" y="18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" name="Freeform 264"/>
                  <p:cNvSpPr>
                    <a:spLocks/>
                  </p:cNvSpPr>
                  <p:nvPr/>
                </p:nvSpPr>
                <p:spPr bwMode="auto">
                  <a:xfrm>
                    <a:off x="1304" y="1935"/>
                    <a:ext cx="5" cy="7"/>
                  </a:xfrm>
                  <a:custGeom>
                    <a:avLst/>
                    <a:gdLst>
                      <a:gd name="T0" fmla="*/ 1 w 46"/>
                      <a:gd name="T1" fmla="*/ 2 h 74"/>
                      <a:gd name="T2" fmla="*/ 2 w 46"/>
                      <a:gd name="T3" fmla="*/ 0 h 74"/>
                      <a:gd name="T4" fmla="*/ 0 w 46"/>
                      <a:gd name="T5" fmla="*/ 3 h 74"/>
                      <a:gd name="T6" fmla="*/ 3 w 46"/>
                      <a:gd name="T7" fmla="*/ 7 h 74"/>
                      <a:gd name="T8" fmla="*/ 4 w 46"/>
                      <a:gd name="T9" fmla="*/ 4 h 74"/>
                      <a:gd name="T10" fmla="*/ 5 w 46"/>
                      <a:gd name="T11" fmla="*/ 2 h 74"/>
                      <a:gd name="T12" fmla="*/ 4 w 46"/>
                      <a:gd name="T13" fmla="*/ 4 h 74"/>
                      <a:gd name="T14" fmla="*/ 5 w 46"/>
                      <a:gd name="T15" fmla="*/ 4 h 74"/>
                      <a:gd name="T16" fmla="*/ 5 w 46"/>
                      <a:gd name="T17" fmla="*/ 2 h 74"/>
                      <a:gd name="T18" fmla="*/ 1 w 46"/>
                      <a:gd name="T19" fmla="*/ 2 h 7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6" h="74">
                        <a:moveTo>
                          <a:pt x="10" y="23"/>
                        </a:moveTo>
                        <a:lnTo>
                          <a:pt x="17" y="0"/>
                        </a:lnTo>
                        <a:lnTo>
                          <a:pt x="0" y="27"/>
                        </a:lnTo>
                        <a:lnTo>
                          <a:pt x="25" y="74"/>
                        </a:lnTo>
                        <a:lnTo>
                          <a:pt x="41" y="47"/>
                        </a:lnTo>
                        <a:lnTo>
                          <a:pt x="46" y="23"/>
                        </a:lnTo>
                        <a:lnTo>
                          <a:pt x="41" y="47"/>
                        </a:lnTo>
                        <a:lnTo>
                          <a:pt x="46" y="37"/>
                        </a:lnTo>
                        <a:lnTo>
                          <a:pt x="46" y="23"/>
                        </a:lnTo>
                        <a:lnTo>
                          <a:pt x="10" y="23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2" name="Freeform 265"/>
                  <p:cNvSpPr>
                    <a:spLocks/>
                  </p:cNvSpPr>
                  <p:nvPr/>
                </p:nvSpPr>
                <p:spPr bwMode="auto">
                  <a:xfrm>
                    <a:off x="1305" y="1889"/>
                    <a:ext cx="7" cy="48"/>
                  </a:xfrm>
                  <a:custGeom>
                    <a:avLst/>
                    <a:gdLst>
                      <a:gd name="T0" fmla="*/ 3 w 69"/>
                      <a:gd name="T1" fmla="*/ 0 h 528"/>
                      <a:gd name="T2" fmla="*/ 3 w 69"/>
                      <a:gd name="T3" fmla="*/ 0 h 528"/>
                      <a:gd name="T4" fmla="*/ 3 w 69"/>
                      <a:gd name="T5" fmla="*/ 6 h 528"/>
                      <a:gd name="T6" fmla="*/ 2 w 69"/>
                      <a:gd name="T7" fmla="*/ 12 h 528"/>
                      <a:gd name="T8" fmla="*/ 2 w 69"/>
                      <a:gd name="T9" fmla="*/ 18 h 528"/>
                      <a:gd name="T10" fmla="*/ 1 w 69"/>
                      <a:gd name="T11" fmla="*/ 24 h 528"/>
                      <a:gd name="T12" fmla="*/ 1 w 69"/>
                      <a:gd name="T13" fmla="*/ 30 h 528"/>
                      <a:gd name="T14" fmla="*/ 0 w 69"/>
                      <a:gd name="T15" fmla="*/ 36 h 528"/>
                      <a:gd name="T16" fmla="*/ 0 w 69"/>
                      <a:gd name="T17" fmla="*/ 42 h 528"/>
                      <a:gd name="T18" fmla="*/ 0 w 69"/>
                      <a:gd name="T19" fmla="*/ 48 h 528"/>
                      <a:gd name="T20" fmla="*/ 4 w 69"/>
                      <a:gd name="T21" fmla="*/ 48 h 528"/>
                      <a:gd name="T22" fmla="*/ 4 w 69"/>
                      <a:gd name="T23" fmla="*/ 42 h 528"/>
                      <a:gd name="T24" fmla="*/ 4 w 69"/>
                      <a:gd name="T25" fmla="*/ 36 h 528"/>
                      <a:gd name="T26" fmla="*/ 4 w 69"/>
                      <a:gd name="T27" fmla="*/ 31 h 528"/>
                      <a:gd name="T28" fmla="*/ 5 w 69"/>
                      <a:gd name="T29" fmla="*/ 25 h 528"/>
                      <a:gd name="T30" fmla="*/ 5 w 69"/>
                      <a:gd name="T31" fmla="*/ 19 h 528"/>
                      <a:gd name="T32" fmla="*/ 6 w 69"/>
                      <a:gd name="T33" fmla="*/ 13 h 528"/>
                      <a:gd name="T34" fmla="*/ 6 w 69"/>
                      <a:gd name="T35" fmla="*/ 7 h 528"/>
                      <a:gd name="T36" fmla="*/ 7 w 69"/>
                      <a:gd name="T37" fmla="*/ 1 h 528"/>
                      <a:gd name="T38" fmla="*/ 7 w 69"/>
                      <a:gd name="T39" fmla="*/ 0 h 528"/>
                      <a:gd name="T40" fmla="*/ 7 w 69"/>
                      <a:gd name="T41" fmla="*/ 1 h 528"/>
                      <a:gd name="T42" fmla="*/ 7 w 69"/>
                      <a:gd name="T43" fmla="*/ 0 h 528"/>
                      <a:gd name="T44" fmla="*/ 7 w 69"/>
                      <a:gd name="T45" fmla="*/ 0 h 528"/>
                      <a:gd name="T46" fmla="*/ 3 w 69"/>
                      <a:gd name="T47" fmla="*/ 0 h 52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69" h="528">
                        <a:moveTo>
                          <a:pt x="32" y="4"/>
                        </a:moveTo>
                        <a:lnTo>
                          <a:pt x="33" y="0"/>
                        </a:lnTo>
                        <a:lnTo>
                          <a:pt x="28" y="65"/>
                        </a:lnTo>
                        <a:lnTo>
                          <a:pt x="23" y="130"/>
                        </a:lnTo>
                        <a:lnTo>
                          <a:pt x="17" y="195"/>
                        </a:lnTo>
                        <a:lnTo>
                          <a:pt x="12" y="262"/>
                        </a:lnTo>
                        <a:lnTo>
                          <a:pt x="8" y="328"/>
                        </a:lnTo>
                        <a:lnTo>
                          <a:pt x="4" y="394"/>
                        </a:lnTo>
                        <a:lnTo>
                          <a:pt x="1" y="462"/>
                        </a:lnTo>
                        <a:lnTo>
                          <a:pt x="0" y="528"/>
                        </a:lnTo>
                        <a:lnTo>
                          <a:pt x="36" y="528"/>
                        </a:lnTo>
                        <a:lnTo>
                          <a:pt x="37" y="464"/>
                        </a:lnTo>
                        <a:lnTo>
                          <a:pt x="40" y="400"/>
                        </a:lnTo>
                        <a:lnTo>
                          <a:pt x="44" y="336"/>
                        </a:lnTo>
                        <a:lnTo>
                          <a:pt x="48" y="270"/>
                        </a:lnTo>
                        <a:lnTo>
                          <a:pt x="53" y="205"/>
                        </a:lnTo>
                        <a:lnTo>
                          <a:pt x="59" y="140"/>
                        </a:lnTo>
                        <a:lnTo>
                          <a:pt x="64" y="74"/>
                        </a:lnTo>
                        <a:lnTo>
                          <a:pt x="69" y="7"/>
                        </a:lnTo>
                        <a:lnTo>
                          <a:pt x="69" y="4"/>
                        </a:lnTo>
                        <a:lnTo>
                          <a:pt x="68" y="7"/>
                        </a:lnTo>
                        <a:lnTo>
                          <a:pt x="69" y="5"/>
                        </a:lnTo>
                        <a:lnTo>
                          <a:pt x="69" y="4"/>
                        </a:lnTo>
                        <a:lnTo>
                          <a:pt x="32" y="4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3" name="Freeform 266"/>
                  <p:cNvSpPr>
                    <a:spLocks/>
                  </p:cNvSpPr>
                  <p:nvPr/>
                </p:nvSpPr>
                <p:spPr bwMode="auto">
                  <a:xfrm>
                    <a:off x="1308" y="1838"/>
                    <a:ext cx="5" cy="51"/>
                  </a:xfrm>
                  <a:custGeom>
                    <a:avLst/>
                    <a:gdLst>
                      <a:gd name="T0" fmla="*/ 2 w 53"/>
                      <a:gd name="T1" fmla="*/ 0 h 564"/>
                      <a:gd name="T2" fmla="*/ 2 w 53"/>
                      <a:gd name="T3" fmla="*/ 2 h 564"/>
                      <a:gd name="T4" fmla="*/ 2 w 53"/>
                      <a:gd name="T5" fmla="*/ 8 h 564"/>
                      <a:gd name="T6" fmla="*/ 1 w 53"/>
                      <a:gd name="T7" fmla="*/ 14 h 564"/>
                      <a:gd name="T8" fmla="*/ 1 w 53"/>
                      <a:gd name="T9" fmla="*/ 20 h 564"/>
                      <a:gd name="T10" fmla="*/ 1 w 53"/>
                      <a:gd name="T11" fmla="*/ 26 h 564"/>
                      <a:gd name="T12" fmla="*/ 0 w 53"/>
                      <a:gd name="T13" fmla="*/ 32 h 564"/>
                      <a:gd name="T14" fmla="*/ 0 w 53"/>
                      <a:gd name="T15" fmla="*/ 39 h 564"/>
                      <a:gd name="T16" fmla="*/ 0 w 53"/>
                      <a:gd name="T17" fmla="*/ 45 h 564"/>
                      <a:gd name="T18" fmla="*/ 0 w 53"/>
                      <a:gd name="T19" fmla="*/ 51 h 564"/>
                      <a:gd name="T20" fmla="*/ 3 w 53"/>
                      <a:gd name="T21" fmla="*/ 51 h 564"/>
                      <a:gd name="T22" fmla="*/ 3 w 53"/>
                      <a:gd name="T23" fmla="*/ 45 h 564"/>
                      <a:gd name="T24" fmla="*/ 4 w 53"/>
                      <a:gd name="T25" fmla="*/ 39 h 564"/>
                      <a:gd name="T26" fmla="*/ 4 w 53"/>
                      <a:gd name="T27" fmla="*/ 33 h 564"/>
                      <a:gd name="T28" fmla="*/ 4 w 53"/>
                      <a:gd name="T29" fmla="*/ 27 h 564"/>
                      <a:gd name="T30" fmla="*/ 5 w 53"/>
                      <a:gd name="T31" fmla="*/ 20 h 564"/>
                      <a:gd name="T32" fmla="*/ 5 w 53"/>
                      <a:gd name="T33" fmla="*/ 14 h 564"/>
                      <a:gd name="T34" fmla="*/ 5 w 53"/>
                      <a:gd name="T35" fmla="*/ 8 h 564"/>
                      <a:gd name="T36" fmla="*/ 5 w 53"/>
                      <a:gd name="T37" fmla="*/ 2 h 564"/>
                      <a:gd name="T38" fmla="*/ 5 w 53"/>
                      <a:gd name="T39" fmla="*/ 4 h 564"/>
                      <a:gd name="T40" fmla="*/ 2 w 53"/>
                      <a:gd name="T41" fmla="*/ 0 h 564"/>
                      <a:gd name="T42" fmla="*/ 2 w 53"/>
                      <a:gd name="T43" fmla="*/ 1 h 564"/>
                      <a:gd name="T44" fmla="*/ 2 w 53"/>
                      <a:gd name="T45" fmla="*/ 2 h 564"/>
                      <a:gd name="T46" fmla="*/ 2 w 53"/>
                      <a:gd name="T47" fmla="*/ 0 h 564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53" h="564">
                        <a:moveTo>
                          <a:pt x="20" y="0"/>
                        </a:moveTo>
                        <a:lnTo>
                          <a:pt x="17" y="21"/>
                        </a:lnTo>
                        <a:lnTo>
                          <a:pt x="16" y="88"/>
                        </a:lnTo>
                        <a:lnTo>
                          <a:pt x="14" y="154"/>
                        </a:lnTo>
                        <a:lnTo>
                          <a:pt x="12" y="222"/>
                        </a:lnTo>
                        <a:lnTo>
                          <a:pt x="9" y="289"/>
                        </a:lnTo>
                        <a:lnTo>
                          <a:pt x="5" y="358"/>
                        </a:lnTo>
                        <a:lnTo>
                          <a:pt x="3" y="426"/>
                        </a:lnTo>
                        <a:lnTo>
                          <a:pt x="1" y="495"/>
                        </a:lnTo>
                        <a:lnTo>
                          <a:pt x="0" y="564"/>
                        </a:lnTo>
                        <a:lnTo>
                          <a:pt x="37" y="564"/>
                        </a:lnTo>
                        <a:lnTo>
                          <a:pt x="37" y="497"/>
                        </a:lnTo>
                        <a:lnTo>
                          <a:pt x="39" y="429"/>
                        </a:lnTo>
                        <a:lnTo>
                          <a:pt x="42" y="362"/>
                        </a:lnTo>
                        <a:lnTo>
                          <a:pt x="45" y="295"/>
                        </a:lnTo>
                        <a:lnTo>
                          <a:pt x="48" y="226"/>
                        </a:lnTo>
                        <a:lnTo>
                          <a:pt x="50" y="159"/>
                        </a:lnTo>
                        <a:lnTo>
                          <a:pt x="52" y="89"/>
                        </a:lnTo>
                        <a:lnTo>
                          <a:pt x="53" y="21"/>
                        </a:lnTo>
                        <a:lnTo>
                          <a:pt x="49" y="41"/>
                        </a:lnTo>
                        <a:lnTo>
                          <a:pt x="20" y="0"/>
                        </a:lnTo>
                        <a:lnTo>
                          <a:pt x="17" y="9"/>
                        </a:lnTo>
                        <a:lnTo>
                          <a:pt x="17" y="21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4" name="Freeform 267"/>
                  <p:cNvSpPr>
                    <a:spLocks/>
                  </p:cNvSpPr>
                  <p:nvPr/>
                </p:nvSpPr>
                <p:spPr bwMode="auto">
                  <a:xfrm>
                    <a:off x="1310" y="1830"/>
                    <a:ext cx="4" cy="12"/>
                  </a:xfrm>
                  <a:custGeom>
                    <a:avLst/>
                    <a:gdLst>
                      <a:gd name="T0" fmla="*/ 4 w 49"/>
                      <a:gd name="T1" fmla="*/ 7 h 135"/>
                      <a:gd name="T2" fmla="*/ 1 w 49"/>
                      <a:gd name="T3" fmla="*/ 5 h 135"/>
                      <a:gd name="T4" fmla="*/ 0 w 49"/>
                      <a:gd name="T5" fmla="*/ 8 h 135"/>
                      <a:gd name="T6" fmla="*/ 2 w 49"/>
                      <a:gd name="T7" fmla="*/ 12 h 135"/>
                      <a:gd name="T8" fmla="*/ 4 w 49"/>
                      <a:gd name="T9" fmla="*/ 9 h 135"/>
                      <a:gd name="T10" fmla="*/ 1 w 49"/>
                      <a:gd name="T11" fmla="*/ 7 h 135"/>
                      <a:gd name="T12" fmla="*/ 4 w 49"/>
                      <a:gd name="T13" fmla="*/ 7 h 135"/>
                      <a:gd name="T14" fmla="*/ 4 w 49"/>
                      <a:gd name="T15" fmla="*/ 0 h 135"/>
                      <a:gd name="T16" fmla="*/ 1 w 49"/>
                      <a:gd name="T17" fmla="*/ 5 h 135"/>
                      <a:gd name="T18" fmla="*/ 4 w 49"/>
                      <a:gd name="T19" fmla="*/ 7 h 13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9" h="135">
                        <a:moveTo>
                          <a:pt x="49" y="75"/>
                        </a:moveTo>
                        <a:lnTo>
                          <a:pt x="17" y="58"/>
                        </a:lnTo>
                        <a:lnTo>
                          <a:pt x="0" y="94"/>
                        </a:lnTo>
                        <a:lnTo>
                          <a:pt x="29" y="135"/>
                        </a:lnTo>
                        <a:lnTo>
                          <a:pt x="45" y="98"/>
                        </a:lnTo>
                        <a:lnTo>
                          <a:pt x="13" y="82"/>
                        </a:lnTo>
                        <a:lnTo>
                          <a:pt x="49" y="75"/>
                        </a:lnTo>
                        <a:lnTo>
                          <a:pt x="44" y="0"/>
                        </a:lnTo>
                        <a:lnTo>
                          <a:pt x="17" y="58"/>
                        </a:lnTo>
                        <a:lnTo>
                          <a:pt x="49" y="75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5" name="Freeform 268"/>
                  <p:cNvSpPr>
                    <a:spLocks/>
                  </p:cNvSpPr>
                  <p:nvPr/>
                </p:nvSpPr>
                <p:spPr bwMode="auto">
                  <a:xfrm>
                    <a:off x="1311" y="1836"/>
                    <a:ext cx="5" cy="22"/>
                  </a:xfrm>
                  <a:custGeom>
                    <a:avLst/>
                    <a:gdLst>
                      <a:gd name="T0" fmla="*/ 5 w 52"/>
                      <a:gd name="T1" fmla="*/ 22 h 234"/>
                      <a:gd name="T2" fmla="*/ 5 w 52"/>
                      <a:gd name="T3" fmla="*/ 21 h 234"/>
                      <a:gd name="T4" fmla="*/ 3 w 52"/>
                      <a:gd name="T5" fmla="*/ 0 h 234"/>
                      <a:gd name="T6" fmla="*/ 0 w 52"/>
                      <a:gd name="T7" fmla="*/ 1 h 234"/>
                      <a:gd name="T8" fmla="*/ 2 w 52"/>
                      <a:gd name="T9" fmla="*/ 22 h 234"/>
                      <a:gd name="T10" fmla="*/ 2 w 52"/>
                      <a:gd name="T11" fmla="*/ 22 h 234"/>
                      <a:gd name="T12" fmla="*/ 5 w 52"/>
                      <a:gd name="T13" fmla="*/ 22 h 234"/>
                      <a:gd name="T14" fmla="*/ 5 w 52"/>
                      <a:gd name="T15" fmla="*/ 21 h 234"/>
                      <a:gd name="T16" fmla="*/ 5 w 52"/>
                      <a:gd name="T17" fmla="*/ 21 h 234"/>
                      <a:gd name="T18" fmla="*/ 5 w 52"/>
                      <a:gd name="T19" fmla="*/ 22 h 23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52" h="234">
                        <a:moveTo>
                          <a:pt x="52" y="230"/>
                        </a:moveTo>
                        <a:lnTo>
                          <a:pt x="52" y="226"/>
                        </a:lnTo>
                        <a:lnTo>
                          <a:pt x="36" y="0"/>
                        </a:lnTo>
                        <a:lnTo>
                          <a:pt x="0" y="7"/>
                        </a:lnTo>
                        <a:lnTo>
                          <a:pt x="16" y="234"/>
                        </a:lnTo>
                        <a:lnTo>
                          <a:pt x="16" y="230"/>
                        </a:lnTo>
                        <a:lnTo>
                          <a:pt x="52" y="230"/>
                        </a:lnTo>
                        <a:lnTo>
                          <a:pt x="52" y="228"/>
                        </a:lnTo>
                        <a:lnTo>
                          <a:pt x="52" y="226"/>
                        </a:lnTo>
                        <a:lnTo>
                          <a:pt x="52" y="23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6" name="Freeform 269"/>
                  <p:cNvSpPr>
                    <a:spLocks/>
                  </p:cNvSpPr>
                  <p:nvPr/>
                </p:nvSpPr>
                <p:spPr bwMode="auto">
                  <a:xfrm>
                    <a:off x="1313" y="1857"/>
                    <a:ext cx="6" cy="78"/>
                  </a:xfrm>
                  <a:custGeom>
                    <a:avLst/>
                    <a:gdLst>
                      <a:gd name="T0" fmla="*/ 6 w 69"/>
                      <a:gd name="T1" fmla="*/ 76 h 852"/>
                      <a:gd name="T2" fmla="*/ 6 w 69"/>
                      <a:gd name="T3" fmla="*/ 77 h 852"/>
                      <a:gd name="T4" fmla="*/ 6 w 69"/>
                      <a:gd name="T5" fmla="*/ 72 h 852"/>
                      <a:gd name="T6" fmla="*/ 6 w 69"/>
                      <a:gd name="T7" fmla="*/ 67 h 852"/>
                      <a:gd name="T8" fmla="*/ 6 w 69"/>
                      <a:gd name="T9" fmla="*/ 62 h 852"/>
                      <a:gd name="T10" fmla="*/ 6 w 69"/>
                      <a:gd name="T11" fmla="*/ 57 h 852"/>
                      <a:gd name="T12" fmla="*/ 5 w 69"/>
                      <a:gd name="T13" fmla="*/ 48 h 852"/>
                      <a:gd name="T14" fmla="*/ 5 w 69"/>
                      <a:gd name="T15" fmla="*/ 38 h 852"/>
                      <a:gd name="T16" fmla="*/ 4 w 69"/>
                      <a:gd name="T17" fmla="*/ 29 h 852"/>
                      <a:gd name="T18" fmla="*/ 4 w 69"/>
                      <a:gd name="T19" fmla="*/ 19 h 852"/>
                      <a:gd name="T20" fmla="*/ 3 w 69"/>
                      <a:gd name="T21" fmla="*/ 14 h 852"/>
                      <a:gd name="T22" fmla="*/ 3 w 69"/>
                      <a:gd name="T23" fmla="*/ 9 h 852"/>
                      <a:gd name="T24" fmla="*/ 3 w 69"/>
                      <a:gd name="T25" fmla="*/ 5 h 852"/>
                      <a:gd name="T26" fmla="*/ 3 w 69"/>
                      <a:gd name="T27" fmla="*/ 0 h 852"/>
                      <a:gd name="T28" fmla="*/ 0 w 69"/>
                      <a:gd name="T29" fmla="*/ 0 h 852"/>
                      <a:gd name="T30" fmla="*/ 0 w 69"/>
                      <a:gd name="T31" fmla="*/ 5 h 852"/>
                      <a:gd name="T32" fmla="*/ 0 w 69"/>
                      <a:gd name="T33" fmla="*/ 10 h 852"/>
                      <a:gd name="T34" fmla="*/ 0 w 69"/>
                      <a:gd name="T35" fmla="*/ 15 h 852"/>
                      <a:gd name="T36" fmla="*/ 0 w 69"/>
                      <a:gd name="T37" fmla="*/ 20 h 852"/>
                      <a:gd name="T38" fmla="*/ 1 w 69"/>
                      <a:gd name="T39" fmla="*/ 29 h 852"/>
                      <a:gd name="T40" fmla="*/ 1 w 69"/>
                      <a:gd name="T41" fmla="*/ 39 h 852"/>
                      <a:gd name="T42" fmla="*/ 2 w 69"/>
                      <a:gd name="T43" fmla="*/ 48 h 852"/>
                      <a:gd name="T44" fmla="*/ 2 w 69"/>
                      <a:gd name="T45" fmla="*/ 58 h 852"/>
                      <a:gd name="T46" fmla="*/ 3 w 69"/>
                      <a:gd name="T47" fmla="*/ 63 h 852"/>
                      <a:gd name="T48" fmla="*/ 3 w 69"/>
                      <a:gd name="T49" fmla="*/ 68 h 852"/>
                      <a:gd name="T50" fmla="*/ 3 w 69"/>
                      <a:gd name="T51" fmla="*/ 72 h 852"/>
                      <a:gd name="T52" fmla="*/ 3 w 69"/>
                      <a:gd name="T53" fmla="*/ 77 h 852"/>
                      <a:gd name="T54" fmla="*/ 3 w 69"/>
                      <a:gd name="T55" fmla="*/ 78 h 852"/>
                      <a:gd name="T56" fmla="*/ 3 w 69"/>
                      <a:gd name="T57" fmla="*/ 77 h 852"/>
                      <a:gd name="T58" fmla="*/ 3 w 69"/>
                      <a:gd name="T59" fmla="*/ 77 h 852"/>
                      <a:gd name="T60" fmla="*/ 3 w 69"/>
                      <a:gd name="T61" fmla="*/ 78 h 852"/>
                      <a:gd name="T62" fmla="*/ 6 w 69"/>
                      <a:gd name="T63" fmla="*/ 76 h 852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69" h="852">
                        <a:moveTo>
                          <a:pt x="68" y="830"/>
                        </a:moveTo>
                        <a:lnTo>
                          <a:pt x="69" y="841"/>
                        </a:lnTo>
                        <a:lnTo>
                          <a:pt x="68" y="788"/>
                        </a:lnTo>
                        <a:lnTo>
                          <a:pt x="67" y="735"/>
                        </a:lnTo>
                        <a:lnTo>
                          <a:pt x="66" y="681"/>
                        </a:lnTo>
                        <a:lnTo>
                          <a:pt x="64" y="628"/>
                        </a:lnTo>
                        <a:lnTo>
                          <a:pt x="58" y="523"/>
                        </a:lnTo>
                        <a:lnTo>
                          <a:pt x="52" y="417"/>
                        </a:lnTo>
                        <a:lnTo>
                          <a:pt x="47" y="313"/>
                        </a:lnTo>
                        <a:lnTo>
                          <a:pt x="41" y="207"/>
                        </a:lnTo>
                        <a:lnTo>
                          <a:pt x="39" y="155"/>
                        </a:lnTo>
                        <a:lnTo>
                          <a:pt x="37" y="103"/>
                        </a:lnTo>
                        <a:lnTo>
                          <a:pt x="36" y="52"/>
                        </a:lnTo>
                        <a:lnTo>
                          <a:pt x="36" y="0"/>
                        </a:lnTo>
                        <a:lnTo>
                          <a:pt x="0" y="0"/>
                        </a:lnTo>
                        <a:lnTo>
                          <a:pt x="0" y="53"/>
                        </a:lnTo>
                        <a:lnTo>
                          <a:pt x="1" y="106"/>
                        </a:lnTo>
                        <a:lnTo>
                          <a:pt x="3" y="160"/>
                        </a:lnTo>
                        <a:lnTo>
                          <a:pt x="5" y="213"/>
                        </a:lnTo>
                        <a:lnTo>
                          <a:pt x="11" y="318"/>
                        </a:lnTo>
                        <a:lnTo>
                          <a:pt x="16" y="424"/>
                        </a:lnTo>
                        <a:lnTo>
                          <a:pt x="22" y="529"/>
                        </a:lnTo>
                        <a:lnTo>
                          <a:pt x="28" y="633"/>
                        </a:lnTo>
                        <a:lnTo>
                          <a:pt x="30" y="686"/>
                        </a:lnTo>
                        <a:lnTo>
                          <a:pt x="31" y="738"/>
                        </a:lnTo>
                        <a:lnTo>
                          <a:pt x="32" y="789"/>
                        </a:lnTo>
                        <a:lnTo>
                          <a:pt x="32" y="841"/>
                        </a:lnTo>
                        <a:lnTo>
                          <a:pt x="33" y="852"/>
                        </a:lnTo>
                        <a:lnTo>
                          <a:pt x="32" y="841"/>
                        </a:lnTo>
                        <a:lnTo>
                          <a:pt x="32" y="846"/>
                        </a:lnTo>
                        <a:lnTo>
                          <a:pt x="33" y="852"/>
                        </a:lnTo>
                        <a:lnTo>
                          <a:pt x="68" y="83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7" name="Freeform 270"/>
                  <p:cNvSpPr>
                    <a:spLocks/>
                  </p:cNvSpPr>
                  <p:nvPr/>
                </p:nvSpPr>
                <p:spPr bwMode="auto">
                  <a:xfrm>
                    <a:off x="1316" y="1933"/>
                    <a:ext cx="4" cy="20"/>
                  </a:xfrm>
                  <a:custGeom>
                    <a:avLst/>
                    <a:gdLst>
                      <a:gd name="T0" fmla="*/ 1 w 51"/>
                      <a:gd name="T1" fmla="*/ 8 h 219"/>
                      <a:gd name="T2" fmla="*/ 4 w 51"/>
                      <a:gd name="T3" fmla="*/ 7 h 219"/>
                      <a:gd name="T4" fmla="*/ 3 w 51"/>
                      <a:gd name="T5" fmla="*/ 0 h 219"/>
                      <a:gd name="T6" fmla="*/ 0 w 51"/>
                      <a:gd name="T7" fmla="*/ 2 h 219"/>
                      <a:gd name="T8" fmla="*/ 1 w 51"/>
                      <a:gd name="T9" fmla="*/ 9 h 219"/>
                      <a:gd name="T10" fmla="*/ 4 w 51"/>
                      <a:gd name="T11" fmla="*/ 9 h 219"/>
                      <a:gd name="T12" fmla="*/ 1 w 51"/>
                      <a:gd name="T13" fmla="*/ 9 h 219"/>
                      <a:gd name="T14" fmla="*/ 3 w 51"/>
                      <a:gd name="T15" fmla="*/ 20 h 219"/>
                      <a:gd name="T16" fmla="*/ 4 w 51"/>
                      <a:gd name="T17" fmla="*/ 9 h 219"/>
                      <a:gd name="T18" fmla="*/ 1 w 51"/>
                      <a:gd name="T19" fmla="*/ 8 h 21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51" h="219">
                        <a:moveTo>
                          <a:pt x="16" y="87"/>
                        </a:moveTo>
                        <a:lnTo>
                          <a:pt x="51" y="82"/>
                        </a:lnTo>
                        <a:lnTo>
                          <a:pt x="35" y="0"/>
                        </a:lnTo>
                        <a:lnTo>
                          <a:pt x="0" y="22"/>
                        </a:lnTo>
                        <a:lnTo>
                          <a:pt x="16" y="103"/>
                        </a:lnTo>
                        <a:lnTo>
                          <a:pt x="51" y="98"/>
                        </a:lnTo>
                        <a:lnTo>
                          <a:pt x="16" y="103"/>
                        </a:lnTo>
                        <a:lnTo>
                          <a:pt x="39" y="219"/>
                        </a:lnTo>
                        <a:lnTo>
                          <a:pt x="51" y="98"/>
                        </a:lnTo>
                        <a:lnTo>
                          <a:pt x="16" y="87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8" name="Freeform 271"/>
                  <p:cNvSpPr>
                    <a:spLocks/>
                  </p:cNvSpPr>
                  <p:nvPr/>
                </p:nvSpPr>
                <p:spPr bwMode="auto">
                  <a:xfrm>
                    <a:off x="1317" y="1862"/>
                    <a:ext cx="6" cy="80"/>
                  </a:xfrm>
                  <a:custGeom>
                    <a:avLst/>
                    <a:gdLst>
                      <a:gd name="T0" fmla="*/ 3 w 68"/>
                      <a:gd name="T1" fmla="*/ 0 h 872"/>
                      <a:gd name="T2" fmla="*/ 3 w 68"/>
                      <a:gd name="T3" fmla="*/ 1 h 872"/>
                      <a:gd name="T4" fmla="*/ 3 w 68"/>
                      <a:gd name="T5" fmla="*/ 11 h 872"/>
                      <a:gd name="T6" fmla="*/ 3 w 68"/>
                      <a:gd name="T7" fmla="*/ 20 h 872"/>
                      <a:gd name="T8" fmla="*/ 2 w 68"/>
                      <a:gd name="T9" fmla="*/ 30 h 872"/>
                      <a:gd name="T10" fmla="*/ 2 w 68"/>
                      <a:gd name="T11" fmla="*/ 40 h 872"/>
                      <a:gd name="T12" fmla="*/ 2 w 68"/>
                      <a:gd name="T13" fmla="*/ 50 h 872"/>
                      <a:gd name="T14" fmla="*/ 2 w 68"/>
                      <a:gd name="T15" fmla="*/ 59 h 872"/>
                      <a:gd name="T16" fmla="*/ 1 w 68"/>
                      <a:gd name="T17" fmla="*/ 69 h 872"/>
                      <a:gd name="T18" fmla="*/ 0 w 68"/>
                      <a:gd name="T19" fmla="*/ 79 h 872"/>
                      <a:gd name="T20" fmla="*/ 3 w 68"/>
                      <a:gd name="T21" fmla="*/ 80 h 872"/>
                      <a:gd name="T22" fmla="*/ 4 w 68"/>
                      <a:gd name="T23" fmla="*/ 70 h 872"/>
                      <a:gd name="T24" fmla="*/ 5 w 68"/>
                      <a:gd name="T25" fmla="*/ 60 h 872"/>
                      <a:gd name="T26" fmla="*/ 5 w 68"/>
                      <a:gd name="T27" fmla="*/ 50 h 872"/>
                      <a:gd name="T28" fmla="*/ 5 w 68"/>
                      <a:gd name="T29" fmla="*/ 40 h 872"/>
                      <a:gd name="T30" fmla="*/ 6 w 68"/>
                      <a:gd name="T31" fmla="*/ 30 h 872"/>
                      <a:gd name="T32" fmla="*/ 6 w 68"/>
                      <a:gd name="T33" fmla="*/ 20 h 872"/>
                      <a:gd name="T34" fmla="*/ 6 w 68"/>
                      <a:gd name="T35" fmla="*/ 11 h 872"/>
                      <a:gd name="T36" fmla="*/ 6 w 68"/>
                      <a:gd name="T37" fmla="*/ 1 h 872"/>
                      <a:gd name="T38" fmla="*/ 6 w 68"/>
                      <a:gd name="T39" fmla="*/ 1 h 872"/>
                      <a:gd name="T40" fmla="*/ 3 w 68"/>
                      <a:gd name="T41" fmla="*/ 0 h 872"/>
                      <a:gd name="T42" fmla="*/ 3 w 68"/>
                      <a:gd name="T43" fmla="*/ 0 h 872"/>
                      <a:gd name="T44" fmla="*/ 3 w 68"/>
                      <a:gd name="T45" fmla="*/ 1 h 872"/>
                      <a:gd name="T46" fmla="*/ 3 w 68"/>
                      <a:gd name="T47" fmla="*/ 0 h 872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68" h="872">
                        <a:moveTo>
                          <a:pt x="32" y="0"/>
                        </a:moveTo>
                        <a:lnTo>
                          <a:pt x="32" y="7"/>
                        </a:lnTo>
                        <a:lnTo>
                          <a:pt x="32" y="115"/>
                        </a:lnTo>
                        <a:lnTo>
                          <a:pt x="31" y="221"/>
                        </a:lnTo>
                        <a:lnTo>
                          <a:pt x="28" y="329"/>
                        </a:lnTo>
                        <a:lnTo>
                          <a:pt x="26" y="435"/>
                        </a:lnTo>
                        <a:lnTo>
                          <a:pt x="22" y="542"/>
                        </a:lnTo>
                        <a:lnTo>
                          <a:pt x="17" y="648"/>
                        </a:lnTo>
                        <a:lnTo>
                          <a:pt x="9" y="755"/>
                        </a:lnTo>
                        <a:lnTo>
                          <a:pt x="0" y="861"/>
                        </a:lnTo>
                        <a:lnTo>
                          <a:pt x="35" y="872"/>
                        </a:lnTo>
                        <a:lnTo>
                          <a:pt x="44" y="764"/>
                        </a:lnTo>
                        <a:lnTo>
                          <a:pt x="53" y="656"/>
                        </a:lnTo>
                        <a:lnTo>
                          <a:pt x="58" y="547"/>
                        </a:lnTo>
                        <a:lnTo>
                          <a:pt x="62" y="438"/>
                        </a:lnTo>
                        <a:lnTo>
                          <a:pt x="64" y="331"/>
                        </a:lnTo>
                        <a:lnTo>
                          <a:pt x="67" y="222"/>
                        </a:lnTo>
                        <a:lnTo>
                          <a:pt x="68" y="115"/>
                        </a:lnTo>
                        <a:lnTo>
                          <a:pt x="68" y="7"/>
                        </a:lnTo>
                        <a:lnTo>
                          <a:pt x="68" y="13"/>
                        </a:lnTo>
                        <a:lnTo>
                          <a:pt x="32" y="0"/>
                        </a:lnTo>
                        <a:lnTo>
                          <a:pt x="32" y="4"/>
                        </a:lnTo>
                        <a:lnTo>
                          <a:pt x="32" y="7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" name="Freeform 272"/>
                  <p:cNvSpPr>
                    <a:spLocks/>
                  </p:cNvSpPr>
                  <p:nvPr/>
                </p:nvSpPr>
                <p:spPr bwMode="auto">
                  <a:xfrm>
                    <a:off x="1320" y="1822"/>
                    <a:ext cx="6" cy="42"/>
                  </a:xfrm>
                  <a:custGeom>
                    <a:avLst/>
                    <a:gdLst>
                      <a:gd name="T0" fmla="*/ 6 w 67"/>
                      <a:gd name="T1" fmla="*/ 13 h 457"/>
                      <a:gd name="T2" fmla="*/ 3 w 67"/>
                      <a:gd name="T3" fmla="*/ 14 h 457"/>
                      <a:gd name="T4" fmla="*/ 0 w 67"/>
                      <a:gd name="T5" fmla="*/ 41 h 457"/>
                      <a:gd name="T6" fmla="*/ 3 w 67"/>
                      <a:gd name="T7" fmla="*/ 42 h 457"/>
                      <a:gd name="T8" fmla="*/ 6 w 67"/>
                      <a:gd name="T9" fmla="*/ 15 h 457"/>
                      <a:gd name="T10" fmla="*/ 3 w 67"/>
                      <a:gd name="T11" fmla="*/ 15 h 457"/>
                      <a:gd name="T12" fmla="*/ 6 w 67"/>
                      <a:gd name="T13" fmla="*/ 13 h 457"/>
                      <a:gd name="T14" fmla="*/ 4 w 67"/>
                      <a:gd name="T15" fmla="*/ 0 h 457"/>
                      <a:gd name="T16" fmla="*/ 3 w 67"/>
                      <a:gd name="T17" fmla="*/ 14 h 457"/>
                      <a:gd name="T18" fmla="*/ 6 w 67"/>
                      <a:gd name="T19" fmla="*/ 13 h 45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67" h="457">
                        <a:moveTo>
                          <a:pt x="67" y="146"/>
                        </a:moveTo>
                        <a:lnTo>
                          <a:pt x="31" y="147"/>
                        </a:lnTo>
                        <a:lnTo>
                          <a:pt x="0" y="444"/>
                        </a:lnTo>
                        <a:lnTo>
                          <a:pt x="36" y="457"/>
                        </a:lnTo>
                        <a:lnTo>
                          <a:pt x="67" y="159"/>
                        </a:lnTo>
                        <a:lnTo>
                          <a:pt x="32" y="160"/>
                        </a:lnTo>
                        <a:lnTo>
                          <a:pt x="67" y="146"/>
                        </a:lnTo>
                        <a:lnTo>
                          <a:pt x="48" y="0"/>
                        </a:lnTo>
                        <a:lnTo>
                          <a:pt x="31" y="147"/>
                        </a:lnTo>
                        <a:lnTo>
                          <a:pt x="67" y="146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" name="Freeform 273"/>
                  <p:cNvSpPr>
                    <a:spLocks/>
                  </p:cNvSpPr>
                  <p:nvPr/>
                </p:nvSpPr>
                <p:spPr bwMode="auto">
                  <a:xfrm>
                    <a:off x="1323" y="1835"/>
                    <a:ext cx="5" cy="13"/>
                  </a:xfrm>
                  <a:custGeom>
                    <a:avLst/>
                    <a:gdLst>
                      <a:gd name="T0" fmla="*/ 5 w 52"/>
                      <a:gd name="T1" fmla="*/ 12 h 141"/>
                      <a:gd name="T2" fmla="*/ 5 w 52"/>
                      <a:gd name="T3" fmla="*/ 12 h 141"/>
                      <a:gd name="T4" fmla="*/ 3 w 52"/>
                      <a:gd name="T5" fmla="*/ 0 h 141"/>
                      <a:gd name="T6" fmla="*/ 0 w 52"/>
                      <a:gd name="T7" fmla="*/ 1 h 141"/>
                      <a:gd name="T8" fmla="*/ 2 w 52"/>
                      <a:gd name="T9" fmla="*/ 13 h 141"/>
                      <a:gd name="T10" fmla="*/ 1 w 52"/>
                      <a:gd name="T11" fmla="*/ 12 h 141"/>
                      <a:gd name="T12" fmla="*/ 5 w 52"/>
                      <a:gd name="T13" fmla="*/ 12 h 141"/>
                      <a:gd name="T14" fmla="*/ 5 w 52"/>
                      <a:gd name="T15" fmla="*/ 12 h 141"/>
                      <a:gd name="T16" fmla="*/ 5 w 52"/>
                      <a:gd name="T17" fmla="*/ 12 h 141"/>
                      <a:gd name="T18" fmla="*/ 5 w 52"/>
                      <a:gd name="T19" fmla="*/ 12 h 14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52" h="141">
                        <a:moveTo>
                          <a:pt x="52" y="133"/>
                        </a:moveTo>
                        <a:lnTo>
                          <a:pt x="51" y="126"/>
                        </a:lnTo>
                        <a:lnTo>
                          <a:pt x="35" y="0"/>
                        </a:lnTo>
                        <a:lnTo>
                          <a:pt x="0" y="14"/>
                        </a:lnTo>
                        <a:lnTo>
                          <a:pt x="16" y="141"/>
                        </a:lnTo>
                        <a:lnTo>
                          <a:pt x="15" y="133"/>
                        </a:lnTo>
                        <a:lnTo>
                          <a:pt x="52" y="133"/>
                        </a:lnTo>
                        <a:lnTo>
                          <a:pt x="52" y="130"/>
                        </a:lnTo>
                        <a:lnTo>
                          <a:pt x="51" y="126"/>
                        </a:lnTo>
                        <a:lnTo>
                          <a:pt x="52" y="133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" name="Freeform 274"/>
                  <p:cNvSpPr>
                    <a:spLocks/>
                  </p:cNvSpPr>
                  <p:nvPr/>
                </p:nvSpPr>
                <p:spPr bwMode="auto">
                  <a:xfrm>
                    <a:off x="1324" y="1847"/>
                    <a:ext cx="8" cy="108"/>
                  </a:xfrm>
                  <a:custGeom>
                    <a:avLst/>
                    <a:gdLst>
                      <a:gd name="T0" fmla="*/ 5 w 85"/>
                      <a:gd name="T1" fmla="*/ 93 h 1184"/>
                      <a:gd name="T2" fmla="*/ 8 w 85"/>
                      <a:gd name="T3" fmla="*/ 94 h 1184"/>
                      <a:gd name="T4" fmla="*/ 7 w 85"/>
                      <a:gd name="T5" fmla="*/ 82 h 1184"/>
                      <a:gd name="T6" fmla="*/ 6 w 85"/>
                      <a:gd name="T7" fmla="*/ 70 h 1184"/>
                      <a:gd name="T8" fmla="*/ 5 w 85"/>
                      <a:gd name="T9" fmla="*/ 58 h 1184"/>
                      <a:gd name="T10" fmla="*/ 5 w 85"/>
                      <a:gd name="T11" fmla="*/ 47 h 1184"/>
                      <a:gd name="T12" fmla="*/ 4 w 85"/>
                      <a:gd name="T13" fmla="*/ 35 h 1184"/>
                      <a:gd name="T14" fmla="*/ 4 w 85"/>
                      <a:gd name="T15" fmla="*/ 23 h 1184"/>
                      <a:gd name="T16" fmla="*/ 3 w 85"/>
                      <a:gd name="T17" fmla="*/ 12 h 1184"/>
                      <a:gd name="T18" fmla="*/ 3 w 85"/>
                      <a:gd name="T19" fmla="*/ 0 h 1184"/>
                      <a:gd name="T20" fmla="*/ 0 w 85"/>
                      <a:gd name="T21" fmla="*/ 0 h 1184"/>
                      <a:gd name="T22" fmla="*/ 0 w 85"/>
                      <a:gd name="T23" fmla="*/ 12 h 1184"/>
                      <a:gd name="T24" fmla="*/ 0 w 85"/>
                      <a:gd name="T25" fmla="*/ 24 h 1184"/>
                      <a:gd name="T26" fmla="*/ 1 w 85"/>
                      <a:gd name="T27" fmla="*/ 35 h 1184"/>
                      <a:gd name="T28" fmla="*/ 1 w 85"/>
                      <a:gd name="T29" fmla="*/ 47 h 1184"/>
                      <a:gd name="T30" fmla="*/ 2 w 85"/>
                      <a:gd name="T31" fmla="*/ 59 h 1184"/>
                      <a:gd name="T32" fmla="*/ 3 w 85"/>
                      <a:gd name="T33" fmla="*/ 71 h 1184"/>
                      <a:gd name="T34" fmla="*/ 3 w 85"/>
                      <a:gd name="T35" fmla="*/ 83 h 1184"/>
                      <a:gd name="T36" fmla="*/ 5 w 85"/>
                      <a:gd name="T37" fmla="*/ 95 h 1184"/>
                      <a:gd name="T38" fmla="*/ 8 w 85"/>
                      <a:gd name="T39" fmla="*/ 95 h 1184"/>
                      <a:gd name="T40" fmla="*/ 5 w 85"/>
                      <a:gd name="T41" fmla="*/ 95 h 1184"/>
                      <a:gd name="T42" fmla="*/ 6 w 85"/>
                      <a:gd name="T43" fmla="*/ 108 h 1184"/>
                      <a:gd name="T44" fmla="*/ 8 w 85"/>
                      <a:gd name="T45" fmla="*/ 95 h 1184"/>
                      <a:gd name="T46" fmla="*/ 5 w 85"/>
                      <a:gd name="T47" fmla="*/ 93 h 1184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85" h="1184">
                        <a:moveTo>
                          <a:pt x="49" y="1024"/>
                        </a:moveTo>
                        <a:lnTo>
                          <a:pt x="85" y="1026"/>
                        </a:lnTo>
                        <a:lnTo>
                          <a:pt x="72" y="898"/>
                        </a:lnTo>
                        <a:lnTo>
                          <a:pt x="63" y="770"/>
                        </a:lnTo>
                        <a:lnTo>
                          <a:pt x="54" y="641"/>
                        </a:lnTo>
                        <a:lnTo>
                          <a:pt x="48" y="513"/>
                        </a:lnTo>
                        <a:lnTo>
                          <a:pt x="43" y="385"/>
                        </a:lnTo>
                        <a:lnTo>
                          <a:pt x="40" y="257"/>
                        </a:lnTo>
                        <a:lnTo>
                          <a:pt x="37" y="128"/>
                        </a:lnTo>
                        <a:lnTo>
                          <a:pt x="37" y="0"/>
                        </a:lnTo>
                        <a:lnTo>
                          <a:pt x="0" y="0"/>
                        </a:lnTo>
                        <a:lnTo>
                          <a:pt x="1" y="130"/>
                        </a:lnTo>
                        <a:lnTo>
                          <a:pt x="4" y="260"/>
                        </a:lnTo>
                        <a:lnTo>
                          <a:pt x="7" y="389"/>
                        </a:lnTo>
                        <a:lnTo>
                          <a:pt x="12" y="519"/>
                        </a:lnTo>
                        <a:lnTo>
                          <a:pt x="18" y="648"/>
                        </a:lnTo>
                        <a:lnTo>
                          <a:pt x="27" y="778"/>
                        </a:lnTo>
                        <a:lnTo>
                          <a:pt x="37" y="908"/>
                        </a:lnTo>
                        <a:lnTo>
                          <a:pt x="49" y="1037"/>
                        </a:lnTo>
                        <a:lnTo>
                          <a:pt x="85" y="1039"/>
                        </a:lnTo>
                        <a:lnTo>
                          <a:pt x="49" y="1037"/>
                        </a:lnTo>
                        <a:lnTo>
                          <a:pt x="65" y="1184"/>
                        </a:lnTo>
                        <a:lnTo>
                          <a:pt x="85" y="1039"/>
                        </a:lnTo>
                        <a:lnTo>
                          <a:pt x="49" y="1024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" name="Freeform 275"/>
                  <p:cNvSpPr>
                    <a:spLocks/>
                  </p:cNvSpPr>
                  <p:nvPr/>
                </p:nvSpPr>
                <p:spPr bwMode="auto">
                  <a:xfrm>
                    <a:off x="1329" y="1929"/>
                    <a:ext cx="4" cy="13"/>
                  </a:xfrm>
                  <a:custGeom>
                    <a:avLst/>
                    <a:gdLst>
                      <a:gd name="T0" fmla="*/ 1 w 52"/>
                      <a:gd name="T1" fmla="*/ 1 h 141"/>
                      <a:gd name="T2" fmla="*/ 1 w 52"/>
                      <a:gd name="T3" fmla="*/ 0 h 141"/>
                      <a:gd name="T4" fmla="*/ 0 w 52"/>
                      <a:gd name="T5" fmla="*/ 12 h 141"/>
                      <a:gd name="T6" fmla="*/ 3 w 52"/>
                      <a:gd name="T7" fmla="*/ 13 h 141"/>
                      <a:gd name="T8" fmla="*/ 4 w 52"/>
                      <a:gd name="T9" fmla="*/ 1 h 141"/>
                      <a:gd name="T10" fmla="*/ 4 w 52"/>
                      <a:gd name="T11" fmla="*/ 1 h 141"/>
                      <a:gd name="T12" fmla="*/ 4 w 52"/>
                      <a:gd name="T13" fmla="*/ 1 h 141"/>
                      <a:gd name="T14" fmla="*/ 4 w 52"/>
                      <a:gd name="T15" fmla="*/ 1 h 141"/>
                      <a:gd name="T16" fmla="*/ 4 w 52"/>
                      <a:gd name="T17" fmla="*/ 1 h 141"/>
                      <a:gd name="T18" fmla="*/ 1 w 52"/>
                      <a:gd name="T19" fmla="*/ 1 h 14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52" h="141">
                        <a:moveTo>
                          <a:pt x="16" y="6"/>
                        </a:moveTo>
                        <a:lnTo>
                          <a:pt x="16" y="0"/>
                        </a:lnTo>
                        <a:lnTo>
                          <a:pt x="0" y="126"/>
                        </a:lnTo>
                        <a:lnTo>
                          <a:pt x="36" y="141"/>
                        </a:lnTo>
                        <a:lnTo>
                          <a:pt x="52" y="14"/>
                        </a:lnTo>
                        <a:lnTo>
                          <a:pt x="52" y="6"/>
                        </a:lnTo>
                        <a:lnTo>
                          <a:pt x="52" y="14"/>
                        </a:lnTo>
                        <a:lnTo>
                          <a:pt x="52" y="11"/>
                        </a:lnTo>
                        <a:lnTo>
                          <a:pt x="52" y="6"/>
                        </a:lnTo>
                        <a:lnTo>
                          <a:pt x="16" y="6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3" name="Freeform 276"/>
                  <p:cNvSpPr>
                    <a:spLocks/>
                  </p:cNvSpPr>
                  <p:nvPr/>
                </p:nvSpPr>
                <p:spPr bwMode="auto">
                  <a:xfrm>
                    <a:off x="1330" y="1835"/>
                    <a:ext cx="6" cy="95"/>
                  </a:xfrm>
                  <a:custGeom>
                    <a:avLst/>
                    <a:gdLst>
                      <a:gd name="T0" fmla="*/ 3 w 69"/>
                      <a:gd name="T1" fmla="*/ 0 h 1043"/>
                      <a:gd name="T2" fmla="*/ 2 w 69"/>
                      <a:gd name="T3" fmla="*/ 12 h 1043"/>
                      <a:gd name="T4" fmla="*/ 2 w 69"/>
                      <a:gd name="T5" fmla="*/ 24 h 1043"/>
                      <a:gd name="T6" fmla="*/ 1 w 69"/>
                      <a:gd name="T7" fmla="*/ 36 h 1043"/>
                      <a:gd name="T8" fmla="*/ 1 w 69"/>
                      <a:gd name="T9" fmla="*/ 48 h 1043"/>
                      <a:gd name="T10" fmla="*/ 0 w 69"/>
                      <a:gd name="T11" fmla="*/ 59 h 1043"/>
                      <a:gd name="T12" fmla="*/ 0 w 69"/>
                      <a:gd name="T13" fmla="*/ 71 h 1043"/>
                      <a:gd name="T14" fmla="*/ 0 w 69"/>
                      <a:gd name="T15" fmla="*/ 83 h 1043"/>
                      <a:gd name="T16" fmla="*/ 0 w 69"/>
                      <a:gd name="T17" fmla="*/ 95 h 1043"/>
                      <a:gd name="T18" fmla="*/ 3 w 69"/>
                      <a:gd name="T19" fmla="*/ 95 h 1043"/>
                      <a:gd name="T20" fmla="*/ 3 w 69"/>
                      <a:gd name="T21" fmla="*/ 83 h 1043"/>
                      <a:gd name="T22" fmla="*/ 3 w 69"/>
                      <a:gd name="T23" fmla="*/ 72 h 1043"/>
                      <a:gd name="T24" fmla="*/ 4 w 69"/>
                      <a:gd name="T25" fmla="*/ 60 h 1043"/>
                      <a:gd name="T26" fmla="*/ 4 w 69"/>
                      <a:gd name="T27" fmla="*/ 48 h 1043"/>
                      <a:gd name="T28" fmla="*/ 4 w 69"/>
                      <a:gd name="T29" fmla="*/ 36 h 1043"/>
                      <a:gd name="T30" fmla="*/ 5 w 69"/>
                      <a:gd name="T31" fmla="*/ 24 h 1043"/>
                      <a:gd name="T32" fmla="*/ 5 w 69"/>
                      <a:gd name="T33" fmla="*/ 12 h 1043"/>
                      <a:gd name="T34" fmla="*/ 6 w 69"/>
                      <a:gd name="T35" fmla="*/ 1 h 1043"/>
                      <a:gd name="T36" fmla="*/ 3 w 69"/>
                      <a:gd name="T37" fmla="*/ 0 h 104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69" h="1043">
                        <a:moveTo>
                          <a:pt x="32" y="0"/>
                        </a:moveTo>
                        <a:lnTo>
                          <a:pt x="25" y="131"/>
                        </a:lnTo>
                        <a:lnTo>
                          <a:pt x="19" y="261"/>
                        </a:lnTo>
                        <a:lnTo>
                          <a:pt x="14" y="391"/>
                        </a:lnTo>
                        <a:lnTo>
                          <a:pt x="10" y="522"/>
                        </a:lnTo>
                        <a:lnTo>
                          <a:pt x="5" y="652"/>
                        </a:lnTo>
                        <a:lnTo>
                          <a:pt x="2" y="783"/>
                        </a:lnTo>
                        <a:lnTo>
                          <a:pt x="1" y="913"/>
                        </a:lnTo>
                        <a:lnTo>
                          <a:pt x="0" y="1043"/>
                        </a:lnTo>
                        <a:lnTo>
                          <a:pt x="36" y="1043"/>
                        </a:lnTo>
                        <a:lnTo>
                          <a:pt x="37" y="914"/>
                        </a:lnTo>
                        <a:lnTo>
                          <a:pt x="38" y="785"/>
                        </a:lnTo>
                        <a:lnTo>
                          <a:pt x="41" y="655"/>
                        </a:lnTo>
                        <a:lnTo>
                          <a:pt x="46" y="526"/>
                        </a:lnTo>
                        <a:lnTo>
                          <a:pt x="50" y="396"/>
                        </a:lnTo>
                        <a:lnTo>
                          <a:pt x="55" y="266"/>
                        </a:lnTo>
                        <a:lnTo>
                          <a:pt x="62" y="136"/>
                        </a:lnTo>
                        <a:lnTo>
                          <a:pt x="69" y="7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4" name="Freeform 277"/>
                  <p:cNvSpPr>
                    <a:spLocks/>
                  </p:cNvSpPr>
                  <p:nvPr/>
                </p:nvSpPr>
                <p:spPr bwMode="auto">
                  <a:xfrm>
                    <a:off x="1197" y="1833"/>
                    <a:ext cx="3" cy="7"/>
                  </a:xfrm>
                  <a:custGeom>
                    <a:avLst/>
                    <a:gdLst>
                      <a:gd name="T0" fmla="*/ 3 w 40"/>
                      <a:gd name="T1" fmla="*/ 4 h 85"/>
                      <a:gd name="T2" fmla="*/ 1 w 40"/>
                      <a:gd name="T3" fmla="*/ 1 h 85"/>
                      <a:gd name="T4" fmla="*/ 0 w 40"/>
                      <a:gd name="T5" fmla="*/ 2 h 85"/>
                      <a:gd name="T6" fmla="*/ 1 w 40"/>
                      <a:gd name="T7" fmla="*/ 7 h 85"/>
                      <a:gd name="T8" fmla="*/ 2 w 40"/>
                      <a:gd name="T9" fmla="*/ 6 h 85"/>
                      <a:gd name="T10" fmla="*/ 0 w 40"/>
                      <a:gd name="T11" fmla="*/ 4 h 85"/>
                      <a:gd name="T12" fmla="*/ 3 w 40"/>
                      <a:gd name="T13" fmla="*/ 4 h 85"/>
                      <a:gd name="T14" fmla="*/ 3 w 40"/>
                      <a:gd name="T15" fmla="*/ 0 h 85"/>
                      <a:gd name="T16" fmla="*/ 1 w 40"/>
                      <a:gd name="T17" fmla="*/ 1 h 85"/>
                      <a:gd name="T18" fmla="*/ 3 w 40"/>
                      <a:gd name="T19" fmla="*/ 4 h 8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0" h="85">
                        <a:moveTo>
                          <a:pt x="40" y="45"/>
                        </a:moveTo>
                        <a:lnTo>
                          <a:pt x="16" y="13"/>
                        </a:lnTo>
                        <a:lnTo>
                          <a:pt x="0" y="22"/>
                        </a:lnTo>
                        <a:lnTo>
                          <a:pt x="10" y="85"/>
                        </a:lnTo>
                        <a:lnTo>
                          <a:pt x="27" y="75"/>
                        </a:lnTo>
                        <a:lnTo>
                          <a:pt x="3" y="45"/>
                        </a:lnTo>
                        <a:lnTo>
                          <a:pt x="40" y="45"/>
                        </a:lnTo>
                        <a:lnTo>
                          <a:pt x="40" y="0"/>
                        </a:lnTo>
                        <a:lnTo>
                          <a:pt x="16" y="13"/>
                        </a:lnTo>
                        <a:lnTo>
                          <a:pt x="40" y="45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5" name="Freeform 278"/>
                  <p:cNvSpPr>
                    <a:spLocks/>
                  </p:cNvSpPr>
                  <p:nvPr/>
                </p:nvSpPr>
                <p:spPr bwMode="auto">
                  <a:xfrm>
                    <a:off x="1197" y="1837"/>
                    <a:ext cx="6" cy="15"/>
                  </a:xfrm>
                  <a:custGeom>
                    <a:avLst/>
                    <a:gdLst>
                      <a:gd name="T0" fmla="*/ 6 w 69"/>
                      <a:gd name="T1" fmla="*/ 14 h 165"/>
                      <a:gd name="T2" fmla="*/ 6 w 69"/>
                      <a:gd name="T3" fmla="*/ 13 h 165"/>
                      <a:gd name="T4" fmla="*/ 5 w 69"/>
                      <a:gd name="T5" fmla="*/ 11 h 165"/>
                      <a:gd name="T6" fmla="*/ 5 w 69"/>
                      <a:gd name="T7" fmla="*/ 9 h 165"/>
                      <a:gd name="T8" fmla="*/ 5 w 69"/>
                      <a:gd name="T9" fmla="*/ 7 h 165"/>
                      <a:gd name="T10" fmla="*/ 4 w 69"/>
                      <a:gd name="T11" fmla="*/ 6 h 165"/>
                      <a:gd name="T12" fmla="*/ 4 w 69"/>
                      <a:gd name="T13" fmla="*/ 4 h 165"/>
                      <a:gd name="T14" fmla="*/ 3 w 69"/>
                      <a:gd name="T15" fmla="*/ 3 h 165"/>
                      <a:gd name="T16" fmla="*/ 3 w 69"/>
                      <a:gd name="T17" fmla="*/ 1 h 165"/>
                      <a:gd name="T18" fmla="*/ 3 w 69"/>
                      <a:gd name="T19" fmla="*/ 0 h 165"/>
                      <a:gd name="T20" fmla="*/ 0 w 69"/>
                      <a:gd name="T21" fmla="*/ 0 h 165"/>
                      <a:gd name="T22" fmla="*/ 0 w 69"/>
                      <a:gd name="T23" fmla="*/ 2 h 165"/>
                      <a:gd name="T24" fmla="*/ 0 w 69"/>
                      <a:gd name="T25" fmla="*/ 4 h 165"/>
                      <a:gd name="T26" fmla="*/ 1 w 69"/>
                      <a:gd name="T27" fmla="*/ 6 h 165"/>
                      <a:gd name="T28" fmla="*/ 1 w 69"/>
                      <a:gd name="T29" fmla="*/ 8 h 165"/>
                      <a:gd name="T30" fmla="*/ 2 w 69"/>
                      <a:gd name="T31" fmla="*/ 10 h 165"/>
                      <a:gd name="T32" fmla="*/ 2 w 69"/>
                      <a:gd name="T33" fmla="*/ 12 h 165"/>
                      <a:gd name="T34" fmla="*/ 3 w 69"/>
                      <a:gd name="T35" fmla="*/ 13 h 165"/>
                      <a:gd name="T36" fmla="*/ 3 w 69"/>
                      <a:gd name="T37" fmla="*/ 15 h 165"/>
                      <a:gd name="T38" fmla="*/ 3 w 69"/>
                      <a:gd name="T39" fmla="*/ 14 h 165"/>
                      <a:gd name="T40" fmla="*/ 6 w 69"/>
                      <a:gd name="T41" fmla="*/ 14 h 165"/>
                      <a:gd name="T42" fmla="*/ 6 w 69"/>
                      <a:gd name="T43" fmla="*/ 13 h 165"/>
                      <a:gd name="T44" fmla="*/ 6 w 69"/>
                      <a:gd name="T45" fmla="*/ 13 h 165"/>
                      <a:gd name="T46" fmla="*/ 6 w 69"/>
                      <a:gd name="T47" fmla="*/ 14 h 165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69" h="165">
                        <a:moveTo>
                          <a:pt x="69" y="153"/>
                        </a:moveTo>
                        <a:lnTo>
                          <a:pt x="68" y="141"/>
                        </a:lnTo>
                        <a:lnTo>
                          <a:pt x="63" y="121"/>
                        </a:lnTo>
                        <a:lnTo>
                          <a:pt x="57" y="101"/>
                        </a:lnTo>
                        <a:lnTo>
                          <a:pt x="52" y="81"/>
                        </a:lnTo>
                        <a:lnTo>
                          <a:pt x="47" y="63"/>
                        </a:lnTo>
                        <a:lnTo>
                          <a:pt x="42" y="46"/>
                        </a:lnTo>
                        <a:lnTo>
                          <a:pt x="39" y="28"/>
                        </a:lnTo>
                        <a:lnTo>
                          <a:pt x="37" y="14"/>
                        </a:lnTo>
                        <a:lnTo>
                          <a:pt x="37" y="0"/>
                        </a:lnTo>
                        <a:lnTo>
                          <a:pt x="0" y="0"/>
                        </a:lnTo>
                        <a:lnTo>
                          <a:pt x="2" y="24"/>
                        </a:lnTo>
                        <a:lnTo>
                          <a:pt x="4" y="47"/>
                        </a:lnTo>
                        <a:lnTo>
                          <a:pt x="9" y="69"/>
                        </a:lnTo>
                        <a:lnTo>
                          <a:pt x="14" y="90"/>
                        </a:lnTo>
                        <a:lnTo>
                          <a:pt x="19" y="110"/>
                        </a:lnTo>
                        <a:lnTo>
                          <a:pt x="24" y="129"/>
                        </a:lnTo>
                        <a:lnTo>
                          <a:pt x="30" y="148"/>
                        </a:lnTo>
                        <a:lnTo>
                          <a:pt x="34" y="165"/>
                        </a:lnTo>
                        <a:lnTo>
                          <a:pt x="33" y="153"/>
                        </a:lnTo>
                        <a:lnTo>
                          <a:pt x="69" y="153"/>
                        </a:lnTo>
                        <a:lnTo>
                          <a:pt x="69" y="147"/>
                        </a:lnTo>
                        <a:lnTo>
                          <a:pt x="68" y="141"/>
                        </a:lnTo>
                        <a:lnTo>
                          <a:pt x="69" y="153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6" name="Freeform 279"/>
                  <p:cNvSpPr>
                    <a:spLocks/>
                  </p:cNvSpPr>
                  <p:nvPr/>
                </p:nvSpPr>
                <p:spPr bwMode="auto">
                  <a:xfrm>
                    <a:off x="1200" y="1851"/>
                    <a:ext cx="6" cy="53"/>
                  </a:xfrm>
                  <a:custGeom>
                    <a:avLst/>
                    <a:gdLst>
                      <a:gd name="T0" fmla="*/ 6 w 68"/>
                      <a:gd name="T1" fmla="*/ 52 h 587"/>
                      <a:gd name="T2" fmla="*/ 6 w 68"/>
                      <a:gd name="T3" fmla="*/ 52 h 587"/>
                      <a:gd name="T4" fmla="*/ 6 w 68"/>
                      <a:gd name="T5" fmla="*/ 49 h 587"/>
                      <a:gd name="T6" fmla="*/ 6 w 68"/>
                      <a:gd name="T7" fmla="*/ 46 h 587"/>
                      <a:gd name="T8" fmla="*/ 6 w 68"/>
                      <a:gd name="T9" fmla="*/ 42 h 587"/>
                      <a:gd name="T10" fmla="*/ 6 w 68"/>
                      <a:gd name="T11" fmla="*/ 39 h 587"/>
                      <a:gd name="T12" fmla="*/ 5 w 68"/>
                      <a:gd name="T13" fmla="*/ 32 h 587"/>
                      <a:gd name="T14" fmla="*/ 5 w 68"/>
                      <a:gd name="T15" fmla="*/ 26 h 587"/>
                      <a:gd name="T16" fmla="*/ 4 w 68"/>
                      <a:gd name="T17" fmla="*/ 19 h 587"/>
                      <a:gd name="T18" fmla="*/ 4 w 68"/>
                      <a:gd name="T19" fmla="*/ 13 h 587"/>
                      <a:gd name="T20" fmla="*/ 3 w 68"/>
                      <a:gd name="T21" fmla="*/ 10 h 587"/>
                      <a:gd name="T22" fmla="*/ 3 w 68"/>
                      <a:gd name="T23" fmla="*/ 6 h 587"/>
                      <a:gd name="T24" fmla="*/ 3 w 68"/>
                      <a:gd name="T25" fmla="*/ 3 h 587"/>
                      <a:gd name="T26" fmla="*/ 3 w 68"/>
                      <a:gd name="T27" fmla="*/ 0 h 587"/>
                      <a:gd name="T28" fmla="*/ 0 w 68"/>
                      <a:gd name="T29" fmla="*/ 0 h 587"/>
                      <a:gd name="T30" fmla="*/ 0 w 68"/>
                      <a:gd name="T31" fmla="*/ 3 h 587"/>
                      <a:gd name="T32" fmla="*/ 0 w 68"/>
                      <a:gd name="T33" fmla="*/ 7 h 587"/>
                      <a:gd name="T34" fmla="*/ 0 w 68"/>
                      <a:gd name="T35" fmla="*/ 10 h 587"/>
                      <a:gd name="T36" fmla="*/ 0 w 68"/>
                      <a:gd name="T37" fmla="*/ 13 h 587"/>
                      <a:gd name="T38" fmla="*/ 1 w 68"/>
                      <a:gd name="T39" fmla="*/ 20 h 587"/>
                      <a:gd name="T40" fmla="*/ 1 w 68"/>
                      <a:gd name="T41" fmla="*/ 27 h 587"/>
                      <a:gd name="T42" fmla="*/ 2 w 68"/>
                      <a:gd name="T43" fmla="*/ 33 h 587"/>
                      <a:gd name="T44" fmla="*/ 2 w 68"/>
                      <a:gd name="T45" fmla="*/ 40 h 587"/>
                      <a:gd name="T46" fmla="*/ 3 w 68"/>
                      <a:gd name="T47" fmla="*/ 43 h 587"/>
                      <a:gd name="T48" fmla="*/ 3 w 68"/>
                      <a:gd name="T49" fmla="*/ 46 h 587"/>
                      <a:gd name="T50" fmla="*/ 3 w 68"/>
                      <a:gd name="T51" fmla="*/ 49 h 587"/>
                      <a:gd name="T52" fmla="*/ 3 w 68"/>
                      <a:gd name="T53" fmla="*/ 52 h 587"/>
                      <a:gd name="T54" fmla="*/ 3 w 68"/>
                      <a:gd name="T55" fmla="*/ 53 h 587"/>
                      <a:gd name="T56" fmla="*/ 3 w 68"/>
                      <a:gd name="T57" fmla="*/ 52 h 587"/>
                      <a:gd name="T58" fmla="*/ 3 w 68"/>
                      <a:gd name="T59" fmla="*/ 53 h 587"/>
                      <a:gd name="T60" fmla="*/ 3 w 68"/>
                      <a:gd name="T61" fmla="*/ 53 h 587"/>
                      <a:gd name="T62" fmla="*/ 6 w 68"/>
                      <a:gd name="T63" fmla="*/ 52 h 587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68" h="587">
                        <a:moveTo>
                          <a:pt x="68" y="572"/>
                        </a:moveTo>
                        <a:lnTo>
                          <a:pt x="68" y="579"/>
                        </a:lnTo>
                        <a:lnTo>
                          <a:pt x="68" y="542"/>
                        </a:lnTo>
                        <a:lnTo>
                          <a:pt x="67" y="505"/>
                        </a:lnTo>
                        <a:lnTo>
                          <a:pt x="65" y="467"/>
                        </a:lnTo>
                        <a:lnTo>
                          <a:pt x="63" y="430"/>
                        </a:lnTo>
                        <a:lnTo>
                          <a:pt x="58" y="358"/>
                        </a:lnTo>
                        <a:lnTo>
                          <a:pt x="52" y="285"/>
                        </a:lnTo>
                        <a:lnTo>
                          <a:pt x="46" y="213"/>
                        </a:lnTo>
                        <a:lnTo>
                          <a:pt x="41" y="141"/>
                        </a:lnTo>
                        <a:lnTo>
                          <a:pt x="39" y="106"/>
                        </a:lnTo>
                        <a:lnTo>
                          <a:pt x="37" y="71"/>
                        </a:lnTo>
                        <a:lnTo>
                          <a:pt x="36" y="36"/>
                        </a:lnTo>
                        <a:lnTo>
                          <a:pt x="36" y="0"/>
                        </a:lnTo>
                        <a:lnTo>
                          <a:pt x="0" y="0"/>
                        </a:lnTo>
                        <a:lnTo>
                          <a:pt x="0" y="37"/>
                        </a:lnTo>
                        <a:lnTo>
                          <a:pt x="1" y="75"/>
                        </a:lnTo>
                        <a:lnTo>
                          <a:pt x="3" y="112"/>
                        </a:lnTo>
                        <a:lnTo>
                          <a:pt x="5" y="149"/>
                        </a:lnTo>
                        <a:lnTo>
                          <a:pt x="11" y="222"/>
                        </a:lnTo>
                        <a:lnTo>
                          <a:pt x="16" y="295"/>
                        </a:lnTo>
                        <a:lnTo>
                          <a:pt x="22" y="366"/>
                        </a:lnTo>
                        <a:lnTo>
                          <a:pt x="28" y="438"/>
                        </a:lnTo>
                        <a:lnTo>
                          <a:pt x="29" y="474"/>
                        </a:lnTo>
                        <a:lnTo>
                          <a:pt x="31" y="509"/>
                        </a:lnTo>
                        <a:lnTo>
                          <a:pt x="32" y="545"/>
                        </a:lnTo>
                        <a:lnTo>
                          <a:pt x="32" y="579"/>
                        </a:lnTo>
                        <a:lnTo>
                          <a:pt x="33" y="587"/>
                        </a:lnTo>
                        <a:lnTo>
                          <a:pt x="32" y="579"/>
                        </a:lnTo>
                        <a:lnTo>
                          <a:pt x="32" y="584"/>
                        </a:lnTo>
                        <a:lnTo>
                          <a:pt x="33" y="587"/>
                        </a:lnTo>
                        <a:lnTo>
                          <a:pt x="68" y="572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7" name="Freeform 280"/>
                  <p:cNvSpPr>
                    <a:spLocks/>
                  </p:cNvSpPr>
                  <p:nvPr/>
                </p:nvSpPr>
                <p:spPr bwMode="auto">
                  <a:xfrm>
                    <a:off x="1203" y="1903"/>
                    <a:ext cx="8" cy="40"/>
                  </a:xfrm>
                  <a:custGeom>
                    <a:avLst/>
                    <a:gdLst>
                      <a:gd name="T0" fmla="*/ 6 w 83"/>
                      <a:gd name="T1" fmla="*/ 34 h 439"/>
                      <a:gd name="T2" fmla="*/ 8 w 83"/>
                      <a:gd name="T3" fmla="*/ 36 h 439"/>
                      <a:gd name="T4" fmla="*/ 7 w 83"/>
                      <a:gd name="T5" fmla="*/ 32 h 439"/>
                      <a:gd name="T6" fmla="*/ 7 w 83"/>
                      <a:gd name="T7" fmla="*/ 27 h 439"/>
                      <a:gd name="T8" fmla="*/ 6 w 83"/>
                      <a:gd name="T9" fmla="*/ 23 h 439"/>
                      <a:gd name="T10" fmla="*/ 5 w 83"/>
                      <a:gd name="T11" fmla="*/ 18 h 439"/>
                      <a:gd name="T12" fmla="*/ 5 w 83"/>
                      <a:gd name="T13" fmla="*/ 14 h 439"/>
                      <a:gd name="T14" fmla="*/ 4 w 83"/>
                      <a:gd name="T15" fmla="*/ 9 h 439"/>
                      <a:gd name="T16" fmla="*/ 4 w 83"/>
                      <a:gd name="T17" fmla="*/ 5 h 439"/>
                      <a:gd name="T18" fmla="*/ 3 w 83"/>
                      <a:gd name="T19" fmla="*/ 0 h 439"/>
                      <a:gd name="T20" fmla="*/ 0 w 83"/>
                      <a:gd name="T21" fmla="*/ 1 h 439"/>
                      <a:gd name="T22" fmla="*/ 0 w 83"/>
                      <a:gd name="T23" fmla="*/ 6 h 439"/>
                      <a:gd name="T24" fmla="*/ 1 w 83"/>
                      <a:gd name="T25" fmla="*/ 10 h 439"/>
                      <a:gd name="T26" fmla="*/ 2 w 83"/>
                      <a:gd name="T27" fmla="*/ 15 h 439"/>
                      <a:gd name="T28" fmla="*/ 2 w 83"/>
                      <a:gd name="T29" fmla="*/ 19 h 439"/>
                      <a:gd name="T30" fmla="*/ 3 w 83"/>
                      <a:gd name="T31" fmla="*/ 24 h 439"/>
                      <a:gd name="T32" fmla="*/ 3 w 83"/>
                      <a:gd name="T33" fmla="*/ 29 h 439"/>
                      <a:gd name="T34" fmla="*/ 4 w 83"/>
                      <a:gd name="T35" fmla="*/ 33 h 439"/>
                      <a:gd name="T36" fmla="*/ 5 w 83"/>
                      <a:gd name="T37" fmla="*/ 38 h 439"/>
                      <a:gd name="T38" fmla="*/ 6 w 83"/>
                      <a:gd name="T39" fmla="*/ 40 h 439"/>
                      <a:gd name="T40" fmla="*/ 5 w 83"/>
                      <a:gd name="T41" fmla="*/ 38 h 439"/>
                      <a:gd name="T42" fmla="*/ 5 w 83"/>
                      <a:gd name="T43" fmla="*/ 40 h 439"/>
                      <a:gd name="T44" fmla="*/ 6 w 83"/>
                      <a:gd name="T45" fmla="*/ 40 h 439"/>
                      <a:gd name="T46" fmla="*/ 6 w 83"/>
                      <a:gd name="T47" fmla="*/ 34 h 439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83" h="439">
                        <a:moveTo>
                          <a:pt x="66" y="372"/>
                        </a:moveTo>
                        <a:lnTo>
                          <a:pt x="83" y="395"/>
                        </a:lnTo>
                        <a:lnTo>
                          <a:pt x="75" y="347"/>
                        </a:lnTo>
                        <a:lnTo>
                          <a:pt x="68" y="299"/>
                        </a:lnTo>
                        <a:lnTo>
                          <a:pt x="62" y="250"/>
                        </a:lnTo>
                        <a:lnTo>
                          <a:pt x="57" y="201"/>
                        </a:lnTo>
                        <a:lnTo>
                          <a:pt x="52" y="151"/>
                        </a:lnTo>
                        <a:lnTo>
                          <a:pt x="46" y="101"/>
                        </a:lnTo>
                        <a:lnTo>
                          <a:pt x="41" y="51"/>
                        </a:lnTo>
                        <a:lnTo>
                          <a:pt x="35" y="0"/>
                        </a:lnTo>
                        <a:lnTo>
                          <a:pt x="0" y="15"/>
                        </a:lnTo>
                        <a:lnTo>
                          <a:pt x="5" y="64"/>
                        </a:lnTo>
                        <a:lnTo>
                          <a:pt x="11" y="113"/>
                        </a:lnTo>
                        <a:lnTo>
                          <a:pt x="17" y="163"/>
                        </a:lnTo>
                        <a:lnTo>
                          <a:pt x="21" y="213"/>
                        </a:lnTo>
                        <a:lnTo>
                          <a:pt x="26" y="263"/>
                        </a:lnTo>
                        <a:lnTo>
                          <a:pt x="33" y="314"/>
                        </a:lnTo>
                        <a:lnTo>
                          <a:pt x="40" y="364"/>
                        </a:lnTo>
                        <a:lnTo>
                          <a:pt x="48" y="415"/>
                        </a:lnTo>
                        <a:lnTo>
                          <a:pt x="66" y="439"/>
                        </a:lnTo>
                        <a:lnTo>
                          <a:pt x="49" y="416"/>
                        </a:lnTo>
                        <a:lnTo>
                          <a:pt x="52" y="439"/>
                        </a:lnTo>
                        <a:lnTo>
                          <a:pt x="66" y="439"/>
                        </a:lnTo>
                        <a:lnTo>
                          <a:pt x="66" y="372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8" name="Freeform 281"/>
                  <p:cNvSpPr>
                    <a:spLocks/>
                  </p:cNvSpPr>
                  <p:nvPr/>
                </p:nvSpPr>
                <p:spPr bwMode="auto">
                  <a:xfrm>
                    <a:off x="1209" y="1936"/>
                    <a:ext cx="3" cy="7"/>
                  </a:xfrm>
                  <a:custGeom>
                    <a:avLst/>
                    <a:gdLst>
                      <a:gd name="T0" fmla="*/ 0 w 33"/>
                      <a:gd name="T1" fmla="*/ 2 h 67"/>
                      <a:gd name="T2" fmla="*/ 2 w 33"/>
                      <a:gd name="T3" fmla="*/ 0 h 67"/>
                      <a:gd name="T4" fmla="*/ 0 w 33"/>
                      <a:gd name="T5" fmla="*/ 0 h 67"/>
                      <a:gd name="T6" fmla="*/ 0 w 33"/>
                      <a:gd name="T7" fmla="*/ 7 h 67"/>
                      <a:gd name="T8" fmla="*/ 2 w 33"/>
                      <a:gd name="T9" fmla="*/ 7 h 67"/>
                      <a:gd name="T10" fmla="*/ 3 w 33"/>
                      <a:gd name="T11" fmla="*/ 4 h 67"/>
                      <a:gd name="T12" fmla="*/ 2 w 33"/>
                      <a:gd name="T13" fmla="*/ 7 h 67"/>
                      <a:gd name="T14" fmla="*/ 3 w 33"/>
                      <a:gd name="T15" fmla="*/ 7 h 67"/>
                      <a:gd name="T16" fmla="*/ 3 w 33"/>
                      <a:gd name="T17" fmla="*/ 5 h 67"/>
                      <a:gd name="T18" fmla="*/ 0 w 33"/>
                      <a:gd name="T19" fmla="*/ 2 h 6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3" h="67">
                        <a:moveTo>
                          <a:pt x="0" y="23"/>
                        </a:moveTo>
                        <a:lnTo>
                          <a:pt x="17" y="0"/>
                        </a:lnTo>
                        <a:lnTo>
                          <a:pt x="1" y="0"/>
                        </a:lnTo>
                        <a:lnTo>
                          <a:pt x="1" y="67"/>
                        </a:lnTo>
                        <a:lnTo>
                          <a:pt x="17" y="67"/>
                        </a:lnTo>
                        <a:lnTo>
                          <a:pt x="33" y="43"/>
                        </a:lnTo>
                        <a:lnTo>
                          <a:pt x="17" y="67"/>
                        </a:lnTo>
                        <a:lnTo>
                          <a:pt x="29" y="67"/>
                        </a:lnTo>
                        <a:lnTo>
                          <a:pt x="33" y="44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" name="Freeform 282"/>
                  <p:cNvSpPr>
                    <a:spLocks/>
                  </p:cNvSpPr>
                  <p:nvPr/>
                </p:nvSpPr>
                <p:spPr bwMode="auto">
                  <a:xfrm>
                    <a:off x="1209" y="1865"/>
                    <a:ext cx="9" cy="75"/>
                  </a:xfrm>
                  <a:custGeom>
                    <a:avLst/>
                    <a:gdLst>
                      <a:gd name="T0" fmla="*/ 6 w 99"/>
                      <a:gd name="T1" fmla="*/ 0 h 832"/>
                      <a:gd name="T2" fmla="*/ 6 w 99"/>
                      <a:gd name="T3" fmla="*/ 1 h 832"/>
                      <a:gd name="T4" fmla="*/ 6 w 99"/>
                      <a:gd name="T5" fmla="*/ 10 h 832"/>
                      <a:gd name="T6" fmla="*/ 5 w 99"/>
                      <a:gd name="T7" fmla="*/ 19 h 832"/>
                      <a:gd name="T8" fmla="*/ 5 w 99"/>
                      <a:gd name="T9" fmla="*/ 28 h 832"/>
                      <a:gd name="T10" fmla="*/ 4 w 99"/>
                      <a:gd name="T11" fmla="*/ 37 h 832"/>
                      <a:gd name="T12" fmla="*/ 4 w 99"/>
                      <a:gd name="T13" fmla="*/ 42 h 832"/>
                      <a:gd name="T14" fmla="*/ 4 w 99"/>
                      <a:gd name="T15" fmla="*/ 46 h 832"/>
                      <a:gd name="T16" fmla="*/ 3 w 99"/>
                      <a:gd name="T17" fmla="*/ 51 h 832"/>
                      <a:gd name="T18" fmla="*/ 3 w 99"/>
                      <a:gd name="T19" fmla="*/ 55 h 832"/>
                      <a:gd name="T20" fmla="*/ 2 w 99"/>
                      <a:gd name="T21" fmla="*/ 60 h 832"/>
                      <a:gd name="T22" fmla="*/ 1 w 99"/>
                      <a:gd name="T23" fmla="*/ 64 h 832"/>
                      <a:gd name="T24" fmla="*/ 1 w 99"/>
                      <a:gd name="T25" fmla="*/ 69 h 832"/>
                      <a:gd name="T26" fmla="*/ 0 w 99"/>
                      <a:gd name="T27" fmla="*/ 73 h 832"/>
                      <a:gd name="T28" fmla="*/ 3 w 99"/>
                      <a:gd name="T29" fmla="*/ 75 h 832"/>
                      <a:gd name="T30" fmla="*/ 4 w 99"/>
                      <a:gd name="T31" fmla="*/ 70 h 832"/>
                      <a:gd name="T32" fmla="*/ 5 w 99"/>
                      <a:gd name="T33" fmla="*/ 66 h 832"/>
                      <a:gd name="T34" fmla="*/ 5 w 99"/>
                      <a:gd name="T35" fmla="*/ 61 h 832"/>
                      <a:gd name="T36" fmla="*/ 6 w 99"/>
                      <a:gd name="T37" fmla="*/ 57 h 832"/>
                      <a:gd name="T38" fmla="*/ 6 w 99"/>
                      <a:gd name="T39" fmla="*/ 52 h 832"/>
                      <a:gd name="T40" fmla="*/ 7 w 99"/>
                      <a:gd name="T41" fmla="*/ 47 h 832"/>
                      <a:gd name="T42" fmla="*/ 7 w 99"/>
                      <a:gd name="T43" fmla="*/ 43 h 832"/>
                      <a:gd name="T44" fmla="*/ 8 w 99"/>
                      <a:gd name="T45" fmla="*/ 38 h 832"/>
                      <a:gd name="T46" fmla="*/ 8 w 99"/>
                      <a:gd name="T47" fmla="*/ 29 h 832"/>
                      <a:gd name="T48" fmla="*/ 9 w 99"/>
                      <a:gd name="T49" fmla="*/ 19 h 832"/>
                      <a:gd name="T50" fmla="*/ 9 w 99"/>
                      <a:gd name="T51" fmla="*/ 10 h 832"/>
                      <a:gd name="T52" fmla="*/ 9 w 99"/>
                      <a:gd name="T53" fmla="*/ 1 h 832"/>
                      <a:gd name="T54" fmla="*/ 9 w 99"/>
                      <a:gd name="T55" fmla="*/ 1 h 832"/>
                      <a:gd name="T56" fmla="*/ 6 w 99"/>
                      <a:gd name="T57" fmla="*/ 0 h 832"/>
                      <a:gd name="T58" fmla="*/ 6 w 99"/>
                      <a:gd name="T59" fmla="*/ 0 h 832"/>
                      <a:gd name="T60" fmla="*/ 6 w 99"/>
                      <a:gd name="T61" fmla="*/ 1 h 832"/>
                      <a:gd name="T62" fmla="*/ 6 w 99"/>
                      <a:gd name="T63" fmla="*/ 0 h 832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99" h="832">
                        <a:moveTo>
                          <a:pt x="63" y="0"/>
                        </a:moveTo>
                        <a:lnTo>
                          <a:pt x="62" y="8"/>
                        </a:lnTo>
                        <a:lnTo>
                          <a:pt x="62" y="108"/>
                        </a:lnTo>
                        <a:lnTo>
                          <a:pt x="59" y="209"/>
                        </a:lnTo>
                        <a:lnTo>
                          <a:pt x="55" y="310"/>
                        </a:lnTo>
                        <a:lnTo>
                          <a:pt x="48" y="412"/>
                        </a:lnTo>
                        <a:lnTo>
                          <a:pt x="44" y="462"/>
                        </a:lnTo>
                        <a:lnTo>
                          <a:pt x="40" y="512"/>
                        </a:lnTo>
                        <a:lnTo>
                          <a:pt x="35" y="563"/>
                        </a:lnTo>
                        <a:lnTo>
                          <a:pt x="29" y="613"/>
                        </a:lnTo>
                        <a:lnTo>
                          <a:pt x="23" y="663"/>
                        </a:lnTo>
                        <a:lnTo>
                          <a:pt x="15" y="713"/>
                        </a:lnTo>
                        <a:lnTo>
                          <a:pt x="8" y="763"/>
                        </a:lnTo>
                        <a:lnTo>
                          <a:pt x="0" y="812"/>
                        </a:lnTo>
                        <a:lnTo>
                          <a:pt x="33" y="832"/>
                        </a:lnTo>
                        <a:lnTo>
                          <a:pt x="42" y="782"/>
                        </a:lnTo>
                        <a:lnTo>
                          <a:pt x="50" y="730"/>
                        </a:lnTo>
                        <a:lnTo>
                          <a:pt x="58" y="679"/>
                        </a:lnTo>
                        <a:lnTo>
                          <a:pt x="64" y="628"/>
                        </a:lnTo>
                        <a:lnTo>
                          <a:pt x="71" y="575"/>
                        </a:lnTo>
                        <a:lnTo>
                          <a:pt x="76" y="524"/>
                        </a:lnTo>
                        <a:lnTo>
                          <a:pt x="80" y="472"/>
                        </a:lnTo>
                        <a:lnTo>
                          <a:pt x="84" y="420"/>
                        </a:lnTo>
                        <a:lnTo>
                          <a:pt x="91" y="317"/>
                        </a:lnTo>
                        <a:lnTo>
                          <a:pt x="95" y="213"/>
                        </a:lnTo>
                        <a:lnTo>
                          <a:pt x="98" y="110"/>
                        </a:lnTo>
                        <a:lnTo>
                          <a:pt x="99" y="8"/>
                        </a:lnTo>
                        <a:lnTo>
                          <a:pt x="98" y="16"/>
                        </a:lnTo>
                        <a:lnTo>
                          <a:pt x="63" y="0"/>
                        </a:lnTo>
                        <a:lnTo>
                          <a:pt x="62" y="5"/>
                        </a:lnTo>
                        <a:lnTo>
                          <a:pt x="62" y="8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" name="Freeform 283"/>
                  <p:cNvSpPr>
                    <a:spLocks/>
                  </p:cNvSpPr>
                  <p:nvPr/>
                </p:nvSpPr>
                <p:spPr bwMode="auto">
                  <a:xfrm>
                    <a:off x="1215" y="1839"/>
                    <a:ext cx="6" cy="27"/>
                  </a:xfrm>
                  <a:custGeom>
                    <a:avLst/>
                    <a:gdLst>
                      <a:gd name="T0" fmla="*/ 3 w 68"/>
                      <a:gd name="T1" fmla="*/ 1 h 301"/>
                      <a:gd name="T2" fmla="*/ 3 w 68"/>
                      <a:gd name="T3" fmla="*/ 0 h 301"/>
                      <a:gd name="T4" fmla="*/ 2 w 68"/>
                      <a:gd name="T5" fmla="*/ 3 h 301"/>
                      <a:gd name="T6" fmla="*/ 2 w 68"/>
                      <a:gd name="T7" fmla="*/ 7 h 301"/>
                      <a:gd name="T8" fmla="*/ 1 w 68"/>
                      <a:gd name="T9" fmla="*/ 10 h 301"/>
                      <a:gd name="T10" fmla="*/ 1 w 68"/>
                      <a:gd name="T11" fmla="*/ 13 h 301"/>
                      <a:gd name="T12" fmla="*/ 1 w 68"/>
                      <a:gd name="T13" fmla="*/ 16 h 301"/>
                      <a:gd name="T14" fmla="*/ 1 w 68"/>
                      <a:gd name="T15" fmla="*/ 20 h 301"/>
                      <a:gd name="T16" fmla="*/ 0 w 68"/>
                      <a:gd name="T17" fmla="*/ 23 h 301"/>
                      <a:gd name="T18" fmla="*/ 0 w 68"/>
                      <a:gd name="T19" fmla="*/ 26 h 301"/>
                      <a:gd name="T20" fmla="*/ 3 w 68"/>
                      <a:gd name="T21" fmla="*/ 27 h 301"/>
                      <a:gd name="T22" fmla="*/ 3 w 68"/>
                      <a:gd name="T23" fmla="*/ 24 h 301"/>
                      <a:gd name="T24" fmla="*/ 4 w 68"/>
                      <a:gd name="T25" fmla="*/ 20 h 301"/>
                      <a:gd name="T26" fmla="*/ 4 w 68"/>
                      <a:gd name="T27" fmla="*/ 17 h 301"/>
                      <a:gd name="T28" fmla="*/ 4 w 68"/>
                      <a:gd name="T29" fmla="*/ 14 h 301"/>
                      <a:gd name="T30" fmla="*/ 5 w 68"/>
                      <a:gd name="T31" fmla="*/ 11 h 301"/>
                      <a:gd name="T32" fmla="*/ 5 w 68"/>
                      <a:gd name="T33" fmla="*/ 8 h 301"/>
                      <a:gd name="T34" fmla="*/ 5 w 68"/>
                      <a:gd name="T35" fmla="*/ 5 h 301"/>
                      <a:gd name="T36" fmla="*/ 6 w 68"/>
                      <a:gd name="T37" fmla="*/ 2 h 301"/>
                      <a:gd name="T38" fmla="*/ 6 w 68"/>
                      <a:gd name="T39" fmla="*/ 1 h 301"/>
                      <a:gd name="T40" fmla="*/ 6 w 68"/>
                      <a:gd name="T41" fmla="*/ 2 h 301"/>
                      <a:gd name="T42" fmla="*/ 6 w 68"/>
                      <a:gd name="T43" fmla="*/ 2 h 301"/>
                      <a:gd name="T44" fmla="*/ 6 w 68"/>
                      <a:gd name="T45" fmla="*/ 1 h 301"/>
                      <a:gd name="T46" fmla="*/ 3 w 68"/>
                      <a:gd name="T47" fmla="*/ 1 h 301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68" h="301">
                        <a:moveTo>
                          <a:pt x="32" y="13"/>
                        </a:moveTo>
                        <a:lnTo>
                          <a:pt x="33" y="0"/>
                        </a:lnTo>
                        <a:lnTo>
                          <a:pt x="26" y="37"/>
                        </a:lnTo>
                        <a:lnTo>
                          <a:pt x="19" y="75"/>
                        </a:lnTo>
                        <a:lnTo>
                          <a:pt x="15" y="112"/>
                        </a:lnTo>
                        <a:lnTo>
                          <a:pt x="12" y="149"/>
                        </a:lnTo>
                        <a:lnTo>
                          <a:pt x="10" y="183"/>
                        </a:lnTo>
                        <a:lnTo>
                          <a:pt x="7" y="218"/>
                        </a:lnTo>
                        <a:lnTo>
                          <a:pt x="4" y="252"/>
                        </a:lnTo>
                        <a:lnTo>
                          <a:pt x="0" y="285"/>
                        </a:lnTo>
                        <a:lnTo>
                          <a:pt x="35" y="301"/>
                        </a:lnTo>
                        <a:lnTo>
                          <a:pt x="39" y="264"/>
                        </a:lnTo>
                        <a:lnTo>
                          <a:pt x="43" y="227"/>
                        </a:lnTo>
                        <a:lnTo>
                          <a:pt x="46" y="192"/>
                        </a:lnTo>
                        <a:lnTo>
                          <a:pt x="48" y="157"/>
                        </a:lnTo>
                        <a:lnTo>
                          <a:pt x="51" y="124"/>
                        </a:lnTo>
                        <a:lnTo>
                          <a:pt x="54" y="90"/>
                        </a:lnTo>
                        <a:lnTo>
                          <a:pt x="60" y="58"/>
                        </a:lnTo>
                        <a:lnTo>
                          <a:pt x="67" y="26"/>
                        </a:lnTo>
                        <a:lnTo>
                          <a:pt x="68" y="13"/>
                        </a:lnTo>
                        <a:lnTo>
                          <a:pt x="66" y="26"/>
                        </a:lnTo>
                        <a:lnTo>
                          <a:pt x="68" y="19"/>
                        </a:lnTo>
                        <a:lnTo>
                          <a:pt x="68" y="13"/>
                        </a:lnTo>
                        <a:lnTo>
                          <a:pt x="32" y="13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1" name="Freeform 284"/>
                  <p:cNvSpPr>
                    <a:spLocks/>
                  </p:cNvSpPr>
                  <p:nvPr/>
                </p:nvSpPr>
                <p:spPr bwMode="auto">
                  <a:xfrm>
                    <a:off x="1218" y="1833"/>
                    <a:ext cx="3" cy="7"/>
                  </a:xfrm>
                  <a:custGeom>
                    <a:avLst/>
                    <a:gdLst>
                      <a:gd name="T0" fmla="*/ 2 w 36"/>
                      <a:gd name="T1" fmla="*/ 1 h 81"/>
                      <a:gd name="T2" fmla="*/ 0 w 36"/>
                      <a:gd name="T3" fmla="*/ 4 h 81"/>
                      <a:gd name="T4" fmla="*/ 0 w 36"/>
                      <a:gd name="T5" fmla="*/ 7 h 81"/>
                      <a:gd name="T6" fmla="*/ 3 w 36"/>
                      <a:gd name="T7" fmla="*/ 7 h 81"/>
                      <a:gd name="T8" fmla="*/ 3 w 36"/>
                      <a:gd name="T9" fmla="*/ 4 h 81"/>
                      <a:gd name="T10" fmla="*/ 1 w 36"/>
                      <a:gd name="T11" fmla="*/ 6 h 81"/>
                      <a:gd name="T12" fmla="*/ 2 w 36"/>
                      <a:gd name="T13" fmla="*/ 1 h 81"/>
                      <a:gd name="T14" fmla="*/ 0 w 36"/>
                      <a:gd name="T15" fmla="*/ 0 h 81"/>
                      <a:gd name="T16" fmla="*/ 0 w 36"/>
                      <a:gd name="T17" fmla="*/ 4 h 81"/>
                      <a:gd name="T18" fmla="*/ 2 w 36"/>
                      <a:gd name="T19" fmla="*/ 1 h 8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6" h="81">
                        <a:moveTo>
                          <a:pt x="23" y="13"/>
                        </a:moveTo>
                        <a:lnTo>
                          <a:pt x="0" y="45"/>
                        </a:lnTo>
                        <a:lnTo>
                          <a:pt x="0" y="81"/>
                        </a:lnTo>
                        <a:lnTo>
                          <a:pt x="36" y="81"/>
                        </a:lnTo>
                        <a:lnTo>
                          <a:pt x="36" y="45"/>
                        </a:lnTo>
                        <a:lnTo>
                          <a:pt x="13" y="75"/>
                        </a:lnTo>
                        <a:lnTo>
                          <a:pt x="23" y="13"/>
                        </a:lnTo>
                        <a:lnTo>
                          <a:pt x="0" y="0"/>
                        </a:lnTo>
                        <a:lnTo>
                          <a:pt x="0" y="45"/>
                        </a:lnTo>
                        <a:lnTo>
                          <a:pt x="23" y="13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2" name="Freeform 285"/>
                  <p:cNvSpPr>
                    <a:spLocks/>
                  </p:cNvSpPr>
                  <p:nvPr/>
                </p:nvSpPr>
                <p:spPr bwMode="auto">
                  <a:xfrm>
                    <a:off x="1219" y="1834"/>
                    <a:ext cx="5" cy="14"/>
                  </a:xfrm>
                  <a:custGeom>
                    <a:avLst/>
                    <a:gdLst>
                      <a:gd name="T0" fmla="*/ 5 w 57"/>
                      <a:gd name="T1" fmla="*/ 12 h 158"/>
                      <a:gd name="T2" fmla="*/ 5 w 57"/>
                      <a:gd name="T3" fmla="*/ 13 h 158"/>
                      <a:gd name="T4" fmla="*/ 5 w 57"/>
                      <a:gd name="T5" fmla="*/ 12 h 158"/>
                      <a:gd name="T6" fmla="*/ 5 w 57"/>
                      <a:gd name="T7" fmla="*/ 11 h 158"/>
                      <a:gd name="T8" fmla="*/ 5 w 57"/>
                      <a:gd name="T9" fmla="*/ 9 h 158"/>
                      <a:gd name="T10" fmla="*/ 5 w 57"/>
                      <a:gd name="T11" fmla="*/ 7 h 158"/>
                      <a:gd name="T12" fmla="*/ 5 w 57"/>
                      <a:gd name="T13" fmla="*/ 6 h 158"/>
                      <a:gd name="T14" fmla="*/ 5 w 57"/>
                      <a:gd name="T15" fmla="*/ 5 h 158"/>
                      <a:gd name="T16" fmla="*/ 4 w 57"/>
                      <a:gd name="T17" fmla="*/ 4 h 158"/>
                      <a:gd name="T18" fmla="*/ 4 w 57"/>
                      <a:gd name="T19" fmla="*/ 3 h 158"/>
                      <a:gd name="T20" fmla="*/ 3 w 57"/>
                      <a:gd name="T21" fmla="*/ 2 h 158"/>
                      <a:gd name="T22" fmla="*/ 2 w 57"/>
                      <a:gd name="T23" fmla="*/ 1 h 158"/>
                      <a:gd name="T24" fmla="*/ 2 w 57"/>
                      <a:gd name="T25" fmla="*/ 1 h 158"/>
                      <a:gd name="T26" fmla="*/ 1 w 57"/>
                      <a:gd name="T27" fmla="*/ 0 h 158"/>
                      <a:gd name="T28" fmla="*/ 0 w 57"/>
                      <a:gd name="T29" fmla="*/ 5 h 158"/>
                      <a:gd name="T30" fmla="*/ 1 w 57"/>
                      <a:gd name="T31" fmla="*/ 6 h 158"/>
                      <a:gd name="T32" fmla="*/ 1 w 57"/>
                      <a:gd name="T33" fmla="*/ 6 h 158"/>
                      <a:gd name="T34" fmla="*/ 1 w 57"/>
                      <a:gd name="T35" fmla="*/ 7 h 158"/>
                      <a:gd name="T36" fmla="*/ 1 w 57"/>
                      <a:gd name="T37" fmla="*/ 7 h 158"/>
                      <a:gd name="T38" fmla="*/ 2 w 57"/>
                      <a:gd name="T39" fmla="*/ 7 h 158"/>
                      <a:gd name="T40" fmla="*/ 2 w 57"/>
                      <a:gd name="T41" fmla="*/ 8 h 158"/>
                      <a:gd name="T42" fmla="*/ 2 w 57"/>
                      <a:gd name="T43" fmla="*/ 8 h 158"/>
                      <a:gd name="T44" fmla="*/ 2 w 57"/>
                      <a:gd name="T45" fmla="*/ 8 h 158"/>
                      <a:gd name="T46" fmla="*/ 2 w 57"/>
                      <a:gd name="T47" fmla="*/ 9 h 158"/>
                      <a:gd name="T48" fmla="*/ 2 w 57"/>
                      <a:gd name="T49" fmla="*/ 10 h 158"/>
                      <a:gd name="T50" fmla="*/ 2 w 57"/>
                      <a:gd name="T51" fmla="*/ 12 h 158"/>
                      <a:gd name="T52" fmla="*/ 2 w 57"/>
                      <a:gd name="T53" fmla="*/ 13 h 158"/>
                      <a:gd name="T54" fmla="*/ 2 w 57"/>
                      <a:gd name="T55" fmla="*/ 14 h 158"/>
                      <a:gd name="T56" fmla="*/ 2 w 57"/>
                      <a:gd name="T57" fmla="*/ 13 h 158"/>
                      <a:gd name="T58" fmla="*/ 2 w 57"/>
                      <a:gd name="T59" fmla="*/ 14 h 158"/>
                      <a:gd name="T60" fmla="*/ 2 w 57"/>
                      <a:gd name="T61" fmla="*/ 14 h 158"/>
                      <a:gd name="T62" fmla="*/ 5 w 57"/>
                      <a:gd name="T63" fmla="*/ 12 h 158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57" h="158">
                        <a:moveTo>
                          <a:pt x="55" y="141"/>
                        </a:moveTo>
                        <a:lnTo>
                          <a:pt x="55" y="149"/>
                        </a:lnTo>
                        <a:lnTo>
                          <a:pt x="56" y="138"/>
                        </a:lnTo>
                        <a:lnTo>
                          <a:pt x="57" y="123"/>
                        </a:lnTo>
                        <a:lnTo>
                          <a:pt x="57" y="104"/>
                        </a:lnTo>
                        <a:lnTo>
                          <a:pt x="56" y="83"/>
                        </a:lnTo>
                        <a:lnTo>
                          <a:pt x="54" y="69"/>
                        </a:lnTo>
                        <a:lnTo>
                          <a:pt x="52" y="57"/>
                        </a:lnTo>
                        <a:lnTo>
                          <a:pt x="47" y="45"/>
                        </a:lnTo>
                        <a:lnTo>
                          <a:pt x="42" y="33"/>
                        </a:lnTo>
                        <a:lnTo>
                          <a:pt x="36" y="23"/>
                        </a:lnTo>
                        <a:lnTo>
                          <a:pt x="28" y="14"/>
                        </a:lnTo>
                        <a:lnTo>
                          <a:pt x="20" y="7"/>
                        </a:lnTo>
                        <a:lnTo>
                          <a:pt x="10" y="0"/>
                        </a:lnTo>
                        <a:lnTo>
                          <a:pt x="0" y="62"/>
                        </a:lnTo>
                        <a:lnTo>
                          <a:pt x="6" y="67"/>
                        </a:lnTo>
                        <a:lnTo>
                          <a:pt x="10" y="71"/>
                        </a:lnTo>
                        <a:lnTo>
                          <a:pt x="14" y="75"/>
                        </a:lnTo>
                        <a:lnTo>
                          <a:pt x="17" y="79"/>
                        </a:lnTo>
                        <a:lnTo>
                          <a:pt x="18" y="82"/>
                        </a:lnTo>
                        <a:lnTo>
                          <a:pt x="19" y="86"/>
                        </a:lnTo>
                        <a:lnTo>
                          <a:pt x="20" y="89"/>
                        </a:lnTo>
                        <a:lnTo>
                          <a:pt x="20" y="92"/>
                        </a:lnTo>
                        <a:lnTo>
                          <a:pt x="21" y="105"/>
                        </a:lnTo>
                        <a:lnTo>
                          <a:pt x="21" y="118"/>
                        </a:lnTo>
                        <a:lnTo>
                          <a:pt x="20" y="133"/>
                        </a:lnTo>
                        <a:lnTo>
                          <a:pt x="19" y="149"/>
                        </a:lnTo>
                        <a:lnTo>
                          <a:pt x="20" y="158"/>
                        </a:lnTo>
                        <a:lnTo>
                          <a:pt x="19" y="149"/>
                        </a:lnTo>
                        <a:lnTo>
                          <a:pt x="19" y="154"/>
                        </a:lnTo>
                        <a:lnTo>
                          <a:pt x="20" y="158"/>
                        </a:lnTo>
                        <a:lnTo>
                          <a:pt x="55" y="141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3" name="Freeform 286"/>
                  <p:cNvSpPr>
                    <a:spLocks/>
                  </p:cNvSpPr>
                  <p:nvPr/>
                </p:nvSpPr>
                <p:spPr bwMode="auto">
                  <a:xfrm>
                    <a:off x="1221" y="1847"/>
                    <a:ext cx="6" cy="35"/>
                  </a:xfrm>
                  <a:custGeom>
                    <a:avLst/>
                    <a:gdLst>
                      <a:gd name="T0" fmla="*/ 6 w 68"/>
                      <a:gd name="T1" fmla="*/ 34 h 385"/>
                      <a:gd name="T2" fmla="*/ 6 w 68"/>
                      <a:gd name="T3" fmla="*/ 34 h 385"/>
                      <a:gd name="T4" fmla="*/ 5 w 68"/>
                      <a:gd name="T5" fmla="*/ 30 h 385"/>
                      <a:gd name="T6" fmla="*/ 5 w 68"/>
                      <a:gd name="T7" fmla="*/ 26 h 385"/>
                      <a:gd name="T8" fmla="*/ 5 w 68"/>
                      <a:gd name="T9" fmla="*/ 21 h 385"/>
                      <a:gd name="T10" fmla="*/ 5 w 68"/>
                      <a:gd name="T11" fmla="*/ 17 h 385"/>
                      <a:gd name="T12" fmla="*/ 5 w 68"/>
                      <a:gd name="T13" fmla="*/ 13 h 385"/>
                      <a:gd name="T14" fmla="*/ 4 w 68"/>
                      <a:gd name="T15" fmla="*/ 9 h 385"/>
                      <a:gd name="T16" fmla="*/ 4 w 68"/>
                      <a:gd name="T17" fmla="*/ 4 h 385"/>
                      <a:gd name="T18" fmla="*/ 3 w 68"/>
                      <a:gd name="T19" fmla="*/ 0 h 385"/>
                      <a:gd name="T20" fmla="*/ 0 w 68"/>
                      <a:gd name="T21" fmla="*/ 2 h 385"/>
                      <a:gd name="T22" fmla="*/ 1 w 68"/>
                      <a:gd name="T23" fmla="*/ 6 h 385"/>
                      <a:gd name="T24" fmla="*/ 1 w 68"/>
                      <a:gd name="T25" fmla="*/ 10 h 385"/>
                      <a:gd name="T26" fmla="*/ 1 w 68"/>
                      <a:gd name="T27" fmla="*/ 14 h 385"/>
                      <a:gd name="T28" fmla="*/ 2 w 68"/>
                      <a:gd name="T29" fmla="*/ 18 h 385"/>
                      <a:gd name="T30" fmla="*/ 2 w 68"/>
                      <a:gd name="T31" fmla="*/ 22 h 385"/>
                      <a:gd name="T32" fmla="*/ 2 w 68"/>
                      <a:gd name="T33" fmla="*/ 26 h 385"/>
                      <a:gd name="T34" fmla="*/ 2 w 68"/>
                      <a:gd name="T35" fmla="*/ 31 h 385"/>
                      <a:gd name="T36" fmla="*/ 3 w 68"/>
                      <a:gd name="T37" fmla="*/ 35 h 385"/>
                      <a:gd name="T38" fmla="*/ 3 w 68"/>
                      <a:gd name="T39" fmla="*/ 34 h 385"/>
                      <a:gd name="T40" fmla="*/ 6 w 68"/>
                      <a:gd name="T41" fmla="*/ 34 h 385"/>
                      <a:gd name="T42" fmla="*/ 6 w 68"/>
                      <a:gd name="T43" fmla="*/ 34 h 385"/>
                      <a:gd name="T44" fmla="*/ 6 w 68"/>
                      <a:gd name="T45" fmla="*/ 34 h 385"/>
                      <a:gd name="T46" fmla="*/ 6 w 68"/>
                      <a:gd name="T47" fmla="*/ 34 h 385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68" h="385">
                        <a:moveTo>
                          <a:pt x="68" y="379"/>
                        </a:moveTo>
                        <a:lnTo>
                          <a:pt x="67" y="372"/>
                        </a:lnTo>
                        <a:lnTo>
                          <a:pt x="62" y="328"/>
                        </a:lnTo>
                        <a:lnTo>
                          <a:pt x="59" y="282"/>
                        </a:lnTo>
                        <a:lnTo>
                          <a:pt x="56" y="236"/>
                        </a:lnTo>
                        <a:lnTo>
                          <a:pt x="54" y="190"/>
                        </a:lnTo>
                        <a:lnTo>
                          <a:pt x="51" y="143"/>
                        </a:lnTo>
                        <a:lnTo>
                          <a:pt x="47" y="95"/>
                        </a:lnTo>
                        <a:lnTo>
                          <a:pt x="41" y="47"/>
                        </a:lnTo>
                        <a:lnTo>
                          <a:pt x="35" y="0"/>
                        </a:lnTo>
                        <a:lnTo>
                          <a:pt x="0" y="17"/>
                        </a:lnTo>
                        <a:lnTo>
                          <a:pt x="6" y="61"/>
                        </a:lnTo>
                        <a:lnTo>
                          <a:pt x="10" y="106"/>
                        </a:lnTo>
                        <a:lnTo>
                          <a:pt x="15" y="152"/>
                        </a:lnTo>
                        <a:lnTo>
                          <a:pt x="18" y="197"/>
                        </a:lnTo>
                        <a:lnTo>
                          <a:pt x="20" y="243"/>
                        </a:lnTo>
                        <a:lnTo>
                          <a:pt x="23" y="290"/>
                        </a:lnTo>
                        <a:lnTo>
                          <a:pt x="27" y="338"/>
                        </a:lnTo>
                        <a:lnTo>
                          <a:pt x="32" y="385"/>
                        </a:lnTo>
                        <a:lnTo>
                          <a:pt x="32" y="379"/>
                        </a:lnTo>
                        <a:lnTo>
                          <a:pt x="68" y="379"/>
                        </a:lnTo>
                        <a:lnTo>
                          <a:pt x="68" y="376"/>
                        </a:lnTo>
                        <a:lnTo>
                          <a:pt x="67" y="372"/>
                        </a:lnTo>
                        <a:lnTo>
                          <a:pt x="68" y="379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4" name="Freeform 287"/>
                  <p:cNvSpPr>
                    <a:spLocks/>
                  </p:cNvSpPr>
                  <p:nvPr/>
                </p:nvSpPr>
                <p:spPr bwMode="auto">
                  <a:xfrm>
                    <a:off x="1223" y="1881"/>
                    <a:ext cx="8" cy="62"/>
                  </a:xfrm>
                  <a:custGeom>
                    <a:avLst/>
                    <a:gdLst>
                      <a:gd name="T0" fmla="*/ 6 w 84"/>
                      <a:gd name="T1" fmla="*/ 56 h 684"/>
                      <a:gd name="T2" fmla="*/ 8 w 84"/>
                      <a:gd name="T3" fmla="*/ 59 h 684"/>
                      <a:gd name="T4" fmla="*/ 8 w 84"/>
                      <a:gd name="T5" fmla="*/ 55 h 684"/>
                      <a:gd name="T6" fmla="*/ 8 w 84"/>
                      <a:gd name="T7" fmla="*/ 51 h 684"/>
                      <a:gd name="T8" fmla="*/ 8 w 84"/>
                      <a:gd name="T9" fmla="*/ 48 h 684"/>
                      <a:gd name="T10" fmla="*/ 7 w 84"/>
                      <a:gd name="T11" fmla="*/ 44 h 684"/>
                      <a:gd name="T12" fmla="*/ 6 w 84"/>
                      <a:gd name="T13" fmla="*/ 36 h 684"/>
                      <a:gd name="T14" fmla="*/ 6 w 84"/>
                      <a:gd name="T15" fmla="*/ 29 h 684"/>
                      <a:gd name="T16" fmla="*/ 5 w 84"/>
                      <a:gd name="T17" fmla="*/ 22 h 684"/>
                      <a:gd name="T18" fmla="*/ 4 w 84"/>
                      <a:gd name="T19" fmla="*/ 14 h 684"/>
                      <a:gd name="T20" fmla="*/ 4 w 84"/>
                      <a:gd name="T21" fmla="*/ 11 h 684"/>
                      <a:gd name="T22" fmla="*/ 4 w 84"/>
                      <a:gd name="T23" fmla="*/ 7 h 684"/>
                      <a:gd name="T24" fmla="*/ 3 w 84"/>
                      <a:gd name="T25" fmla="*/ 4 h 684"/>
                      <a:gd name="T26" fmla="*/ 3 w 84"/>
                      <a:gd name="T27" fmla="*/ 0 h 684"/>
                      <a:gd name="T28" fmla="*/ 0 w 84"/>
                      <a:gd name="T29" fmla="*/ 0 h 684"/>
                      <a:gd name="T30" fmla="*/ 0 w 84"/>
                      <a:gd name="T31" fmla="*/ 4 h 684"/>
                      <a:gd name="T32" fmla="*/ 0 w 84"/>
                      <a:gd name="T33" fmla="*/ 8 h 684"/>
                      <a:gd name="T34" fmla="*/ 0 w 84"/>
                      <a:gd name="T35" fmla="*/ 11 h 684"/>
                      <a:gd name="T36" fmla="*/ 1 w 84"/>
                      <a:gd name="T37" fmla="*/ 15 h 684"/>
                      <a:gd name="T38" fmla="*/ 1 w 84"/>
                      <a:gd name="T39" fmla="*/ 23 h 684"/>
                      <a:gd name="T40" fmla="*/ 2 w 84"/>
                      <a:gd name="T41" fmla="*/ 30 h 684"/>
                      <a:gd name="T42" fmla="*/ 3 w 84"/>
                      <a:gd name="T43" fmla="*/ 38 h 684"/>
                      <a:gd name="T44" fmla="*/ 4 w 84"/>
                      <a:gd name="T45" fmla="*/ 45 h 684"/>
                      <a:gd name="T46" fmla="*/ 4 w 84"/>
                      <a:gd name="T47" fmla="*/ 48 h 684"/>
                      <a:gd name="T48" fmla="*/ 4 w 84"/>
                      <a:gd name="T49" fmla="*/ 52 h 684"/>
                      <a:gd name="T50" fmla="*/ 4 w 84"/>
                      <a:gd name="T51" fmla="*/ 56 h 684"/>
                      <a:gd name="T52" fmla="*/ 4 w 84"/>
                      <a:gd name="T53" fmla="*/ 59 h 684"/>
                      <a:gd name="T54" fmla="*/ 6 w 84"/>
                      <a:gd name="T55" fmla="*/ 62 h 684"/>
                      <a:gd name="T56" fmla="*/ 4 w 84"/>
                      <a:gd name="T57" fmla="*/ 59 h 684"/>
                      <a:gd name="T58" fmla="*/ 4 w 84"/>
                      <a:gd name="T59" fmla="*/ 62 h 684"/>
                      <a:gd name="T60" fmla="*/ 6 w 84"/>
                      <a:gd name="T61" fmla="*/ 62 h 684"/>
                      <a:gd name="T62" fmla="*/ 6 w 84"/>
                      <a:gd name="T63" fmla="*/ 56 h 684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84" h="684">
                        <a:moveTo>
                          <a:pt x="65" y="619"/>
                        </a:moveTo>
                        <a:lnTo>
                          <a:pt x="84" y="652"/>
                        </a:lnTo>
                        <a:lnTo>
                          <a:pt x="84" y="609"/>
                        </a:lnTo>
                        <a:lnTo>
                          <a:pt x="81" y="567"/>
                        </a:lnTo>
                        <a:lnTo>
                          <a:pt x="79" y="526"/>
                        </a:lnTo>
                        <a:lnTo>
                          <a:pt x="76" y="483"/>
                        </a:lnTo>
                        <a:lnTo>
                          <a:pt x="68" y="402"/>
                        </a:lnTo>
                        <a:lnTo>
                          <a:pt x="59" y="319"/>
                        </a:lnTo>
                        <a:lnTo>
                          <a:pt x="51" y="239"/>
                        </a:lnTo>
                        <a:lnTo>
                          <a:pt x="43" y="158"/>
                        </a:lnTo>
                        <a:lnTo>
                          <a:pt x="40" y="118"/>
                        </a:lnTo>
                        <a:lnTo>
                          <a:pt x="38" y="79"/>
                        </a:lnTo>
                        <a:lnTo>
                          <a:pt x="36" y="40"/>
                        </a:lnTo>
                        <a:lnTo>
                          <a:pt x="36" y="0"/>
                        </a:lnTo>
                        <a:lnTo>
                          <a:pt x="0" y="0"/>
                        </a:lnTo>
                        <a:lnTo>
                          <a:pt x="0" y="42"/>
                        </a:lnTo>
                        <a:lnTo>
                          <a:pt x="2" y="85"/>
                        </a:lnTo>
                        <a:lnTo>
                          <a:pt x="4" y="126"/>
                        </a:lnTo>
                        <a:lnTo>
                          <a:pt x="7" y="168"/>
                        </a:lnTo>
                        <a:lnTo>
                          <a:pt x="15" y="251"/>
                        </a:lnTo>
                        <a:lnTo>
                          <a:pt x="24" y="332"/>
                        </a:lnTo>
                        <a:lnTo>
                          <a:pt x="33" y="414"/>
                        </a:lnTo>
                        <a:lnTo>
                          <a:pt x="40" y="494"/>
                        </a:lnTo>
                        <a:lnTo>
                          <a:pt x="43" y="533"/>
                        </a:lnTo>
                        <a:lnTo>
                          <a:pt x="45" y="572"/>
                        </a:lnTo>
                        <a:lnTo>
                          <a:pt x="47" y="613"/>
                        </a:lnTo>
                        <a:lnTo>
                          <a:pt x="47" y="652"/>
                        </a:lnTo>
                        <a:lnTo>
                          <a:pt x="65" y="684"/>
                        </a:lnTo>
                        <a:lnTo>
                          <a:pt x="47" y="652"/>
                        </a:lnTo>
                        <a:lnTo>
                          <a:pt x="47" y="684"/>
                        </a:lnTo>
                        <a:lnTo>
                          <a:pt x="65" y="684"/>
                        </a:lnTo>
                        <a:lnTo>
                          <a:pt x="65" y="619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5" name="Freeform 288"/>
                  <p:cNvSpPr>
                    <a:spLocks/>
                  </p:cNvSpPr>
                  <p:nvPr/>
                </p:nvSpPr>
                <p:spPr bwMode="auto">
                  <a:xfrm>
                    <a:off x="1229" y="1937"/>
                    <a:ext cx="3" cy="6"/>
                  </a:xfrm>
                  <a:custGeom>
                    <a:avLst/>
                    <a:gdLst>
                      <a:gd name="T0" fmla="*/ 0 w 35"/>
                      <a:gd name="T1" fmla="*/ 2 h 65"/>
                      <a:gd name="T2" fmla="*/ 1 w 35"/>
                      <a:gd name="T3" fmla="*/ 0 h 65"/>
                      <a:gd name="T4" fmla="*/ 0 w 35"/>
                      <a:gd name="T5" fmla="*/ 0 h 65"/>
                      <a:gd name="T6" fmla="*/ 0 w 35"/>
                      <a:gd name="T7" fmla="*/ 6 h 65"/>
                      <a:gd name="T8" fmla="*/ 1 w 35"/>
                      <a:gd name="T9" fmla="*/ 6 h 65"/>
                      <a:gd name="T10" fmla="*/ 3 w 35"/>
                      <a:gd name="T11" fmla="*/ 4 h 65"/>
                      <a:gd name="T12" fmla="*/ 1 w 35"/>
                      <a:gd name="T13" fmla="*/ 6 h 65"/>
                      <a:gd name="T14" fmla="*/ 3 w 35"/>
                      <a:gd name="T15" fmla="*/ 6 h 65"/>
                      <a:gd name="T16" fmla="*/ 3 w 35"/>
                      <a:gd name="T17" fmla="*/ 4 h 65"/>
                      <a:gd name="T18" fmla="*/ 0 w 35"/>
                      <a:gd name="T19" fmla="*/ 2 h 6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5" h="65">
                        <a:moveTo>
                          <a:pt x="0" y="25"/>
                        </a:moveTo>
                        <a:lnTo>
                          <a:pt x="17" y="0"/>
                        </a:lnTo>
                        <a:lnTo>
                          <a:pt x="1" y="0"/>
                        </a:lnTo>
                        <a:lnTo>
                          <a:pt x="1" y="65"/>
                        </a:lnTo>
                        <a:lnTo>
                          <a:pt x="17" y="65"/>
                        </a:lnTo>
                        <a:lnTo>
                          <a:pt x="35" y="39"/>
                        </a:lnTo>
                        <a:lnTo>
                          <a:pt x="17" y="65"/>
                        </a:lnTo>
                        <a:lnTo>
                          <a:pt x="32" y="65"/>
                        </a:lnTo>
                        <a:lnTo>
                          <a:pt x="35" y="39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6" name="Freeform 289"/>
                  <p:cNvSpPr>
                    <a:spLocks/>
                  </p:cNvSpPr>
                  <p:nvPr/>
                </p:nvSpPr>
                <p:spPr bwMode="auto">
                  <a:xfrm>
                    <a:off x="1229" y="1928"/>
                    <a:ext cx="5" cy="13"/>
                  </a:xfrm>
                  <a:custGeom>
                    <a:avLst/>
                    <a:gdLst>
                      <a:gd name="T0" fmla="*/ 1 w 52"/>
                      <a:gd name="T1" fmla="*/ 1 h 141"/>
                      <a:gd name="T2" fmla="*/ 2 w 52"/>
                      <a:gd name="T3" fmla="*/ 0 h 141"/>
                      <a:gd name="T4" fmla="*/ 0 w 52"/>
                      <a:gd name="T5" fmla="*/ 12 h 141"/>
                      <a:gd name="T6" fmla="*/ 3 w 52"/>
                      <a:gd name="T7" fmla="*/ 13 h 141"/>
                      <a:gd name="T8" fmla="*/ 5 w 52"/>
                      <a:gd name="T9" fmla="*/ 1 h 141"/>
                      <a:gd name="T10" fmla="*/ 5 w 52"/>
                      <a:gd name="T11" fmla="*/ 1 h 141"/>
                      <a:gd name="T12" fmla="*/ 5 w 52"/>
                      <a:gd name="T13" fmla="*/ 1 h 141"/>
                      <a:gd name="T14" fmla="*/ 5 w 52"/>
                      <a:gd name="T15" fmla="*/ 1 h 141"/>
                      <a:gd name="T16" fmla="*/ 5 w 52"/>
                      <a:gd name="T17" fmla="*/ 1 h 141"/>
                      <a:gd name="T18" fmla="*/ 1 w 52"/>
                      <a:gd name="T19" fmla="*/ 1 h 14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52" h="141">
                        <a:moveTo>
                          <a:pt x="15" y="8"/>
                        </a:moveTo>
                        <a:lnTo>
                          <a:pt x="16" y="0"/>
                        </a:lnTo>
                        <a:lnTo>
                          <a:pt x="0" y="127"/>
                        </a:lnTo>
                        <a:lnTo>
                          <a:pt x="35" y="141"/>
                        </a:lnTo>
                        <a:lnTo>
                          <a:pt x="51" y="15"/>
                        </a:lnTo>
                        <a:lnTo>
                          <a:pt x="52" y="8"/>
                        </a:lnTo>
                        <a:lnTo>
                          <a:pt x="51" y="15"/>
                        </a:lnTo>
                        <a:lnTo>
                          <a:pt x="52" y="11"/>
                        </a:lnTo>
                        <a:lnTo>
                          <a:pt x="52" y="8"/>
                        </a:lnTo>
                        <a:lnTo>
                          <a:pt x="15" y="8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7" name="Freeform 290"/>
                  <p:cNvSpPr>
                    <a:spLocks/>
                  </p:cNvSpPr>
                  <p:nvPr/>
                </p:nvSpPr>
                <p:spPr bwMode="auto">
                  <a:xfrm>
                    <a:off x="1231" y="1876"/>
                    <a:ext cx="6" cy="53"/>
                  </a:xfrm>
                  <a:custGeom>
                    <a:avLst/>
                    <a:gdLst>
                      <a:gd name="T0" fmla="*/ 3 w 69"/>
                      <a:gd name="T1" fmla="*/ 0 h 576"/>
                      <a:gd name="T2" fmla="*/ 3 w 69"/>
                      <a:gd name="T3" fmla="*/ 1 h 576"/>
                      <a:gd name="T4" fmla="*/ 3 w 69"/>
                      <a:gd name="T5" fmla="*/ 4 h 576"/>
                      <a:gd name="T6" fmla="*/ 3 w 69"/>
                      <a:gd name="T7" fmla="*/ 7 h 576"/>
                      <a:gd name="T8" fmla="*/ 3 w 69"/>
                      <a:gd name="T9" fmla="*/ 10 h 576"/>
                      <a:gd name="T10" fmla="*/ 2 w 69"/>
                      <a:gd name="T11" fmla="*/ 13 h 576"/>
                      <a:gd name="T12" fmla="*/ 2 w 69"/>
                      <a:gd name="T13" fmla="*/ 20 h 576"/>
                      <a:gd name="T14" fmla="*/ 1 w 69"/>
                      <a:gd name="T15" fmla="*/ 26 h 576"/>
                      <a:gd name="T16" fmla="*/ 1 w 69"/>
                      <a:gd name="T17" fmla="*/ 33 h 576"/>
                      <a:gd name="T18" fmla="*/ 1 w 69"/>
                      <a:gd name="T19" fmla="*/ 39 h 576"/>
                      <a:gd name="T20" fmla="*/ 0 w 69"/>
                      <a:gd name="T21" fmla="*/ 43 h 576"/>
                      <a:gd name="T22" fmla="*/ 0 w 69"/>
                      <a:gd name="T23" fmla="*/ 46 h 576"/>
                      <a:gd name="T24" fmla="*/ 0 w 69"/>
                      <a:gd name="T25" fmla="*/ 50 h 576"/>
                      <a:gd name="T26" fmla="*/ 0 w 69"/>
                      <a:gd name="T27" fmla="*/ 53 h 576"/>
                      <a:gd name="T28" fmla="*/ 3 w 69"/>
                      <a:gd name="T29" fmla="*/ 53 h 576"/>
                      <a:gd name="T30" fmla="*/ 3 w 69"/>
                      <a:gd name="T31" fmla="*/ 50 h 576"/>
                      <a:gd name="T32" fmla="*/ 3 w 69"/>
                      <a:gd name="T33" fmla="*/ 47 h 576"/>
                      <a:gd name="T34" fmla="*/ 3 w 69"/>
                      <a:gd name="T35" fmla="*/ 43 h 576"/>
                      <a:gd name="T36" fmla="*/ 4 w 69"/>
                      <a:gd name="T37" fmla="*/ 40 h 576"/>
                      <a:gd name="T38" fmla="*/ 4 w 69"/>
                      <a:gd name="T39" fmla="*/ 34 h 576"/>
                      <a:gd name="T40" fmla="*/ 5 w 69"/>
                      <a:gd name="T41" fmla="*/ 27 h 576"/>
                      <a:gd name="T42" fmla="*/ 5 w 69"/>
                      <a:gd name="T43" fmla="*/ 21 h 576"/>
                      <a:gd name="T44" fmla="*/ 6 w 69"/>
                      <a:gd name="T45" fmla="*/ 14 h 576"/>
                      <a:gd name="T46" fmla="*/ 6 w 69"/>
                      <a:gd name="T47" fmla="*/ 11 h 576"/>
                      <a:gd name="T48" fmla="*/ 6 w 69"/>
                      <a:gd name="T49" fmla="*/ 7 h 576"/>
                      <a:gd name="T50" fmla="*/ 6 w 69"/>
                      <a:gd name="T51" fmla="*/ 4 h 576"/>
                      <a:gd name="T52" fmla="*/ 6 w 69"/>
                      <a:gd name="T53" fmla="*/ 1 h 576"/>
                      <a:gd name="T54" fmla="*/ 6 w 69"/>
                      <a:gd name="T55" fmla="*/ 1 h 576"/>
                      <a:gd name="T56" fmla="*/ 3 w 69"/>
                      <a:gd name="T57" fmla="*/ 0 h 576"/>
                      <a:gd name="T58" fmla="*/ 3 w 69"/>
                      <a:gd name="T59" fmla="*/ 0 h 576"/>
                      <a:gd name="T60" fmla="*/ 3 w 69"/>
                      <a:gd name="T61" fmla="*/ 1 h 576"/>
                      <a:gd name="T62" fmla="*/ 3 w 69"/>
                      <a:gd name="T63" fmla="*/ 0 h 57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69" h="576">
                        <a:moveTo>
                          <a:pt x="33" y="0"/>
                        </a:moveTo>
                        <a:lnTo>
                          <a:pt x="33" y="6"/>
                        </a:lnTo>
                        <a:lnTo>
                          <a:pt x="32" y="41"/>
                        </a:lnTo>
                        <a:lnTo>
                          <a:pt x="31" y="76"/>
                        </a:lnTo>
                        <a:lnTo>
                          <a:pt x="30" y="111"/>
                        </a:lnTo>
                        <a:lnTo>
                          <a:pt x="28" y="145"/>
                        </a:lnTo>
                        <a:lnTo>
                          <a:pt x="23" y="215"/>
                        </a:lnTo>
                        <a:lnTo>
                          <a:pt x="17" y="287"/>
                        </a:lnTo>
                        <a:lnTo>
                          <a:pt x="11" y="357"/>
                        </a:lnTo>
                        <a:lnTo>
                          <a:pt x="6" y="429"/>
                        </a:lnTo>
                        <a:lnTo>
                          <a:pt x="3" y="466"/>
                        </a:lnTo>
                        <a:lnTo>
                          <a:pt x="2" y="503"/>
                        </a:lnTo>
                        <a:lnTo>
                          <a:pt x="1" y="539"/>
                        </a:lnTo>
                        <a:lnTo>
                          <a:pt x="0" y="576"/>
                        </a:lnTo>
                        <a:lnTo>
                          <a:pt x="37" y="576"/>
                        </a:lnTo>
                        <a:lnTo>
                          <a:pt x="37" y="541"/>
                        </a:lnTo>
                        <a:lnTo>
                          <a:pt x="38" y="506"/>
                        </a:lnTo>
                        <a:lnTo>
                          <a:pt x="40" y="471"/>
                        </a:lnTo>
                        <a:lnTo>
                          <a:pt x="42" y="437"/>
                        </a:lnTo>
                        <a:lnTo>
                          <a:pt x="47" y="367"/>
                        </a:lnTo>
                        <a:lnTo>
                          <a:pt x="53" y="295"/>
                        </a:lnTo>
                        <a:lnTo>
                          <a:pt x="59" y="225"/>
                        </a:lnTo>
                        <a:lnTo>
                          <a:pt x="64" y="153"/>
                        </a:lnTo>
                        <a:lnTo>
                          <a:pt x="66" y="116"/>
                        </a:lnTo>
                        <a:lnTo>
                          <a:pt x="68" y="79"/>
                        </a:lnTo>
                        <a:lnTo>
                          <a:pt x="69" y="43"/>
                        </a:lnTo>
                        <a:lnTo>
                          <a:pt x="69" y="6"/>
                        </a:lnTo>
                        <a:lnTo>
                          <a:pt x="69" y="12"/>
                        </a:lnTo>
                        <a:lnTo>
                          <a:pt x="33" y="0"/>
                        </a:lnTo>
                        <a:lnTo>
                          <a:pt x="33" y="3"/>
                        </a:lnTo>
                        <a:lnTo>
                          <a:pt x="33" y="6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8" name="Freeform 291"/>
                  <p:cNvSpPr>
                    <a:spLocks/>
                  </p:cNvSpPr>
                  <p:nvPr/>
                </p:nvSpPr>
                <p:spPr bwMode="auto">
                  <a:xfrm>
                    <a:off x="1234" y="1835"/>
                    <a:ext cx="6" cy="43"/>
                  </a:xfrm>
                  <a:custGeom>
                    <a:avLst/>
                    <a:gdLst>
                      <a:gd name="T0" fmla="*/ 4 w 68"/>
                      <a:gd name="T1" fmla="*/ 0 h 472"/>
                      <a:gd name="T2" fmla="*/ 3 w 68"/>
                      <a:gd name="T3" fmla="*/ 3 h 472"/>
                      <a:gd name="T4" fmla="*/ 3 w 68"/>
                      <a:gd name="T5" fmla="*/ 8 h 472"/>
                      <a:gd name="T6" fmla="*/ 3 w 68"/>
                      <a:gd name="T7" fmla="*/ 12 h 472"/>
                      <a:gd name="T8" fmla="*/ 2 w 68"/>
                      <a:gd name="T9" fmla="*/ 17 h 472"/>
                      <a:gd name="T10" fmla="*/ 2 w 68"/>
                      <a:gd name="T11" fmla="*/ 22 h 472"/>
                      <a:gd name="T12" fmla="*/ 2 w 68"/>
                      <a:gd name="T13" fmla="*/ 27 h 472"/>
                      <a:gd name="T14" fmla="*/ 1 w 68"/>
                      <a:gd name="T15" fmla="*/ 32 h 472"/>
                      <a:gd name="T16" fmla="*/ 0 w 68"/>
                      <a:gd name="T17" fmla="*/ 37 h 472"/>
                      <a:gd name="T18" fmla="*/ 0 w 68"/>
                      <a:gd name="T19" fmla="*/ 42 h 472"/>
                      <a:gd name="T20" fmla="*/ 3 w 68"/>
                      <a:gd name="T21" fmla="*/ 43 h 472"/>
                      <a:gd name="T22" fmla="*/ 4 w 68"/>
                      <a:gd name="T23" fmla="*/ 38 h 472"/>
                      <a:gd name="T24" fmla="*/ 4 w 68"/>
                      <a:gd name="T25" fmla="*/ 33 h 472"/>
                      <a:gd name="T26" fmla="*/ 5 w 68"/>
                      <a:gd name="T27" fmla="*/ 28 h 472"/>
                      <a:gd name="T28" fmla="*/ 5 w 68"/>
                      <a:gd name="T29" fmla="*/ 23 h 472"/>
                      <a:gd name="T30" fmla="*/ 5 w 68"/>
                      <a:gd name="T31" fmla="*/ 18 h 472"/>
                      <a:gd name="T32" fmla="*/ 6 w 68"/>
                      <a:gd name="T33" fmla="*/ 13 h 472"/>
                      <a:gd name="T34" fmla="*/ 6 w 68"/>
                      <a:gd name="T35" fmla="*/ 8 h 472"/>
                      <a:gd name="T36" fmla="*/ 6 w 68"/>
                      <a:gd name="T37" fmla="*/ 3 h 472"/>
                      <a:gd name="T38" fmla="*/ 5 w 68"/>
                      <a:gd name="T39" fmla="*/ 6 h 472"/>
                      <a:gd name="T40" fmla="*/ 4 w 68"/>
                      <a:gd name="T41" fmla="*/ 0 h 472"/>
                      <a:gd name="T42" fmla="*/ 3 w 68"/>
                      <a:gd name="T43" fmla="*/ 1 h 472"/>
                      <a:gd name="T44" fmla="*/ 3 w 68"/>
                      <a:gd name="T45" fmla="*/ 3 h 472"/>
                      <a:gd name="T46" fmla="*/ 4 w 68"/>
                      <a:gd name="T47" fmla="*/ 0 h 472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68" h="472">
                        <a:moveTo>
                          <a:pt x="45" y="0"/>
                        </a:moveTo>
                        <a:lnTo>
                          <a:pt x="32" y="32"/>
                        </a:lnTo>
                        <a:lnTo>
                          <a:pt x="31" y="84"/>
                        </a:lnTo>
                        <a:lnTo>
                          <a:pt x="29" y="137"/>
                        </a:lnTo>
                        <a:lnTo>
                          <a:pt x="26" y="190"/>
                        </a:lnTo>
                        <a:lnTo>
                          <a:pt x="21" y="243"/>
                        </a:lnTo>
                        <a:lnTo>
                          <a:pt x="17" y="298"/>
                        </a:lnTo>
                        <a:lnTo>
                          <a:pt x="12" y="352"/>
                        </a:lnTo>
                        <a:lnTo>
                          <a:pt x="5" y="406"/>
                        </a:lnTo>
                        <a:lnTo>
                          <a:pt x="0" y="460"/>
                        </a:lnTo>
                        <a:lnTo>
                          <a:pt x="36" y="472"/>
                        </a:lnTo>
                        <a:lnTo>
                          <a:pt x="42" y="418"/>
                        </a:lnTo>
                        <a:lnTo>
                          <a:pt x="47" y="364"/>
                        </a:lnTo>
                        <a:lnTo>
                          <a:pt x="52" y="309"/>
                        </a:lnTo>
                        <a:lnTo>
                          <a:pt x="57" y="253"/>
                        </a:lnTo>
                        <a:lnTo>
                          <a:pt x="62" y="198"/>
                        </a:lnTo>
                        <a:lnTo>
                          <a:pt x="65" y="142"/>
                        </a:lnTo>
                        <a:lnTo>
                          <a:pt x="67" y="87"/>
                        </a:lnTo>
                        <a:lnTo>
                          <a:pt x="68" y="32"/>
                        </a:lnTo>
                        <a:lnTo>
                          <a:pt x="55" y="63"/>
                        </a:lnTo>
                        <a:lnTo>
                          <a:pt x="45" y="0"/>
                        </a:lnTo>
                        <a:lnTo>
                          <a:pt x="32" y="8"/>
                        </a:lnTo>
                        <a:lnTo>
                          <a:pt x="32" y="32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9" name="Freeform 292"/>
                  <p:cNvSpPr>
                    <a:spLocks/>
                  </p:cNvSpPr>
                  <p:nvPr/>
                </p:nvSpPr>
                <p:spPr bwMode="auto">
                  <a:xfrm>
                    <a:off x="1238" y="1833"/>
                    <a:ext cx="3" cy="7"/>
                  </a:xfrm>
                  <a:custGeom>
                    <a:avLst/>
                    <a:gdLst>
                      <a:gd name="T0" fmla="*/ 3 w 39"/>
                      <a:gd name="T1" fmla="*/ 4 h 85"/>
                      <a:gd name="T2" fmla="*/ 1 w 39"/>
                      <a:gd name="T3" fmla="*/ 1 h 85"/>
                      <a:gd name="T4" fmla="*/ 0 w 39"/>
                      <a:gd name="T5" fmla="*/ 2 h 85"/>
                      <a:gd name="T6" fmla="*/ 1 w 39"/>
                      <a:gd name="T7" fmla="*/ 7 h 85"/>
                      <a:gd name="T8" fmla="*/ 2 w 39"/>
                      <a:gd name="T9" fmla="*/ 6 h 85"/>
                      <a:gd name="T10" fmla="*/ 0 w 39"/>
                      <a:gd name="T11" fmla="*/ 4 h 85"/>
                      <a:gd name="T12" fmla="*/ 3 w 39"/>
                      <a:gd name="T13" fmla="*/ 4 h 85"/>
                      <a:gd name="T14" fmla="*/ 3 w 39"/>
                      <a:gd name="T15" fmla="*/ 0 h 85"/>
                      <a:gd name="T16" fmla="*/ 1 w 39"/>
                      <a:gd name="T17" fmla="*/ 1 h 85"/>
                      <a:gd name="T18" fmla="*/ 3 w 39"/>
                      <a:gd name="T19" fmla="*/ 4 h 8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" h="85">
                        <a:moveTo>
                          <a:pt x="39" y="45"/>
                        </a:moveTo>
                        <a:lnTo>
                          <a:pt x="16" y="13"/>
                        </a:lnTo>
                        <a:lnTo>
                          <a:pt x="0" y="22"/>
                        </a:lnTo>
                        <a:lnTo>
                          <a:pt x="10" y="85"/>
                        </a:lnTo>
                        <a:lnTo>
                          <a:pt x="26" y="75"/>
                        </a:lnTo>
                        <a:lnTo>
                          <a:pt x="3" y="45"/>
                        </a:lnTo>
                        <a:lnTo>
                          <a:pt x="39" y="45"/>
                        </a:lnTo>
                        <a:lnTo>
                          <a:pt x="39" y="0"/>
                        </a:lnTo>
                        <a:lnTo>
                          <a:pt x="16" y="13"/>
                        </a:lnTo>
                        <a:lnTo>
                          <a:pt x="39" y="45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0" name="Freeform 293"/>
                  <p:cNvSpPr>
                    <a:spLocks/>
                  </p:cNvSpPr>
                  <p:nvPr/>
                </p:nvSpPr>
                <p:spPr bwMode="auto">
                  <a:xfrm>
                    <a:off x="1238" y="1837"/>
                    <a:ext cx="6" cy="22"/>
                  </a:xfrm>
                  <a:custGeom>
                    <a:avLst/>
                    <a:gdLst>
                      <a:gd name="T0" fmla="*/ 6 w 69"/>
                      <a:gd name="T1" fmla="*/ 21 h 242"/>
                      <a:gd name="T2" fmla="*/ 6 w 69"/>
                      <a:gd name="T3" fmla="*/ 21 h 242"/>
                      <a:gd name="T4" fmla="*/ 6 w 69"/>
                      <a:gd name="T5" fmla="*/ 18 h 242"/>
                      <a:gd name="T6" fmla="*/ 5 w 69"/>
                      <a:gd name="T7" fmla="*/ 15 h 242"/>
                      <a:gd name="T8" fmla="*/ 5 w 69"/>
                      <a:gd name="T9" fmla="*/ 12 h 242"/>
                      <a:gd name="T10" fmla="*/ 4 w 69"/>
                      <a:gd name="T11" fmla="*/ 10 h 242"/>
                      <a:gd name="T12" fmla="*/ 4 w 69"/>
                      <a:gd name="T13" fmla="*/ 7 h 242"/>
                      <a:gd name="T14" fmla="*/ 3 w 69"/>
                      <a:gd name="T15" fmla="*/ 5 h 242"/>
                      <a:gd name="T16" fmla="*/ 3 w 69"/>
                      <a:gd name="T17" fmla="*/ 2 h 242"/>
                      <a:gd name="T18" fmla="*/ 3 w 69"/>
                      <a:gd name="T19" fmla="*/ 0 h 242"/>
                      <a:gd name="T20" fmla="*/ 0 w 69"/>
                      <a:gd name="T21" fmla="*/ 0 h 242"/>
                      <a:gd name="T22" fmla="*/ 0 w 69"/>
                      <a:gd name="T23" fmla="*/ 3 h 242"/>
                      <a:gd name="T24" fmla="*/ 0 w 69"/>
                      <a:gd name="T25" fmla="*/ 6 h 242"/>
                      <a:gd name="T26" fmla="*/ 1 w 69"/>
                      <a:gd name="T27" fmla="*/ 9 h 242"/>
                      <a:gd name="T28" fmla="*/ 1 w 69"/>
                      <a:gd name="T29" fmla="*/ 12 h 242"/>
                      <a:gd name="T30" fmla="*/ 2 w 69"/>
                      <a:gd name="T31" fmla="*/ 14 h 242"/>
                      <a:gd name="T32" fmla="*/ 2 w 69"/>
                      <a:gd name="T33" fmla="*/ 17 h 242"/>
                      <a:gd name="T34" fmla="*/ 3 w 69"/>
                      <a:gd name="T35" fmla="*/ 20 h 242"/>
                      <a:gd name="T36" fmla="*/ 3 w 69"/>
                      <a:gd name="T37" fmla="*/ 22 h 242"/>
                      <a:gd name="T38" fmla="*/ 3 w 69"/>
                      <a:gd name="T39" fmla="*/ 21 h 242"/>
                      <a:gd name="T40" fmla="*/ 6 w 69"/>
                      <a:gd name="T41" fmla="*/ 21 h 242"/>
                      <a:gd name="T42" fmla="*/ 6 w 69"/>
                      <a:gd name="T43" fmla="*/ 21 h 242"/>
                      <a:gd name="T44" fmla="*/ 6 w 69"/>
                      <a:gd name="T45" fmla="*/ 21 h 242"/>
                      <a:gd name="T46" fmla="*/ 6 w 69"/>
                      <a:gd name="T47" fmla="*/ 21 h 242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69" h="242">
                        <a:moveTo>
                          <a:pt x="69" y="235"/>
                        </a:moveTo>
                        <a:lnTo>
                          <a:pt x="68" y="227"/>
                        </a:lnTo>
                        <a:lnTo>
                          <a:pt x="64" y="197"/>
                        </a:lnTo>
                        <a:lnTo>
                          <a:pt x="58" y="166"/>
                        </a:lnTo>
                        <a:lnTo>
                          <a:pt x="53" y="137"/>
                        </a:lnTo>
                        <a:lnTo>
                          <a:pt x="48" y="107"/>
                        </a:lnTo>
                        <a:lnTo>
                          <a:pt x="43" y="79"/>
                        </a:lnTo>
                        <a:lnTo>
                          <a:pt x="39" y="52"/>
                        </a:lnTo>
                        <a:lnTo>
                          <a:pt x="37" y="25"/>
                        </a:lnTo>
                        <a:lnTo>
                          <a:pt x="36" y="0"/>
                        </a:lnTo>
                        <a:lnTo>
                          <a:pt x="0" y="0"/>
                        </a:lnTo>
                        <a:lnTo>
                          <a:pt x="1" y="32"/>
                        </a:lnTo>
                        <a:lnTo>
                          <a:pt x="4" y="64"/>
                        </a:lnTo>
                        <a:lnTo>
                          <a:pt x="8" y="96"/>
                        </a:lnTo>
                        <a:lnTo>
                          <a:pt x="13" y="127"/>
                        </a:lnTo>
                        <a:lnTo>
                          <a:pt x="18" y="156"/>
                        </a:lnTo>
                        <a:lnTo>
                          <a:pt x="23" y="186"/>
                        </a:lnTo>
                        <a:lnTo>
                          <a:pt x="29" y="215"/>
                        </a:lnTo>
                        <a:lnTo>
                          <a:pt x="33" y="242"/>
                        </a:lnTo>
                        <a:lnTo>
                          <a:pt x="33" y="235"/>
                        </a:lnTo>
                        <a:lnTo>
                          <a:pt x="69" y="235"/>
                        </a:lnTo>
                        <a:lnTo>
                          <a:pt x="69" y="231"/>
                        </a:lnTo>
                        <a:lnTo>
                          <a:pt x="68" y="227"/>
                        </a:lnTo>
                        <a:lnTo>
                          <a:pt x="69" y="235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9" name="Freeform 294"/>
                <p:cNvSpPr>
                  <a:spLocks/>
                </p:cNvSpPr>
                <p:nvPr/>
              </p:nvSpPr>
              <p:spPr bwMode="auto">
                <a:xfrm>
                  <a:off x="1241" y="1764"/>
                  <a:ext cx="5" cy="119"/>
                </a:xfrm>
                <a:custGeom>
                  <a:avLst/>
                  <a:gdLst>
                    <a:gd name="T0" fmla="*/ 5 w 52"/>
                    <a:gd name="T1" fmla="*/ 116 h 485"/>
                    <a:gd name="T2" fmla="*/ 5 w 52"/>
                    <a:gd name="T3" fmla="*/ 118 h 485"/>
                    <a:gd name="T4" fmla="*/ 5 w 52"/>
                    <a:gd name="T5" fmla="*/ 103 h 485"/>
                    <a:gd name="T6" fmla="*/ 5 w 52"/>
                    <a:gd name="T7" fmla="*/ 88 h 485"/>
                    <a:gd name="T8" fmla="*/ 4 w 52"/>
                    <a:gd name="T9" fmla="*/ 73 h 485"/>
                    <a:gd name="T10" fmla="*/ 4 w 52"/>
                    <a:gd name="T11" fmla="*/ 58 h 485"/>
                    <a:gd name="T12" fmla="*/ 4 w 52"/>
                    <a:gd name="T13" fmla="*/ 43 h 485"/>
                    <a:gd name="T14" fmla="*/ 4 w 52"/>
                    <a:gd name="T15" fmla="*/ 29 h 485"/>
                    <a:gd name="T16" fmla="*/ 3 w 52"/>
                    <a:gd name="T17" fmla="*/ 14 h 485"/>
                    <a:gd name="T18" fmla="*/ 3 w 52"/>
                    <a:gd name="T19" fmla="*/ 0 h 485"/>
                    <a:gd name="T20" fmla="*/ 0 w 52"/>
                    <a:gd name="T21" fmla="*/ 0 h 485"/>
                    <a:gd name="T22" fmla="*/ 0 w 52"/>
                    <a:gd name="T23" fmla="*/ 15 h 485"/>
                    <a:gd name="T24" fmla="*/ 0 w 52"/>
                    <a:gd name="T25" fmla="*/ 30 h 485"/>
                    <a:gd name="T26" fmla="*/ 0 w 52"/>
                    <a:gd name="T27" fmla="*/ 45 h 485"/>
                    <a:gd name="T28" fmla="*/ 1 w 52"/>
                    <a:gd name="T29" fmla="*/ 59 h 485"/>
                    <a:gd name="T30" fmla="*/ 1 w 52"/>
                    <a:gd name="T31" fmla="*/ 74 h 485"/>
                    <a:gd name="T32" fmla="*/ 1 w 52"/>
                    <a:gd name="T33" fmla="*/ 89 h 485"/>
                    <a:gd name="T34" fmla="*/ 1 w 52"/>
                    <a:gd name="T35" fmla="*/ 103 h 485"/>
                    <a:gd name="T36" fmla="*/ 2 w 52"/>
                    <a:gd name="T37" fmla="*/ 118 h 485"/>
                    <a:gd name="T38" fmla="*/ 2 w 52"/>
                    <a:gd name="T39" fmla="*/ 119 h 485"/>
                    <a:gd name="T40" fmla="*/ 2 w 52"/>
                    <a:gd name="T41" fmla="*/ 118 h 485"/>
                    <a:gd name="T42" fmla="*/ 2 w 52"/>
                    <a:gd name="T43" fmla="*/ 118 h 485"/>
                    <a:gd name="T44" fmla="*/ 2 w 52"/>
                    <a:gd name="T45" fmla="*/ 119 h 485"/>
                    <a:gd name="T46" fmla="*/ 5 w 52"/>
                    <a:gd name="T47" fmla="*/ 116 h 48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52" h="485">
                      <a:moveTo>
                        <a:pt x="52" y="473"/>
                      </a:moveTo>
                      <a:lnTo>
                        <a:pt x="52" y="479"/>
                      </a:lnTo>
                      <a:lnTo>
                        <a:pt x="51" y="418"/>
                      </a:lnTo>
                      <a:lnTo>
                        <a:pt x="50" y="357"/>
                      </a:lnTo>
                      <a:lnTo>
                        <a:pt x="46" y="296"/>
                      </a:lnTo>
                      <a:lnTo>
                        <a:pt x="43" y="236"/>
                      </a:lnTo>
                      <a:lnTo>
                        <a:pt x="40" y="177"/>
                      </a:lnTo>
                      <a:lnTo>
                        <a:pt x="38" y="118"/>
                      </a:lnTo>
                      <a:lnTo>
                        <a:pt x="36" y="58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60"/>
                      </a:lnTo>
                      <a:lnTo>
                        <a:pt x="2" y="121"/>
                      </a:lnTo>
                      <a:lnTo>
                        <a:pt x="4" y="182"/>
                      </a:lnTo>
                      <a:lnTo>
                        <a:pt x="7" y="242"/>
                      </a:lnTo>
                      <a:lnTo>
                        <a:pt x="10" y="302"/>
                      </a:lnTo>
                      <a:lnTo>
                        <a:pt x="13" y="361"/>
                      </a:lnTo>
                      <a:lnTo>
                        <a:pt x="15" y="420"/>
                      </a:lnTo>
                      <a:lnTo>
                        <a:pt x="16" y="479"/>
                      </a:lnTo>
                      <a:lnTo>
                        <a:pt x="16" y="485"/>
                      </a:lnTo>
                      <a:lnTo>
                        <a:pt x="16" y="479"/>
                      </a:lnTo>
                      <a:lnTo>
                        <a:pt x="16" y="482"/>
                      </a:lnTo>
                      <a:lnTo>
                        <a:pt x="16" y="485"/>
                      </a:lnTo>
                      <a:lnTo>
                        <a:pt x="52" y="473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Freeform 295"/>
                <p:cNvSpPr>
                  <a:spLocks/>
                </p:cNvSpPr>
                <p:nvPr/>
              </p:nvSpPr>
              <p:spPr bwMode="auto">
                <a:xfrm>
                  <a:off x="1242" y="1880"/>
                  <a:ext cx="8" cy="125"/>
                </a:xfrm>
                <a:custGeom>
                  <a:avLst/>
                  <a:gdLst>
                    <a:gd name="T0" fmla="*/ 5 w 82"/>
                    <a:gd name="T1" fmla="*/ 105 h 501"/>
                    <a:gd name="T2" fmla="*/ 8 w 82"/>
                    <a:gd name="T3" fmla="*/ 103 h 501"/>
                    <a:gd name="T4" fmla="*/ 7 w 82"/>
                    <a:gd name="T5" fmla="*/ 98 h 501"/>
                    <a:gd name="T6" fmla="*/ 7 w 82"/>
                    <a:gd name="T7" fmla="*/ 92 h 501"/>
                    <a:gd name="T8" fmla="*/ 6 w 82"/>
                    <a:gd name="T9" fmla="*/ 85 h 501"/>
                    <a:gd name="T10" fmla="*/ 6 w 82"/>
                    <a:gd name="T11" fmla="*/ 79 h 501"/>
                    <a:gd name="T12" fmla="*/ 5 w 82"/>
                    <a:gd name="T13" fmla="*/ 73 h 501"/>
                    <a:gd name="T14" fmla="*/ 5 w 82"/>
                    <a:gd name="T15" fmla="*/ 67 h 501"/>
                    <a:gd name="T16" fmla="*/ 5 w 82"/>
                    <a:gd name="T17" fmla="*/ 61 h 501"/>
                    <a:gd name="T18" fmla="*/ 4 w 82"/>
                    <a:gd name="T19" fmla="*/ 54 h 501"/>
                    <a:gd name="T20" fmla="*/ 4 w 82"/>
                    <a:gd name="T21" fmla="*/ 41 h 501"/>
                    <a:gd name="T22" fmla="*/ 4 w 82"/>
                    <a:gd name="T23" fmla="*/ 27 h 501"/>
                    <a:gd name="T24" fmla="*/ 4 w 82"/>
                    <a:gd name="T25" fmla="*/ 14 h 501"/>
                    <a:gd name="T26" fmla="*/ 4 w 82"/>
                    <a:gd name="T27" fmla="*/ 0 h 501"/>
                    <a:gd name="T28" fmla="*/ 0 w 82"/>
                    <a:gd name="T29" fmla="*/ 3 h 501"/>
                    <a:gd name="T30" fmla="*/ 0 w 82"/>
                    <a:gd name="T31" fmla="*/ 16 h 501"/>
                    <a:gd name="T32" fmla="*/ 1 w 82"/>
                    <a:gd name="T33" fmla="*/ 28 h 501"/>
                    <a:gd name="T34" fmla="*/ 1 w 82"/>
                    <a:gd name="T35" fmla="*/ 42 h 501"/>
                    <a:gd name="T36" fmla="*/ 1 w 82"/>
                    <a:gd name="T37" fmla="*/ 56 h 501"/>
                    <a:gd name="T38" fmla="*/ 1 w 82"/>
                    <a:gd name="T39" fmla="*/ 63 h 501"/>
                    <a:gd name="T40" fmla="*/ 1 w 82"/>
                    <a:gd name="T41" fmla="*/ 70 h 501"/>
                    <a:gd name="T42" fmla="*/ 2 w 82"/>
                    <a:gd name="T43" fmla="*/ 77 h 501"/>
                    <a:gd name="T44" fmla="*/ 2 w 82"/>
                    <a:gd name="T45" fmla="*/ 84 h 501"/>
                    <a:gd name="T46" fmla="*/ 3 w 82"/>
                    <a:gd name="T47" fmla="*/ 91 h 501"/>
                    <a:gd name="T48" fmla="*/ 3 w 82"/>
                    <a:gd name="T49" fmla="*/ 98 h 501"/>
                    <a:gd name="T50" fmla="*/ 4 w 82"/>
                    <a:gd name="T51" fmla="*/ 105 h 501"/>
                    <a:gd name="T52" fmla="*/ 5 w 82"/>
                    <a:gd name="T53" fmla="*/ 112 h 501"/>
                    <a:gd name="T54" fmla="*/ 8 w 82"/>
                    <a:gd name="T55" fmla="*/ 111 h 501"/>
                    <a:gd name="T56" fmla="*/ 5 w 82"/>
                    <a:gd name="T57" fmla="*/ 112 h 501"/>
                    <a:gd name="T58" fmla="*/ 7 w 82"/>
                    <a:gd name="T59" fmla="*/ 125 h 501"/>
                    <a:gd name="T60" fmla="*/ 8 w 82"/>
                    <a:gd name="T61" fmla="*/ 111 h 501"/>
                    <a:gd name="T62" fmla="*/ 5 w 82"/>
                    <a:gd name="T63" fmla="*/ 105 h 50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82" h="501">
                      <a:moveTo>
                        <a:pt x="50" y="420"/>
                      </a:moveTo>
                      <a:lnTo>
                        <a:pt x="81" y="414"/>
                      </a:lnTo>
                      <a:lnTo>
                        <a:pt x="73" y="391"/>
                      </a:lnTo>
                      <a:lnTo>
                        <a:pt x="67" y="367"/>
                      </a:lnTo>
                      <a:lnTo>
                        <a:pt x="61" y="342"/>
                      </a:lnTo>
                      <a:lnTo>
                        <a:pt x="57" y="318"/>
                      </a:lnTo>
                      <a:lnTo>
                        <a:pt x="54" y="293"/>
                      </a:lnTo>
                      <a:lnTo>
                        <a:pt x="51" y="268"/>
                      </a:lnTo>
                      <a:lnTo>
                        <a:pt x="48" y="243"/>
                      </a:lnTo>
                      <a:lnTo>
                        <a:pt x="46" y="217"/>
                      </a:lnTo>
                      <a:lnTo>
                        <a:pt x="44" y="163"/>
                      </a:lnTo>
                      <a:lnTo>
                        <a:pt x="42" y="110"/>
                      </a:lnTo>
                      <a:lnTo>
                        <a:pt x="40" y="56"/>
                      </a:lnTo>
                      <a:lnTo>
                        <a:pt x="36" y="0"/>
                      </a:lnTo>
                      <a:lnTo>
                        <a:pt x="0" y="12"/>
                      </a:lnTo>
                      <a:lnTo>
                        <a:pt x="4" y="63"/>
                      </a:lnTo>
                      <a:lnTo>
                        <a:pt x="6" y="114"/>
                      </a:lnTo>
                      <a:lnTo>
                        <a:pt x="8" y="169"/>
                      </a:lnTo>
                      <a:lnTo>
                        <a:pt x="10" y="223"/>
                      </a:lnTo>
                      <a:lnTo>
                        <a:pt x="12" y="251"/>
                      </a:lnTo>
                      <a:lnTo>
                        <a:pt x="15" y="279"/>
                      </a:lnTo>
                      <a:lnTo>
                        <a:pt x="18" y="307"/>
                      </a:lnTo>
                      <a:lnTo>
                        <a:pt x="22" y="336"/>
                      </a:lnTo>
                      <a:lnTo>
                        <a:pt x="27" y="364"/>
                      </a:lnTo>
                      <a:lnTo>
                        <a:pt x="34" y="393"/>
                      </a:lnTo>
                      <a:lnTo>
                        <a:pt x="41" y="421"/>
                      </a:lnTo>
                      <a:lnTo>
                        <a:pt x="51" y="449"/>
                      </a:lnTo>
                      <a:lnTo>
                        <a:pt x="82" y="444"/>
                      </a:lnTo>
                      <a:lnTo>
                        <a:pt x="51" y="449"/>
                      </a:lnTo>
                      <a:lnTo>
                        <a:pt x="70" y="501"/>
                      </a:lnTo>
                      <a:lnTo>
                        <a:pt x="82" y="444"/>
                      </a:lnTo>
                      <a:lnTo>
                        <a:pt x="50" y="42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296"/>
                <p:cNvSpPr>
                  <a:spLocks/>
                </p:cNvSpPr>
                <p:nvPr/>
              </p:nvSpPr>
              <p:spPr bwMode="auto">
                <a:xfrm>
                  <a:off x="1247" y="1967"/>
                  <a:ext cx="5" cy="22"/>
                </a:xfrm>
                <a:custGeom>
                  <a:avLst/>
                  <a:gdLst>
                    <a:gd name="T0" fmla="*/ 1 w 50"/>
                    <a:gd name="T1" fmla="*/ 3 h 97"/>
                    <a:gd name="T2" fmla="*/ 2 w 50"/>
                    <a:gd name="T3" fmla="*/ 0 h 97"/>
                    <a:gd name="T4" fmla="*/ 0 w 50"/>
                    <a:gd name="T5" fmla="*/ 17 h 97"/>
                    <a:gd name="T6" fmla="*/ 3 w 50"/>
                    <a:gd name="T7" fmla="*/ 22 h 97"/>
                    <a:gd name="T8" fmla="*/ 5 w 50"/>
                    <a:gd name="T9" fmla="*/ 5 h 97"/>
                    <a:gd name="T10" fmla="*/ 5 w 50"/>
                    <a:gd name="T11" fmla="*/ 3 h 97"/>
                    <a:gd name="T12" fmla="*/ 5 w 50"/>
                    <a:gd name="T13" fmla="*/ 5 h 97"/>
                    <a:gd name="T14" fmla="*/ 5 w 50"/>
                    <a:gd name="T15" fmla="*/ 4 h 97"/>
                    <a:gd name="T16" fmla="*/ 5 w 50"/>
                    <a:gd name="T17" fmla="*/ 3 h 97"/>
                    <a:gd name="T18" fmla="*/ 1 w 50"/>
                    <a:gd name="T19" fmla="*/ 3 h 9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0" h="97">
                      <a:moveTo>
                        <a:pt x="13" y="12"/>
                      </a:moveTo>
                      <a:lnTo>
                        <a:pt x="15" y="0"/>
                      </a:lnTo>
                      <a:lnTo>
                        <a:pt x="0" y="73"/>
                      </a:lnTo>
                      <a:lnTo>
                        <a:pt x="32" y="97"/>
                      </a:lnTo>
                      <a:lnTo>
                        <a:pt x="48" y="24"/>
                      </a:lnTo>
                      <a:lnTo>
                        <a:pt x="50" y="12"/>
                      </a:lnTo>
                      <a:lnTo>
                        <a:pt x="48" y="24"/>
                      </a:lnTo>
                      <a:lnTo>
                        <a:pt x="50" y="19"/>
                      </a:lnTo>
                      <a:lnTo>
                        <a:pt x="50" y="12"/>
                      </a:lnTo>
                      <a:lnTo>
                        <a:pt x="13" y="12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297"/>
                <p:cNvSpPr>
                  <a:spLocks/>
                </p:cNvSpPr>
                <p:nvPr/>
              </p:nvSpPr>
              <p:spPr bwMode="auto">
                <a:xfrm>
                  <a:off x="1248" y="1864"/>
                  <a:ext cx="5" cy="106"/>
                </a:xfrm>
                <a:custGeom>
                  <a:avLst/>
                  <a:gdLst>
                    <a:gd name="T0" fmla="*/ 2 w 53"/>
                    <a:gd name="T1" fmla="*/ 0 h 422"/>
                    <a:gd name="T2" fmla="*/ 2 w 53"/>
                    <a:gd name="T3" fmla="*/ 2 h 422"/>
                    <a:gd name="T4" fmla="*/ 2 w 53"/>
                    <a:gd name="T5" fmla="*/ 14 h 422"/>
                    <a:gd name="T6" fmla="*/ 1 w 53"/>
                    <a:gd name="T7" fmla="*/ 27 h 422"/>
                    <a:gd name="T8" fmla="*/ 1 w 53"/>
                    <a:gd name="T9" fmla="*/ 40 h 422"/>
                    <a:gd name="T10" fmla="*/ 1 w 53"/>
                    <a:gd name="T11" fmla="*/ 53 h 422"/>
                    <a:gd name="T12" fmla="*/ 1 w 53"/>
                    <a:gd name="T13" fmla="*/ 66 h 422"/>
                    <a:gd name="T14" fmla="*/ 0 w 53"/>
                    <a:gd name="T15" fmla="*/ 79 h 422"/>
                    <a:gd name="T16" fmla="*/ 0 w 53"/>
                    <a:gd name="T17" fmla="*/ 93 h 422"/>
                    <a:gd name="T18" fmla="*/ 0 w 53"/>
                    <a:gd name="T19" fmla="*/ 106 h 422"/>
                    <a:gd name="T20" fmla="*/ 3 w 53"/>
                    <a:gd name="T21" fmla="*/ 106 h 422"/>
                    <a:gd name="T22" fmla="*/ 3 w 53"/>
                    <a:gd name="T23" fmla="*/ 93 h 422"/>
                    <a:gd name="T24" fmla="*/ 4 w 53"/>
                    <a:gd name="T25" fmla="*/ 81 h 422"/>
                    <a:gd name="T26" fmla="*/ 4 w 53"/>
                    <a:gd name="T27" fmla="*/ 68 h 422"/>
                    <a:gd name="T28" fmla="*/ 4 w 53"/>
                    <a:gd name="T29" fmla="*/ 55 h 422"/>
                    <a:gd name="T30" fmla="*/ 5 w 53"/>
                    <a:gd name="T31" fmla="*/ 42 h 422"/>
                    <a:gd name="T32" fmla="*/ 5 w 53"/>
                    <a:gd name="T33" fmla="*/ 28 h 422"/>
                    <a:gd name="T34" fmla="*/ 5 w 53"/>
                    <a:gd name="T35" fmla="*/ 15 h 422"/>
                    <a:gd name="T36" fmla="*/ 5 w 53"/>
                    <a:gd name="T37" fmla="*/ 2 h 422"/>
                    <a:gd name="T38" fmla="*/ 5 w 53"/>
                    <a:gd name="T39" fmla="*/ 3 h 422"/>
                    <a:gd name="T40" fmla="*/ 2 w 53"/>
                    <a:gd name="T41" fmla="*/ 0 h 422"/>
                    <a:gd name="T42" fmla="*/ 2 w 53"/>
                    <a:gd name="T43" fmla="*/ 1 h 422"/>
                    <a:gd name="T44" fmla="*/ 2 w 53"/>
                    <a:gd name="T45" fmla="*/ 2 h 422"/>
                    <a:gd name="T46" fmla="*/ 2 w 53"/>
                    <a:gd name="T47" fmla="*/ 0 h 42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53" h="422">
                      <a:moveTo>
                        <a:pt x="17" y="0"/>
                      </a:moveTo>
                      <a:lnTo>
                        <a:pt x="17" y="6"/>
                      </a:lnTo>
                      <a:lnTo>
                        <a:pt x="16" y="57"/>
                      </a:lnTo>
                      <a:lnTo>
                        <a:pt x="14" y="108"/>
                      </a:lnTo>
                      <a:lnTo>
                        <a:pt x="12" y="159"/>
                      </a:lnTo>
                      <a:lnTo>
                        <a:pt x="9" y="211"/>
                      </a:lnTo>
                      <a:lnTo>
                        <a:pt x="6" y="263"/>
                      </a:lnTo>
                      <a:lnTo>
                        <a:pt x="4" y="316"/>
                      </a:lnTo>
                      <a:lnTo>
                        <a:pt x="1" y="369"/>
                      </a:lnTo>
                      <a:lnTo>
                        <a:pt x="0" y="422"/>
                      </a:lnTo>
                      <a:lnTo>
                        <a:pt x="37" y="422"/>
                      </a:lnTo>
                      <a:lnTo>
                        <a:pt x="37" y="372"/>
                      </a:lnTo>
                      <a:lnTo>
                        <a:pt x="40" y="321"/>
                      </a:lnTo>
                      <a:lnTo>
                        <a:pt x="42" y="269"/>
                      </a:lnTo>
                      <a:lnTo>
                        <a:pt x="45" y="218"/>
                      </a:lnTo>
                      <a:lnTo>
                        <a:pt x="48" y="166"/>
                      </a:lnTo>
                      <a:lnTo>
                        <a:pt x="50" y="112"/>
                      </a:lnTo>
                      <a:lnTo>
                        <a:pt x="52" y="59"/>
                      </a:lnTo>
                      <a:lnTo>
                        <a:pt x="53" y="6"/>
                      </a:lnTo>
                      <a:lnTo>
                        <a:pt x="53" y="11"/>
                      </a:lnTo>
                      <a:lnTo>
                        <a:pt x="17" y="0"/>
                      </a:lnTo>
                      <a:lnTo>
                        <a:pt x="17" y="4"/>
                      </a:lnTo>
                      <a:lnTo>
                        <a:pt x="17" y="6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298"/>
                <p:cNvSpPr>
                  <a:spLocks/>
                </p:cNvSpPr>
                <p:nvPr/>
              </p:nvSpPr>
              <p:spPr bwMode="auto">
                <a:xfrm>
                  <a:off x="1250" y="1721"/>
                  <a:ext cx="7" cy="146"/>
                </a:xfrm>
                <a:custGeom>
                  <a:avLst/>
                  <a:gdLst>
                    <a:gd name="T0" fmla="*/ 4 w 84"/>
                    <a:gd name="T1" fmla="*/ 2 h 602"/>
                    <a:gd name="T2" fmla="*/ 4 w 84"/>
                    <a:gd name="T3" fmla="*/ 0 h 602"/>
                    <a:gd name="T4" fmla="*/ 4 w 84"/>
                    <a:gd name="T5" fmla="*/ 9 h 602"/>
                    <a:gd name="T6" fmla="*/ 3 w 84"/>
                    <a:gd name="T7" fmla="*/ 18 h 602"/>
                    <a:gd name="T8" fmla="*/ 3 w 84"/>
                    <a:gd name="T9" fmla="*/ 27 h 602"/>
                    <a:gd name="T10" fmla="*/ 3 w 84"/>
                    <a:gd name="T11" fmla="*/ 37 h 602"/>
                    <a:gd name="T12" fmla="*/ 2 w 84"/>
                    <a:gd name="T13" fmla="*/ 55 h 602"/>
                    <a:gd name="T14" fmla="*/ 2 w 84"/>
                    <a:gd name="T15" fmla="*/ 73 h 602"/>
                    <a:gd name="T16" fmla="*/ 1 w 84"/>
                    <a:gd name="T17" fmla="*/ 90 h 602"/>
                    <a:gd name="T18" fmla="*/ 1 w 84"/>
                    <a:gd name="T19" fmla="*/ 108 h 602"/>
                    <a:gd name="T20" fmla="*/ 1 w 84"/>
                    <a:gd name="T21" fmla="*/ 126 h 602"/>
                    <a:gd name="T22" fmla="*/ 0 w 84"/>
                    <a:gd name="T23" fmla="*/ 143 h 602"/>
                    <a:gd name="T24" fmla="*/ 3 w 84"/>
                    <a:gd name="T25" fmla="*/ 146 h 602"/>
                    <a:gd name="T26" fmla="*/ 4 w 84"/>
                    <a:gd name="T27" fmla="*/ 128 h 602"/>
                    <a:gd name="T28" fmla="*/ 4 w 84"/>
                    <a:gd name="T29" fmla="*/ 110 h 602"/>
                    <a:gd name="T30" fmla="*/ 4 w 84"/>
                    <a:gd name="T31" fmla="*/ 92 h 602"/>
                    <a:gd name="T32" fmla="*/ 5 w 84"/>
                    <a:gd name="T33" fmla="*/ 74 h 602"/>
                    <a:gd name="T34" fmla="*/ 5 w 84"/>
                    <a:gd name="T35" fmla="*/ 57 h 602"/>
                    <a:gd name="T36" fmla="*/ 6 w 84"/>
                    <a:gd name="T37" fmla="*/ 39 h 602"/>
                    <a:gd name="T38" fmla="*/ 6 w 84"/>
                    <a:gd name="T39" fmla="*/ 30 h 602"/>
                    <a:gd name="T40" fmla="*/ 6 w 84"/>
                    <a:gd name="T41" fmla="*/ 22 h 602"/>
                    <a:gd name="T42" fmla="*/ 7 w 84"/>
                    <a:gd name="T43" fmla="*/ 13 h 602"/>
                    <a:gd name="T44" fmla="*/ 7 w 84"/>
                    <a:gd name="T45" fmla="*/ 4 h 602"/>
                    <a:gd name="T46" fmla="*/ 7 w 84"/>
                    <a:gd name="T47" fmla="*/ 2 h 602"/>
                    <a:gd name="T48" fmla="*/ 7 w 84"/>
                    <a:gd name="T49" fmla="*/ 4 h 602"/>
                    <a:gd name="T50" fmla="*/ 7 w 84"/>
                    <a:gd name="T51" fmla="*/ 3 h 602"/>
                    <a:gd name="T52" fmla="*/ 7 w 84"/>
                    <a:gd name="T53" fmla="*/ 2 h 602"/>
                    <a:gd name="T54" fmla="*/ 4 w 84"/>
                    <a:gd name="T55" fmla="*/ 2 h 60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84" h="602">
                      <a:moveTo>
                        <a:pt x="48" y="9"/>
                      </a:moveTo>
                      <a:lnTo>
                        <a:pt x="49" y="0"/>
                      </a:lnTo>
                      <a:lnTo>
                        <a:pt x="43" y="37"/>
                      </a:lnTo>
                      <a:lnTo>
                        <a:pt x="39" y="75"/>
                      </a:lnTo>
                      <a:lnTo>
                        <a:pt x="34" y="113"/>
                      </a:lnTo>
                      <a:lnTo>
                        <a:pt x="30" y="151"/>
                      </a:lnTo>
                      <a:lnTo>
                        <a:pt x="24" y="225"/>
                      </a:lnTo>
                      <a:lnTo>
                        <a:pt x="19" y="299"/>
                      </a:lnTo>
                      <a:lnTo>
                        <a:pt x="15" y="373"/>
                      </a:lnTo>
                      <a:lnTo>
                        <a:pt x="11" y="446"/>
                      </a:lnTo>
                      <a:lnTo>
                        <a:pt x="6" y="519"/>
                      </a:lnTo>
                      <a:lnTo>
                        <a:pt x="0" y="591"/>
                      </a:lnTo>
                      <a:lnTo>
                        <a:pt x="36" y="602"/>
                      </a:lnTo>
                      <a:lnTo>
                        <a:pt x="42" y="527"/>
                      </a:lnTo>
                      <a:lnTo>
                        <a:pt x="47" y="453"/>
                      </a:lnTo>
                      <a:lnTo>
                        <a:pt x="51" y="379"/>
                      </a:lnTo>
                      <a:lnTo>
                        <a:pt x="55" y="307"/>
                      </a:lnTo>
                      <a:lnTo>
                        <a:pt x="60" y="234"/>
                      </a:lnTo>
                      <a:lnTo>
                        <a:pt x="66" y="161"/>
                      </a:lnTo>
                      <a:lnTo>
                        <a:pt x="69" y="125"/>
                      </a:lnTo>
                      <a:lnTo>
                        <a:pt x="74" y="89"/>
                      </a:lnTo>
                      <a:lnTo>
                        <a:pt x="79" y="53"/>
                      </a:lnTo>
                      <a:lnTo>
                        <a:pt x="84" y="18"/>
                      </a:lnTo>
                      <a:lnTo>
                        <a:pt x="84" y="9"/>
                      </a:lnTo>
                      <a:lnTo>
                        <a:pt x="84" y="18"/>
                      </a:lnTo>
                      <a:lnTo>
                        <a:pt x="84" y="13"/>
                      </a:lnTo>
                      <a:lnTo>
                        <a:pt x="84" y="9"/>
                      </a:lnTo>
                      <a:lnTo>
                        <a:pt x="48" y="9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299"/>
                <p:cNvSpPr>
                  <a:spLocks/>
                </p:cNvSpPr>
                <p:nvPr/>
              </p:nvSpPr>
              <p:spPr bwMode="auto">
                <a:xfrm>
                  <a:off x="1254" y="1702"/>
                  <a:ext cx="3" cy="19"/>
                </a:xfrm>
                <a:custGeom>
                  <a:avLst/>
                  <a:gdLst>
                    <a:gd name="T0" fmla="*/ 2 w 36"/>
                    <a:gd name="T1" fmla="*/ 0 h 87"/>
                    <a:gd name="T2" fmla="*/ 0 w 36"/>
                    <a:gd name="T3" fmla="*/ 7 h 87"/>
                    <a:gd name="T4" fmla="*/ 0 w 36"/>
                    <a:gd name="T5" fmla="*/ 19 h 87"/>
                    <a:gd name="T6" fmla="*/ 3 w 36"/>
                    <a:gd name="T7" fmla="*/ 19 h 87"/>
                    <a:gd name="T8" fmla="*/ 3 w 36"/>
                    <a:gd name="T9" fmla="*/ 7 h 87"/>
                    <a:gd name="T10" fmla="*/ 2 w 36"/>
                    <a:gd name="T11" fmla="*/ 14 h 87"/>
                    <a:gd name="T12" fmla="*/ 2 w 36"/>
                    <a:gd name="T13" fmla="*/ 0 h 87"/>
                    <a:gd name="T14" fmla="*/ 0 w 36"/>
                    <a:gd name="T15" fmla="*/ 0 h 87"/>
                    <a:gd name="T16" fmla="*/ 0 w 36"/>
                    <a:gd name="T17" fmla="*/ 7 h 87"/>
                    <a:gd name="T18" fmla="*/ 2 w 36"/>
                    <a:gd name="T19" fmla="*/ 0 h 8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6" h="87">
                      <a:moveTo>
                        <a:pt x="18" y="0"/>
                      </a:moveTo>
                      <a:lnTo>
                        <a:pt x="0" y="33"/>
                      </a:lnTo>
                      <a:lnTo>
                        <a:pt x="0" y="87"/>
                      </a:lnTo>
                      <a:lnTo>
                        <a:pt x="36" y="87"/>
                      </a:lnTo>
                      <a:lnTo>
                        <a:pt x="36" y="33"/>
                      </a:lnTo>
                      <a:lnTo>
                        <a:pt x="18" y="65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Freeform 300"/>
                <p:cNvSpPr>
                  <a:spLocks/>
                </p:cNvSpPr>
                <p:nvPr/>
              </p:nvSpPr>
              <p:spPr bwMode="auto">
                <a:xfrm>
                  <a:off x="1256" y="1702"/>
                  <a:ext cx="3" cy="13"/>
                </a:xfrm>
                <a:custGeom>
                  <a:avLst/>
                  <a:gdLst>
                    <a:gd name="T0" fmla="*/ 3 w 35"/>
                    <a:gd name="T1" fmla="*/ 5 h 65"/>
                    <a:gd name="T2" fmla="*/ 1 w 35"/>
                    <a:gd name="T3" fmla="*/ 0 h 65"/>
                    <a:gd name="T4" fmla="*/ 0 w 35"/>
                    <a:gd name="T5" fmla="*/ 0 h 65"/>
                    <a:gd name="T6" fmla="*/ 0 w 35"/>
                    <a:gd name="T7" fmla="*/ 13 h 65"/>
                    <a:gd name="T8" fmla="*/ 1 w 35"/>
                    <a:gd name="T9" fmla="*/ 13 h 65"/>
                    <a:gd name="T10" fmla="*/ 0 w 35"/>
                    <a:gd name="T11" fmla="*/ 8 h 65"/>
                    <a:gd name="T12" fmla="*/ 3 w 35"/>
                    <a:gd name="T13" fmla="*/ 5 h 65"/>
                    <a:gd name="T14" fmla="*/ 3 w 35"/>
                    <a:gd name="T15" fmla="*/ 0 h 65"/>
                    <a:gd name="T16" fmla="*/ 1 w 35"/>
                    <a:gd name="T17" fmla="*/ 0 h 65"/>
                    <a:gd name="T18" fmla="*/ 3 w 35"/>
                    <a:gd name="T19" fmla="*/ 5 h 6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5" h="65">
                      <a:moveTo>
                        <a:pt x="35" y="27"/>
                      </a:moveTo>
                      <a:lnTo>
                        <a:pt x="17" y="0"/>
                      </a:lnTo>
                      <a:lnTo>
                        <a:pt x="1" y="0"/>
                      </a:lnTo>
                      <a:lnTo>
                        <a:pt x="1" y="65"/>
                      </a:lnTo>
                      <a:lnTo>
                        <a:pt x="17" y="65"/>
                      </a:lnTo>
                      <a:lnTo>
                        <a:pt x="0" y="38"/>
                      </a:lnTo>
                      <a:lnTo>
                        <a:pt x="35" y="27"/>
                      </a:lnTo>
                      <a:lnTo>
                        <a:pt x="33" y="0"/>
                      </a:lnTo>
                      <a:lnTo>
                        <a:pt x="17" y="0"/>
                      </a:lnTo>
                      <a:lnTo>
                        <a:pt x="35" y="27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301"/>
                <p:cNvSpPr>
                  <a:spLocks/>
                </p:cNvSpPr>
                <p:nvPr/>
              </p:nvSpPr>
              <p:spPr bwMode="auto">
                <a:xfrm>
                  <a:off x="1256" y="1707"/>
                  <a:ext cx="4" cy="43"/>
                </a:xfrm>
                <a:custGeom>
                  <a:avLst/>
                  <a:gdLst>
                    <a:gd name="T0" fmla="*/ 3 w 51"/>
                    <a:gd name="T1" fmla="*/ 42 h 174"/>
                    <a:gd name="T2" fmla="*/ 4 w 51"/>
                    <a:gd name="T3" fmla="*/ 40 h 174"/>
                    <a:gd name="T4" fmla="*/ 3 w 51"/>
                    <a:gd name="T5" fmla="*/ 0 h 174"/>
                    <a:gd name="T6" fmla="*/ 0 w 51"/>
                    <a:gd name="T7" fmla="*/ 3 h 174"/>
                    <a:gd name="T8" fmla="*/ 1 w 51"/>
                    <a:gd name="T9" fmla="*/ 43 h 174"/>
                    <a:gd name="T10" fmla="*/ 3 w 51"/>
                    <a:gd name="T11" fmla="*/ 42 h 1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1" h="174">
                      <a:moveTo>
                        <a:pt x="34" y="169"/>
                      </a:moveTo>
                      <a:lnTo>
                        <a:pt x="51" y="163"/>
                      </a:lnTo>
                      <a:lnTo>
                        <a:pt x="35" y="0"/>
                      </a:lnTo>
                      <a:lnTo>
                        <a:pt x="0" y="11"/>
                      </a:lnTo>
                      <a:lnTo>
                        <a:pt x="16" y="174"/>
                      </a:lnTo>
                      <a:lnTo>
                        <a:pt x="34" y="169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Freeform 302"/>
                <p:cNvSpPr>
                  <a:spLocks/>
                </p:cNvSpPr>
                <p:nvPr/>
              </p:nvSpPr>
              <p:spPr bwMode="auto">
                <a:xfrm>
                  <a:off x="862" y="1748"/>
                  <a:ext cx="7" cy="130"/>
                </a:xfrm>
                <a:custGeom>
                  <a:avLst/>
                  <a:gdLst>
                    <a:gd name="T0" fmla="*/ 7 w 77"/>
                    <a:gd name="T1" fmla="*/ 128 h 519"/>
                    <a:gd name="T2" fmla="*/ 7 w 77"/>
                    <a:gd name="T3" fmla="*/ 129 h 519"/>
                    <a:gd name="T4" fmla="*/ 7 w 77"/>
                    <a:gd name="T5" fmla="*/ 112 h 519"/>
                    <a:gd name="T6" fmla="*/ 7 w 77"/>
                    <a:gd name="T7" fmla="*/ 96 h 519"/>
                    <a:gd name="T8" fmla="*/ 6 w 77"/>
                    <a:gd name="T9" fmla="*/ 80 h 519"/>
                    <a:gd name="T10" fmla="*/ 6 w 77"/>
                    <a:gd name="T11" fmla="*/ 64 h 519"/>
                    <a:gd name="T12" fmla="*/ 5 w 77"/>
                    <a:gd name="T13" fmla="*/ 48 h 519"/>
                    <a:gd name="T14" fmla="*/ 5 w 77"/>
                    <a:gd name="T15" fmla="*/ 32 h 519"/>
                    <a:gd name="T16" fmla="*/ 5 w 77"/>
                    <a:gd name="T17" fmla="*/ 16 h 519"/>
                    <a:gd name="T18" fmla="*/ 4 w 77"/>
                    <a:gd name="T19" fmla="*/ 0 h 519"/>
                    <a:gd name="T20" fmla="*/ 0 w 77"/>
                    <a:gd name="T21" fmla="*/ 0 h 519"/>
                    <a:gd name="T22" fmla="*/ 0 w 77"/>
                    <a:gd name="T23" fmla="*/ 16 h 519"/>
                    <a:gd name="T24" fmla="*/ 0 w 77"/>
                    <a:gd name="T25" fmla="*/ 33 h 519"/>
                    <a:gd name="T26" fmla="*/ 1 w 77"/>
                    <a:gd name="T27" fmla="*/ 49 h 519"/>
                    <a:gd name="T28" fmla="*/ 1 w 77"/>
                    <a:gd name="T29" fmla="*/ 65 h 519"/>
                    <a:gd name="T30" fmla="*/ 2 w 77"/>
                    <a:gd name="T31" fmla="*/ 81 h 519"/>
                    <a:gd name="T32" fmla="*/ 2 w 77"/>
                    <a:gd name="T33" fmla="*/ 97 h 519"/>
                    <a:gd name="T34" fmla="*/ 3 w 77"/>
                    <a:gd name="T35" fmla="*/ 113 h 519"/>
                    <a:gd name="T36" fmla="*/ 3 w 77"/>
                    <a:gd name="T37" fmla="*/ 129 h 519"/>
                    <a:gd name="T38" fmla="*/ 3 w 77"/>
                    <a:gd name="T39" fmla="*/ 130 h 519"/>
                    <a:gd name="T40" fmla="*/ 3 w 77"/>
                    <a:gd name="T41" fmla="*/ 129 h 519"/>
                    <a:gd name="T42" fmla="*/ 3 w 77"/>
                    <a:gd name="T43" fmla="*/ 129 h 519"/>
                    <a:gd name="T44" fmla="*/ 3 w 77"/>
                    <a:gd name="T45" fmla="*/ 130 h 519"/>
                    <a:gd name="T46" fmla="*/ 7 w 77"/>
                    <a:gd name="T47" fmla="*/ 128 h 51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" h="519">
                      <a:moveTo>
                        <a:pt x="76" y="511"/>
                      </a:moveTo>
                      <a:lnTo>
                        <a:pt x="77" y="515"/>
                      </a:lnTo>
                      <a:lnTo>
                        <a:pt x="76" y="449"/>
                      </a:lnTo>
                      <a:lnTo>
                        <a:pt x="73" y="384"/>
                      </a:lnTo>
                      <a:lnTo>
                        <a:pt x="68" y="320"/>
                      </a:lnTo>
                      <a:lnTo>
                        <a:pt x="63" y="255"/>
                      </a:lnTo>
                      <a:lnTo>
                        <a:pt x="58" y="191"/>
                      </a:lnTo>
                      <a:lnTo>
                        <a:pt x="53" y="127"/>
                      </a:lnTo>
                      <a:lnTo>
                        <a:pt x="50" y="63"/>
                      </a:ln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2" y="65"/>
                      </a:lnTo>
                      <a:lnTo>
                        <a:pt x="5" y="130"/>
                      </a:lnTo>
                      <a:lnTo>
                        <a:pt x="10" y="195"/>
                      </a:lnTo>
                      <a:lnTo>
                        <a:pt x="15" y="259"/>
                      </a:lnTo>
                      <a:lnTo>
                        <a:pt x="20" y="323"/>
                      </a:lnTo>
                      <a:lnTo>
                        <a:pt x="24" y="388"/>
                      </a:lnTo>
                      <a:lnTo>
                        <a:pt x="28" y="452"/>
                      </a:lnTo>
                      <a:lnTo>
                        <a:pt x="29" y="515"/>
                      </a:lnTo>
                      <a:lnTo>
                        <a:pt x="29" y="519"/>
                      </a:lnTo>
                      <a:lnTo>
                        <a:pt x="29" y="515"/>
                      </a:lnTo>
                      <a:lnTo>
                        <a:pt x="29" y="517"/>
                      </a:lnTo>
                      <a:lnTo>
                        <a:pt x="29" y="519"/>
                      </a:lnTo>
                      <a:lnTo>
                        <a:pt x="76" y="511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Freeform 303"/>
                <p:cNvSpPr>
                  <a:spLocks/>
                </p:cNvSpPr>
                <p:nvPr/>
              </p:nvSpPr>
              <p:spPr bwMode="auto">
                <a:xfrm>
                  <a:off x="865" y="1875"/>
                  <a:ext cx="9" cy="103"/>
                </a:xfrm>
                <a:custGeom>
                  <a:avLst/>
                  <a:gdLst>
                    <a:gd name="T0" fmla="*/ 9 w 105"/>
                    <a:gd name="T1" fmla="*/ 96 h 425"/>
                    <a:gd name="T2" fmla="*/ 9 w 105"/>
                    <a:gd name="T3" fmla="*/ 100 h 425"/>
                    <a:gd name="T4" fmla="*/ 9 w 105"/>
                    <a:gd name="T5" fmla="*/ 93 h 425"/>
                    <a:gd name="T6" fmla="*/ 9 w 105"/>
                    <a:gd name="T7" fmla="*/ 87 h 425"/>
                    <a:gd name="T8" fmla="*/ 9 w 105"/>
                    <a:gd name="T9" fmla="*/ 81 h 425"/>
                    <a:gd name="T10" fmla="*/ 8 w 105"/>
                    <a:gd name="T11" fmla="*/ 74 h 425"/>
                    <a:gd name="T12" fmla="*/ 8 w 105"/>
                    <a:gd name="T13" fmla="*/ 62 h 425"/>
                    <a:gd name="T14" fmla="*/ 7 w 105"/>
                    <a:gd name="T15" fmla="*/ 49 h 425"/>
                    <a:gd name="T16" fmla="*/ 6 w 105"/>
                    <a:gd name="T17" fmla="*/ 37 h 425"/>
                    <a:gd name="T18" fmla="*/ 6 w 105"/>
                    <a:gd name="T19" fmla="*/ 24 h 425"/>
                    <a:gd name="T20" fmla="*/ 5 w 105"/>
                    <a:gd name="T21" fmla="*/ 12 h 425"/>
                    <a:gd name="T22" fmla="*/ 4 w 105"/>
                    <a:gd name="T23" fmla="*/ 0 h 425"/>
                    <a:gd name="T24" fmla="*/ 0 w 105"/>
                    <a:gd name="T25" fmla="*/ 2 h 425"/>
                    <a:gd name="T26" fmla="*/ 1 w 105"/>
                    <a:gd name="T27" fmla="*/ 15 h 425"/>
                    <a:gd name="T28" fmla="*/ 2 w 105"/>
                    <a:gd name="T29" fmla="*/ 27 h 425"/>
                    <a:gd name="T30" fmla="*/ 2 w 105"/>
                    <a:gd name="T31" fmla="*/ 39 h 425"/>
                    <a:gd name="T32" fmla="*/ 3 w 105"/>
                    <a:gd name="T33" fmla="*/ 51 h 425"/>
                    <a:gd name="T34" fmla="*/ 4 w 105"/>
                    <a:gd name="T35" fmla="*/ 63 h 425"/>
                    <a:gd name="T36" fmla="*/ 4 w 105"/>
                    <a:gd name="T37" fmla="*/ 76 h 425"/>
                    <a:gd name="T38" fmla="*/ 5 w 105"/>
                    <a:gd name="T39" fmla="*/ 82 h 425"/>
                    <a:gd name="T40" fmla="*/ 5 w 105"/>
                    <a:gd name="T41" fmla="*/ 88 h 425"/>
                    <a:gd name="T42" fmla="*/ 5 w 105"/>
                    <a:gd name="T43" fmla="*/ 94 h 425"/>
                    <a:gd name="T44" fmla="*/ 5 w 105"/>
                    <a:gd name="T45" fmla="*/ 100 h 425"/>
                    <a:gd name="T46" fmla="*/ 5 w 105"/>
                    <a:gd name="T47" fmla="*/ 103 h 425"/>
                    <a:gd name="T48" fmla="*/ 5 w 105"/>
                    <a:gd name="T49" fmla="*/ 100 h 425"/>
                    <a:gd name="T50" fmla="*/ 5 w 105"/>
                    <a:gd name="T51" fmla="*/ 102 h 425"/>
                    <a:gd name="T52" fmla="*/ 5 w 105"/>
                    <a:gd name="T53" fmla="*/ 103 h 425"/>
                    <a:gd name="T54" fmla="*/ 9 w 105"/>
                    <a:gd name="T55" fmla="*/ 96 h 42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05" h="425">
                      <a:moveTo>
                        <a:pt x="100" y="397"/>
                      </a:moveTo>
                      <a:lnTo>
                        <a:pt x="105" y="411"/>
                      </a:lnTo>
                      <a:lnTo>
                        <a:pt x="104" y="385"/>
                      </a:lnTo>
                      <a:lnTo>
                        <a:pt x="103" y="359"/>
                      </a:lnTo>
                      <a:lnTo>
                        <a:pt x="100" y="333"/>
                      </a:lnTo>
                      <a:lnTo>
                        <a:pt x="98" y="307"/>
                      </a:lnTo>
                      <a:lnTo>
                        <a:pt x="92" y="255"/>
                      </a:lnTo>
                      <a:lnTo>
                        <a:pt x="84" y="204"/>
                      </a:lnTo>
                      <a:lnTo>
                        <a:pt x="75" y="153"/>
                      </a:lnTo>
                      <a:lnTo>
                        <a:pt x="65" y="101"/>
                      </a:lnTo>
                      <a:lnTo>
                        <a:pt x="57" y="50"/>
                      </a:lnTo>
                      <a:lnTo>
                        <a:pt x="47" y="0"/>
                      </a:lnTo>
                      <a:lnTo>
                        <a:pt x="0" y="8"/>
                      </a:lnTo>
                      <a:lnTo>
                        <a:pt x="8" y="60"/>
                      </a:lnTo>
                      <a:lnTo>
                        <a:pt x="18" y="110"/>
                      </a:lnTo>
                      <a:lnTo>
                        <a:pt x="27" y="161"/>
                      </a:lnTo>
                      <a:lnTo>
                        <a:pt x="36" y="212"/>
                      </a:lnTo>
                      <a:lnTo>
                        <a:pt x="44" y="262"/>
                      </a:lnTo>
                      <a:lnTo>
                        <a:pt x="49" y="312"/>
                      </a:lnTo>
                      <a:lnTo>
                        <a:pt x="53" y="337"/>
                      </a:lnTo>
                      <a:lnTo>
                        <a:pt x="54" y="362"/>
                      </a:lnTo>
                      <a:lnTo>
                        <a:pt x="55" y="386"/>
                      </a:lnTo>
                      <a:lnTo>
                        <a:pt x="56" y="411"/>
                      </a:lnTo>
                      <a:lnTo>
                        <a:pt x="59" y="425"/>
                      </a:lnTo>
                      <a:lnTo>
                        <a:pt x="56" y="411"/>
                      </a:lnTo>
                      <a:lnTo>
                        <a:pt x="56" y="419"/>
                      </a:lnTo>
                      <a:lnTo>
                        <a:pt x="59" y="425"/>
                      </a:lnTo>
                      <a:lnTo>
                        <a:pt x="100" y="397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Freeform 304"/>
                <p:cNvSpPr>
                  <a:spLocks/>
                </p:cNvSpPr>
                <p:nvPr/>
              </p:nvSpPr>
              <p:spPr bwMode="auto">
                <a:xfrm>
                  <a:off x="870" y="1973"/>
                  <a:ext cx="7" cy="29"/>
                </a:xfrm>
                <a:custGeom>
                  <a:avLst/>
                  <a:gdLst>
                    <a:gd name="T0" fmla="*/ 2 w 72"/>
                    <a:gd name="T1" fmla="*/ 13 h 121"/>
                    <a:gd name="T2" fmla="*/ 7 w 72"/>
                    <a:gd name="T3" fmla="*/ 11 h 121"/>
                    <a:gd name="T4" fmla="*/ 4 w 72"/>
                    <a:gd name="T5" fmla="*/ 0 h 121"/>
                    <a:gd name="T6" fmla="*/ 0 w 72"/>
                    <a:gd name="T7" fmla="*/ 7 h 121"/>
                    <a:gd name="T8" fmla="*/ 3 w 72"/>
                    <a:gd name="T9" fmla="*/ 17 h 121"/>
                    <a:gd name="T10" fmla="*/ 7 w 72"/>
                    <a:gd name="T11" fmla="*/ 16 h 121"/>
                    <a:gd name="T12" fmla="*/ 3 w 72"/>
                    <a:gd name="T13" fmla="*/ 17 h 121"/>
                    <a:gd name="T14" fmla="*/ 6 w 72"/>
                    <a:gd name="T15" fmla="*/ 29 h 121"/>
                    <a:gd name="T16" fmla="*/ 7 w 72"/>
                    <a:gd name="T17" fmla="*/ 16 h 121"/>
                    <a:gd name="T18" fmla="*/ 2 w 72"/>
                    <a:gd name="T19" fmla="*/ 13 h 1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2" h="121">
                      <a:moveTo>
                        <a:pt x="25" y="53"/>
                      </a:moveTo>
                      <a:lnTo>
                        <a:pt x="69" y="46"/>
                      </a:lnTo>
                      <a:lnTo>
                        <a:pt x="41" y="0"/>
                      </a:lnTo>
                      <a:lnTo>
                        <a:pt x="0" y="28"/>
                      </a:lnTo>
                      <a:lnTo>
                        <a:pt x="29" y="73"/>
                      </a:lnTo>
                      <a:lnTo>
                        <a:pt x="72" y="66"/>
                      </a:lnTo>
                      <a:lnTo>
                        <a:pt x="29" y="73"/>
                      </a:lnTo>
                      <a:lnTo>
                        <a:pt x="58" y="121"/>
                      </a:lnTo>
                      <a:lnTo>
                        <a:pt x="72" y="66"/>
                      </a:lnTo>
                      <a:lnTo>
                        <a:pt x="25" y="53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Freeform 305"/>
                <p:cNvSpPr>
                  <a:spLocks/>
                </p:cNvSpPr>
                <p:nvPr/>
              </p:nvSpPr>
              <p:spPr bwMode="auto">
                <a:xfrm>
                  <a:off x="873" y="1840"/>
                  <a:ext cx="12" cy="149"/>
                </a:xfrm>
                <a:custGeom>
                  <a:avLst/>
                  <a:gdLst>
                    <a:gd name="T0" fmla="*/ 8 w 132"/>
                    <a:gd name="T1" fmla="*/ 1 h 607"/>
                    <a:gd name="T2" fmla="*/ 8 w 132"/>
                    <a:gd name="T3" fmla="*/ 0 h 607"/>
                    <a:gd name="T4" fmla="*/ 7 w 132"/>
                    <a:gd name="T5" fmla="*/ 18 h 607"/>
                    <a:gd name="T6" fmla="*/ 6 w 132"/>
                    <a:gd name="T7" fmla="*/ 37 h 607"/>
                    <a:gd name="T8" fmla="*/ 5 w 132"/>
                    <a:gd name="T9" fmla="*/ 55 h 607"/>
                    <a:gd name="T10" fmla="*/ 4 w 132"/>
                    <a:gd name="T11" fmla="*/ 74 h 607"/>
                    <a:gd name="T12" fmla="*/ 4 w 132"/>
                    <a:gd name="T13" fmla="*/ 92 h 607"/>
                    <a:gd name="T14" fmla="*/ 3 w 132"/>
                    <a:gd name="T15" fmla="*/ 110 h 607"/>
                    <a:gd name="T16" fmla="*/ 2 w 132"/>
                    <a:gd name="T17" fmla="*/ 119 h 607"/>
                    <a:gd name="T18" fmla="*/ 2 w 132"/>
                    <a:gd name="T19" fmla="*/ 128 h 607"/>
                    <a:gd name="T20" fmla="*/ 1 w 132"/>
                    <a:gd name="T21" fmla="*/ 137 h 607"/>
                    <a:gd name="T22" fmla="*/ 0 w 132"/>
                    <a:gd name="T23" fmla="*/ 146 h 607"/>
                    <a:gd name="T24" fmla="*/ 4 w 132"/>
                    <a:gd name="T25" fmla="*/ 149 h 607"/>
                    <a:gd name="T26" fmla="*/ 5 w 132"/>
                    <a:gd name="T27" fmla="*/ 140 h 607"/>
                    <a:gd name="T28" fmla="*/ 6 w 132"/>
                    <a:gd name="T29" fmla="*/ 130 h 607"/>
                    <a:gd name="T30" fmla="*/ 7 w 132"/>
                    <a:gd name="T31" fmla="*/ 121 h 607"/>
                    <a:gd name="T32" fmla="*/ 7 w 132"/>
                    <a:gd name="T33" fmla="*/ 112 h 607"/>
                    <a:gd name="T34" fmla="*/ 8 w 132"/>
                    <a:gd name="T35" fmla="*/ 93 h 607"/>
                    <a:gd name="T36" fmla="*/ 9 w 132"/>
                    <a:gd name="T37" fmla="*/ 75 h 607"/>
                    <a:gd name="T38" fmla="*/ 10 w 132"/>
                    <a:gd name="T39" fmla="*/ 56 h 607"/>
                    <a:gd name="T40" fmla="*/ 10 w 132"/>
                    <a:gd name="T41" fmla="*/ 38 h 607"/>
                    <a:gd name="T42" fmla="*/ 11 w 132"/>
                    <a:gd name="T43" fmla="*/ 20 h 607"/>
                    <a:gd name="T44" fmla="*/ 12 w 132"/>
                    <a:gd name="T45" fmla="*/ 2 h 607"/>
                    <a:gd name="T46" fmla="*/ 12 w 132"/>
                    <a:gd name="T47" fmla="*/ 1 h 607"/>
                    <a:gd name="T48" fmla="*/ 12 w 132"/>
                    <a:gd name="T49" fmla="*/ 2 h 607"/>
                    <a:gd name="T50" fmla="*/ 12 w 132"/>
                    <a:gd name="T51" fmla="*/ 1 h 607"/>
                    <a:gd name="T52" fmla="*/ 12 w 132"/>
                    <a:gd name="T53" fmla="*/ 1 h 607"/>
                    <a:gd name="T54" fmla="*/ 8 w 132"/>
                    <a:gd name="T55" fmla="*/ 1 h 6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32" h="607">
                      <a:moveTo>
                        <a:pt x="83" y="3"/>
                      </a:moveTo>
                      <a:lnTo>
                        <a:pt x="83" y="0"/>
                      </a:lnTo>
                      <a:lnTo>
                        <a:pt x="74" y="75"/>
                      </a:lnTo>
                      <a:lnTo>
                        <a:pt x="65" y="150"/>
                      </a:lnTo>
                      <a:lnTo>
                        <a:pt x="58" y="225"/>
                      </a:lnTo>
                      <a:lnTo>
                        <a:pt x="49" y="300"/>
                      </a:lnTo>
                      <a:lnTo>
                        <a:pt x="41" y="374"/>
                      </a:lnTo>
                      <a:lnTo>
                        <a:pt x="30" y="448"/>
                      </a:lnTo>
                      <a:lnTo>
                        <a:pt x="24" y="485"/>
                      </a:lnTo>
                      <a:lnTo>
                        <a:pt x="17" y="520"/>
                      </a:lnTo>
                      <a:lnTo>
                        <a:pt x="9" y="557"/>
                      </a:lnTo>
                      <a:lnTo>
                        <a:pt x="0" y="594"/>
                      </a:lnTo>
                      <a:lnTo>
                        <a:pt x="47" y="607"/>
                      </a:lnTo>
                      <a:lnTo>
                        <a:pt x="57" y="569"/>
                      </a:lnTo>
                      <a:lnTo>
                        <a:pt x="65" y="531"/>
                      </a:lnTo>
                      <a:lnTo>
                        <a:pt x="72" y="493"/>
                      </a:lnTo>
                      <a:lnTo>
                        <a:pt x="78" y="455"/>
                      </a:lnTo>
                      <a:lnTo>
                        <a:pt x="90" y="380"/>
                      </a:lnTo>
                      <a:lnTo>
                        <a:pt x="98" y="305"/>
                      </a:lnTo>
                      <a:lnTo>
                        <a:pt x="105" y="230"/>
                      </a:lnTo>
                      <a:lnTo>
                        <a:pt x="114" y="155"/>
                      </a:lnTo>
                      <a:lnTo>
                        <a:pt x="122" y="81"/>
                      </a:lnTo>
                      <a:lnTo>
                        <a:pt x="132" y="7"/>
                      </a:lnTo>
                      <a:lnTo>
                        <a:pt x="132" y="3"/>
                      </a:lnTo>
                      <a:lnTo>
                        <a:pt x="132" y="7"/>
                      </a:lnTo>
                      <a:lnTo>
                        <a:pt x="132" y="5"/>
                      </a:lnTo>
                      <a:lnTo>
                        <a:pt x="132" y="3"/>
                      </a:lnTo>
                      <a:lnTo>
                        <a:pt x="83" y="3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Freeform 306"/>
                <p:cNvSpPr>
                  <a:spLocks/>
                </p:cNvSpPr>
                <p:nvPr/>
              </p:nvSpPr>
              <p:spPr bwMode="auto">
                <a:xfrm>
                  <a:off x="880" y="1721"/>
                  <a:ext cx="7" cy="119"/>
                </a:xfrm>
                <a:custGeom>
                  <a:avLst/>
                  <a:gdLst>
                    <a:gd name="T0" fmla="*/ 3 w 78"/>
                    <a:gd name="T1" fmla="*/ 0 h 481"/>
                    <a:gd name="T2" fmla="*/ 3 w 78"/>
                    <a:gd name="T3" fmla="*/ 3 h 481"/>
                    <a:gd name="T4" fmla="*/ 3 w 78"/>
                    <a:gd name="T5" fmla="*/ 17 h 481"/>
                    <a:gd name="T6" fmla="*/ 2 w 78"/>
                    <a:gd name="T7" fmla="*/ 31 h 481"/>
                    <a:gd name="T8" fmla="*/ 2 w 78"/>
                    <a:gd name="T9" fmla="*/ 46 h 481"/>
                    <a:gd name="T10" fmla="*/ 1 w 78"/>
                    <a:gd name="T11" fmla="*/ 60 h 481"/>
                    <a:gd name="T12" fmla="*/ 1 w 78"/>
                    <a:gd name="T13" fmla="*/ 75 h 481"/>
                    <a:gd name="T14" fmla="*/ 0 w 78"/>
                    <a:gd name="T15" fmla="*/ 90 h 481"/>
                    <a:gd name="T16" fmla="*/ 0 w 78"/>
                    <a:gd name="T17" fmla="*/ 104 h 481"/>
                    <a:gd name="T18" fmla="*/ 0 w 78"/>
                    <a:gd name="T19" fmla="*/ 119 h 481"/>
                    <a:gd name="T20" fmla="*/ 4 w 78"/>
                    <a:gd name="T21" fmla="*/ 119 h 481"/>
                    <a:gd name="T22" fmla="*/ 4 w 78"/>
                    <a:gd name="T23" fmla="*/ 105 h 481"/>
                    <a:gd name="T24" fmla="*/ 5 w 78"/>
                    <a:gd name="T25" fmla="*/ 90 h 481"/>
                    <a:gd name="T26" fmla="*/ 5 w 78"/>
                    <a:gd name="T27" fmla="*/ 76 h 481"/>
                    <a:gd name="T28" fmla="*/ 6 w 78"/>
                    <a:gd name="T29" fmla="*/ 62 h 481"/>
                    <a:gd name="T30" fmla="*/ 6 w 78"/>
                    <a:gd name="T31" fmla="*/ 47 h 481"/>
                    <a:gd name="T32" fmla="*/ 6 w 78"/>
                    <a:gd name="T33" fmla="*/ 32 h 481"/>
                    <a:gd name="T34" fmla="*/ 7 w 78"/>
                    <a:gd name="T35" fmla="*/ 17 h 481"/>
                    <a:gd name="T36" fmla="*/ 7 w 78"/>
                    <a:gd name="T37" fmla="*/ 3 h 481"/>
                    <a:gd name="T38" fmla="*/ 7 w 78"/>
                    <a:gd name="T39" fmla="*/ 5 h 481"/>
                    <a:gd name="T40" fmla="*/ 3 w 78"/>
                    <a:gd name="T41" fmla="*/ 0 h 481"/>
                    <a:gd name="T42" fmla="*/ 3 w 78"/>
                    <a:gd name="T43" fmla="*/ 1 h 481"/>
                    <a:gd name="T44" fmla="*/ 3 w 78"/>
                    <a:gd name="T45" fmla="*/ 3 h 481"/>
                    <a:gd name="T46" fmla="*/ 3 w 78"/>
                    <a:gd name="T47" fmla="*/ 0 h 48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8" h="481">
                      <a:moveTo>
                        <a:pt x="31" y="0"/>
                      </a:moveTo>
                      <a:lnTo>
                        <a:pt x="29" y="11"/>
                      </a:lnTo>
                      <a:lnTo>
                        <a:pt x="28" y="69"/>
                      </a:lnTo>
                      <a:lnTo>
                        <a:pt x="25" y="127"/>
                      </a:lnTo>
                      <a:lnTo>
                        <a:pt x="19" y="186"/>
                      </a:lnTo>
                      <a:lnTo>
                        <a:pt x="15" y="244"/>
                      </a:lnTo>
                      <a:lnTo>
                        <a:pt x="10" y="303"/>
                      </a:lnTo>
                      <a:lnTo>
                        <a:pt x="4" y="362"/>
                      </a:lnTo>
                      <a:lnTo>
                        <a:pt x="1" y="421"/>
                      </a:lnTo>
                      <a:lnTo>
                        <a:pt x="0" y="481"/>
                      </a:lnTo>
                      <a:lnTo>
                        <a:pt x="49" y="481"/>
                      </a:lnTo>
                      <a:lnTo>
                        <a:pt x="50" y="424"/>
                      </a:lnTo>
                      <a:lnTo>
                        <a:pt x="53" y="365"/>
                      </a:lnTo>
                      <a:lnTo>
                        <a:pt x="58" y="307"/>
                      </a:lnTo>
                      <a:lnTo>
                        <a:pt x="63" y="249"/>
                      </a:lnTo>
                      <a:lnTo>
                        <a:pt x="68" y="190"/>
                      </a:lnTo>
                      <a:lnTo>
                        <a:pt x="72" y="130"/>
                      </a:lnTo>
                      <a:lnTo>
                        <a:pt x="76" y="70"/>
                      </a:lnTo>
                      <a:lnTo>
                        <a:pt x="78" y="11"/>
                      </a:lnTo>
                      <a:lnTo>
                        <a:pt x="74" y="21"/>
                      </a:lnTo>
                      <a:lnTo>
                        <a:pt x="31" y="0"/>
                      </a:lnTo>
                      <a:lnTo>
                        <a:pt x="29" y="5"/>
                      </a:lnTo>
                      <a:lnTo>
                        <a:pt x="29" y="11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Freeform 307"/>
                <p:cNvSpPr>
                  <a:spLocks/>
                </p:cNvSpPr>
                <p:nvPr/>
              </p:nvSpPr>
              <p:spPr bwMode="auto">
                <a:xfrm>
                  <a:off x="883" y="1693"/>
                  <a:ext cx="6" cy="33"/>
                </a:xfrm>
                <a:custGeom>
                  <a:avLst/>
                  <a:gdLst>
                    <a:gd name="T0" fmla="*/ 6 w 72"/>
                    <a:gd name="T1" fmla="*/ 13 h 138"/>
                    <a:gd name="T2" fmla="*/ 2 w 72"/>
                    <a:gd name="T3" fmla="*/ 13 h 138"/>
                    <a:gd name="T4" fmla="*/ 0 w 72"/>
                    <a:gd name="T5" fmla="*/ 28 h 138"/>
                    <a:gd name="T6" fmla="*/ 4 w 72"/>
                    <a:gd name="T7" fmla="*/ 33 h 138"/>
                    <a:gd name="T8" fmla="*/ 6 w 72"/>
                    <a:gd name="T9" fmla="*/ 18 h 138"/>
                    <a:gd name="T10" fmla="*/ 2 w 72"/>
                    <a:gd name="T11" fmla="*/ 18 h 138"/>
                    <a:gd name="T12" fmla="*/ 6 w 72"/>
                    <a:gd name="T13" fmla="*/ 13 h 138"/>
                    <a:gd name="T14" fmla="*/ 4 w 72"/>
                    <a:gd name="T15" fmla="*/ 0 h 138"/>
                    <a:gd name="T16" fmla="*/ 2 w 72"/>
                    <a:gd name="T17" fmla="*/ 13 h 138"/>
                    <a:gd name="T18" fmla="*/ 6 w 72"/>
                    <a:gd name="T19" fmla="*/ 13 h 1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2" h="138">
                      <a:moveTo>
                        <a:pt x="72" y="55"/>
                      </a:moveTo>
                      <a:lnTo>
                        <a:pt x="28" y="54"/>
                      </a:lnTo>
                      <a:lnTo>
                        <a:pt x="0" y="117"/>
                      </a:lnTo>
                      <a:lnTo>
                        <a:pt x="43" y="138"/>
                      </a:lnTo>
                      <a:lnTo>
                        <a:pt x="72" y="75"/>
                      </a:lnTo>
                      <a:lnTo>
                        <a:pt x="28" y="74"/>
                      </a:lnTo>
                      <a:lnTo>
                        <a:pt x="72" y="55"/>
                      </a:lnTo>
                      <a:lnTo>
                        <a:pt x="51" y="0"/>
                      </a:lnTo>
                      <a:lnTo>
                        <a:pt x="28" y="54"/>
                      </a:lnTo>
                      <a:lnTo>
                        <a:pt x="72" y="55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Freeform 308"/>
                <p:cNvSpPr>
                  <a:spLocks/>
                </p:cNvSpPr>
                <p:nvPr/>
              </p:nvSpPr>
              <p:spPr bwMode="auto">
                <a:xfrm>
                  <a:off x="885" y="1707"/>
                  <a:ext cx="10" cy="95"/>
                </a:xfrm>
                <a:custGeom>
                  <a:avLst/>
                  <a:gdLst>
                    <a:gd name="T0" fmla="*/ 10 w 101"/>
                    <a:gd name="T1" fmla="*/ 93 h 393"/>
                    <a:gd name="T2" fmla="*/ 10 w 101"/>
                    <a:gd name="T3" fmla="*/ 82 h 393"/>
                    <a:gd name="T4" fmla="*/ 9 w 101"/>
                    <a:gd name="T5" fmla="*/ 71 h 393"/>
                    <a:gd name="T6" fmla="*/ 9 w 101"/>
                    <a:gd name="T7" fmla="*/ 59 h 393"/>
                    <a:gd name="T8" fmla="*/ 8 w 101"/>
                    <a:gd name="T9" fmla="*/ 47 h 393"/>
                    <a:gd name="T10" fmla="*/ 8 w 101"/>
                    <a:gd name="T11" fmla="*/ 42 h 393"/>
                    <a:gd name="T12" fmla="*/ 8 w 101"/>
                    <a:gd name="T13" fmla="*/ 36 h 393"/>
                    <a:gd name="T14" fmla="*/ 8 w 101"/>
                    <a:gd name="T15" fmla="*/ 30 h 393"/>
                    <a:gd name="T16" fmla="*/ 7 w 101"/>
                    <a:gd name="T17" fmla="*/ 24 h 393"/>
                    <a:gd name="T18" fmla="*/ 7 w 101"/>
                    <a:gd name="T19" fmla="*/ 18 h 393"/>
                    <a:gd name="T20" fmla="*/ 6 w 101"/>
                    <a:gd name="T21" fmla="*/ 12 h 393"/>
                    <a:gd name="T22" fmla="*/ 5 w 101"/>
                    <a:gd name="T23" fmla="*/ 6 h 393"/>
                    <a:gd name="T24" fmla="*/ 4 w 101"/>
                    <a:gd name="T25" fmla="*/ 0 h 393"/>
                    <a:gd name="T26" fmla="*/ 0 w 101"/>
                    <a:gd name="T27" fmla="*/ 5 h 393"/>
                    <a:gd name="T28" fmla="*/ 1 w 101"/>
                    <a:gd name="T29" fmla="*/ 10 h 393"/>
                    <a:gd name="T30" fmla="*/ 1 w 101"/>
                    <a:gd name="T31" fmla="*/ 15 h 393"/>
                    <a:gd name="T32" fmla="*/ 2 w 101"/>
                    <a:gd name="T33" fmla="*/ 21 h 393"/>
                    <a:gd name="T34" fmla="*/ 2 w 101"/>
                    <a:gd name="T35" fmla="*/ 26 h 393"/>
                    <a:gd name="T36" fmla="*/ 3 w 101"/>
                    <a:gd name="T37" fmla="*/ 32 h 393"/>
                    <a:gd name="T38" fmla="*/ 3 w 101"/>
                    <a:gd name="T39" fmla="*/ 37 h 393"/>
                    <a:gd name="T40" fmla="*/ 3 w 101"/>
                    <a:gd name="T41" fmla="*/ 43 h 393"/>
                    <a:gd name="T42" fmla="*/ 4 w 101"/>
                    <a:gd name="T43" fmla="*/ 49 h 393"/>
                    <a:gd name="T44" fmla="*/ 4 w 101"/>
                    <a:gd name="T45" fmla="*/ 60 h 393"/>
                    <a:gd name="T46" fmla="*/ 4 w 101"/>
                    <a:gd name="T47" fmla="*/ 72 h 393"/>
                    <a:gd name="T48" fmla="*/ 5 w 101"/>
                    <a:gd name="T49" fmla="*/ 83 h 393"/>
                    <a:gd name="T50" fmla="*/ 5 w 101"/>
                    <a:gd name="T51" fmla="*/ 95 h 393"/>
                    <a:gd name="T52" fmla="*/ 10 w 101"/>
                    <a:gd name="T53" fmla="*/ 93 h 39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01" h="393">
                      <a:moveTo>
                        <a:pt x="101" y="386"/>
                      </a:moveTo>
                      <a:lnTo>
                        <a:pt x="96" y="340"/>
                      </a:lnTo>
                      <a:lnTo>
                        <a:pt x="92" y="292"/>
                      </a:lnTo>
                      <a:lnTo>
                        <a:pt x="89" y="245"/>
                      </a:lnTo>
                      <a:lnTo>
                        <a:pt x="84" y="196"/>
                      </a:lnTo>
                      <a:lnTo>
                        <a:pt x="82" y="173"/>
                      </a:lnTo>
                      <a:lnTo>
                        <a:pt x="79" y="148"/>
                      </a:lnTo>
                      <a:lnTo>
                        <a:pt x="76" y="124"/>
                      </a:lnTo>
                      <a:lnTo>
                        <a:pt x="72" y="99"/>
                      </a:lnTo>
                      <a:lnTo>
                        <a:pt x="66" y="74"/>
                      </a:lnTo>
                      <a:lnTo>
                        <a:pt x="60" y="50"/>
                      </a:lnTo>
                      <a:lnTo>
                        <a:pt x="54" y="25"/>
                      </a:lnTo>
                      <a:lnTo>
                        <a:pt x="44" y="0"/>
                      </a:lnTo>
                      <a:lnTo>
                        <a:pt x="0" y="19"/>
                      </a:lnTo>
                      <a:lnTo>
                        <a:pt x="7" y="41"/>
                      </a:lnTo>
                      <a:lnTo>
                        <a:pt x="14" y="64"/>
                      </a:lnTo>
                      <a:lnTo>
                        <a:pt x="20" y="86"/>
                      </a:lnTo>
                      <a:lnTo>
                        <a:pt x="24" y="108"/>
                      </a:lnTo>
                      <a:lnTo>
                        <a:pt x="28" y="131"/>
                      </a:lnTo>
                      <a:lnTo>
                        <a:pt x="31" y="155"/>
                      </a:lnTo>
                      <a:lnTo>
                        <a:pt x="35" y="178"/>
                      </a:lnTo>
                      <a:lnTo>
                        <a:pt x="37" y="201"/>
                      </a:lnTo>
                      <a:lnTo>
                        <a:pt x="40" y="249"/>
                      </a:lnTo>
                      <a:lnTo>
                        <a:pt x="43" y="296"/>
                      </a:lnTo>
                      <a:lnTo>
                        <a:pt x="47" y="345"/>
                      </a:lnTo>
                      <a:lnTo>
                        <a:pt x="54" y="393"/>
                      </a:lnTo>
                      <a:lnTo>
                        <a:pt x="101" y="386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Freeform 309"/>
                <p:cNvSpPr>
                  <a:spLocks/>
                </p:cNvSpPr>
                <p:nvPr/>
              </p:nvSpPr>
              <p:spPr bwMode="auto">
                <a:xfrm>
                  <a:off x="890" y="1802"/>
                  <a:ext cx="12" cy="214"/>
                </a:xfrm>
                <a:custGeom>
                  <a:avLst/>
                  <a:gdLst>
                    <a:gd name="T0" fmla="*/ 8 w 132"/>
                    <a:gd name="T1" fmla="*/ 184 h 869"/>
                    <a:gd name="T2" fmla="*/ 12 w 132"/>
                    <a:gd name="T3" fmla="*/ 185 h 869"/>
                    <a:gd name="T4" fmla="*/ 11 w 132"/>
                    <a:gd name="T5" fmla="*/ 162 h 869"/>
                    <a:gd name="T6" fmla="*/ 10 w 132"/>
                    <a:gd name="T7" fmla="*/ 139 h 869"/>
                    <a:gd name="T8" fmla="*/ 9 w 132"/>
                    <a:gd name="T9" fmla="*/ 116 h 869"/>
                    <a:gd name="T10" fmla="*/ 8 w 132"/>
                    <a:gd name="T11" fmla="*/ 93 h 869"/>
                    <a:gd name="T12" fmla="*/ 7 w 132"/>
                    <a:gd name="T13" fmla="*/ 69 h 869"/>
                    <a:gd name="T14" fmla="*/ 6 w 132"/>
                    <a:gd name="T15" fmla="*/ 47 h 869"/>
                    <a:gd name="T16" fmla="*/ 5 w 132"/>
                    <a:gd name="T17" fmla="*/ 23 h 869"/>
                    <a:gd name="T18" fmla="*/ 4 w 132"/>
                    <a:gd name="T19" fmla="*/ 0 h 869"/>
                    <a:gd name="T20" fmla="*/ 0 w 132"/>
                    <a:gd name="T21" fmla="*/ 2 h 869"/>
                    <a:gd name="T22" fmla="*/ 1 w 132"/>
                    <a:gd name="T23" fmla="*/ 25 h 869"/>
                    <a:gd name="T24" fmla="*/ 2 w 132"/>
                    <a:gd name="T25" fmla="*/ 48 h 869"/>
                    <a:gd name="T26" fmla="*/ 3 w 132"/>
                    <a:gd name="T27" fmla="*/ 71 h 869"/>
                    <a:gd name="T28" fmla="*/ 4 w 132"/>
                    <a:gd name="T29" fmla="*/ 94 h 869"/>
                    <a:gd name="T30" fmla="*/ 5 w 132"/>
                    <a:gd name="T31" fmla="*/ 117 h 869"/>
                    <a:gd name="T32" fmla="*/ 5 w 132"/>
                    <a:gd name="T33" fmla="*/ 140 h 869"/>
                    <a:gd name="T34" fmla="*/ 6 w 132"/>
                    <a:gd name="T35" fmla="*/ 164 h 869"/>
                    <a:gd name="T36" fmla="*/ 8 w 132"/>
                    <a:gd name="T37" fmla="*/ 187 h 869"/>
                    <a:gd name="T38" fmla="*/ 12 w 132"/>
                    <a:gd name="T39" fmla="*/ 187 h 869"/>
                    <a:gd name="T40" fmla="*/ 8 w 132"/>
                    <a:gd name="T41" fmla="*/ 187 h 869"/>
                    <a:gd name="T42" fmla="*/ 9 w 132"/>
                    <a:gd name="T43" fmla="*/ 214 h 869"/>
                    <a:gd name="T44" fmla="*/ 12 w 132"/>
                    <a:gd name="T45" fmla="*/ 187 h 869"/>
                    <a:gd name="T46" fmla="*/ 8 w 132"/>
                    <a:gd name="T47" fmla="*/ 184 h 86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32" h="869">
                      <a:moveTo>
                        <a:pt x="85" y="747"/>
                      </a:moveTo>
                      <a:lnTo>
                        <a:pt x="132" y="750"/>
                      </a:lnTo>
                      <a:lnTo>
                        <a:pt x="120" y="657"/>
                      </a:lnTo>
                      <a:lnTo>
                        <a:pt x="108" y="564"/>
                      </a:lnTo>
                      <a:lnTo>
                        <a:pt x="98" y="470"/>
                      </a:lnTo>
                      <a:lnTo>
                        <a:pt x="90" y="377"/>
                      </a:lnTo>
                      <a:lnTo>
                        <a:pt x="80" y="282"/>
                      </a:lnTo>
                      <a:lnTo>
                        <a:pt x="71" y="189"/>
                      </a:lnTo>
                      <a:lnTo>
                        <a:pt x="60" y="94"/>
                      </a:lnTo>
                      <a:lnTo>
                        <a:pt x="47" y="0"/>
                      </a:lnTo>
                      <a:lnTo>
                        <a:pt x="0" y="7"/>
                      </a:lnTo>
                      <a:lnTo>
                        <a:pt x="12" y="101"/>
                      </a:lnTo>
                      <a:lnTo>
                        <a:pt x="22" y="194"/>
                      </a:lnTo>
                      <a:lnTo>
                        <a:pt x="31" y="288"/>
                      </a:lnTo>
                      <a:lnTo>
                        <a:pt x="41" y="381"/>
                      </a:lnTo>
                      <a:lnTo>
                        <a:pt x="51" y="476"/>
                      </a:lnTo>
                      <a:lnTo>
                        <a:pt x="60" y="570"/>
                      </a:lnTo>
                      <a:lnTo>
                        <a:pt x="71" y="664"/>
                      </a:lnTo>
                      <a:lnTo>
                        <a:pt x="83" y="758"/>
                      </a:lnTo>
                      <a:lnTo>
                        <a:pt x="131" y="761"/>
                      </a:lnTo>
                      <a:lnTo>
                        <a:pt x="83" y="758"/>
                      </a:lnTo>
                      <a:lnTo>
                        <a:pt x="100" y="869"/>
                      </a:lnTo>
                      <a:lnTo>
                        <a:pt x="131" y="761"/>
                      </a:lnTo>
                      <a:lnTo>
                        <a:pt x="85" y="747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Freeform 310"/>
                <p:cNvSpPr>
                  <a:spLocks/>
                </p:cNvSpPr>
                <p:nvPr/>
              </p:nvSpPr>
              <p:spPr bwMode="auto">
                <a:xfrm>
                  <a:off x="898" y="1829"/>
                  <a:ext cx="12" cy="160"/>
                </a:xfrm>
                <a:custGeom>
                  <a:avLst/>
                  <a:gdLst>
                    <a:gd name="T0" fmla="*/ 8 w 131"/>
                    <a:gd name="T1" fmla="*/ 1 h 653"/>
                    <a:gd name="T2" fmla="*/ 8 w 131"/>
                    <a:gd name="T3" fmla="*/ 0 h 653"/>
                    <a:gd name="T4" fmla="*/ 7 w 131"/>
                    <a:gd name="T5" fmla="*/ 20 h 653"/>
                    <a:gd name="T6" fmla="*/ 6 w 131"/>
                    <a:gd name="T7" fmla="*/ 40 h 653"/>
                    <a:gd name="T8" fmla="*/ 5 w 131"/>
                    <a:gd name="T9" fmla="*/ 60 h 653"/>
                    <a:gd name="T10" fmla="*/ 5 w 131"/>
                    <a:gd name="T11" fmla="*/ 79 h 653"/>
                    <a:gd name="T12" fmla="*/ 4 w 131"/>
                    <a:gd name="T13" fmla="*/ 89 h 653"/>
                    <a:gd name="T14" fmla="*/ 4 w 131"/>
                    <a:gd name="T15" fmla="*/ 99 h 653"/>
                    <a:gd name="T16" fmla="*/ 4 w 131"/>
                    <a:gd name="T17" fmla="*/ 109 h 653"/>
                    <a:gd name="T18" fmla="*/ 3 w 131"/>
                    <a:gd name="T19" fmla="*/ 118 h 653"/>
                    <a:gd name="T20" fmla="*/ 2 w 131"/>
                    <a:gd name="T21" fmla="*/ 128 h 653"/>
                    <a:gd name="T22" fmla="*/ 2 w 131"/>
                    <a:gd name="T23" fmla="*/ 137 h 653"/>
                    <a:gd name="T24" fmla="*/ 1 w 131"/>
                    <a:gd name="T25" fmla="*/ 147 h 653"/>
                    <a:gd name="T26" fmla="*/ 0 w 131"/>
                    <a:gd name="T27" fmla="*/ 157 h 653"/>
                    <a:gd name="T28" fmla="*/ 4 w 131"/>
                    <a:gd name="T29" fmla="*/ 160 h 653"/>
                    <a:gd name="T30" fmla="*/ 5 w 131"/>
                    <a:gd name="T31" fmla="*/ 150 h 653"/>
                    <a:gd name="T32" fmla="*/ 6 w 131"/>
                    <a:gd name="T33" fmla="*/ 140 h 653"/>
                    <a:gd name="T34" fmla="*/ 7 w 131"/>
                    <a:gd name="T35" fmla="*/ 130 h 653"/>
                    <a:gd name="T36" fmla="*/ 7 w 131"/>
                    <a:gd name="T37" fmla="*/ 120 h 653"/>
                    <a:gd name="T38" fmla="*/ 8 w 131"/>
                    <a:gd name="T39" fmla="*/ 110 h 653"/>
                    <a:gd name="T40" fmla="*/ 8 w 131"/>
                    <a:gd name="T41" fmla="*/ 100 h 653"/>
                    <a:gd name="T42" fmla="*/ 9 w 131"/>
                    <a:gd name="T43" fmla="*/ 90 h 653"/>
                    <a:gd name="T44" fmla="*/ 9 w 131"/>
                    <a:gd name="T45" fmla="*/ 80 h 653"/>
                    <a:gd name="T46" fmla="*/ 10 w 131"/>
                    <a:gd name="T47" fmla="*/ 61 h 653"/>
                    <a:gd name="T48" fmla="*/ 10 w 131"/>
                    <a:gd name="T49" fmla="*/ 41 h 653"/>
                    <a:gd name="T50" fmla="*/ 11 w 131"/>
                    <a:gd name="T51" fmla="*/ 21 h 653"/>
                    <a:gd name="T52" fmla="*/ 12 w 131"/>
                    <a:gd name="T53" fmla="*/ 2 h 653"/>
                    <a:gd name="T54" fmla="*/ 12 w 131"/>
                    <a:gd name="T55" fmla="*/ 1 h 653"/>
                    <a:gd name="T56" fmla="*/ 12 w 131"/>
                    <a:gd name="T57" fmla="*/ 2 h 653"/>
                    <a:gd name="T58" fmla="*/ 12 w 131"/>
                    <a:gd name="T59" fmla="*/ 1 h 653"/>
                    <a:gd name="T60" fmla="*/ 12 w 131"/>
                    <a:gd name="T61" fmla="*/ 1 h 653"/>
                    <a:gd name="T62" fmla="*/ 8 w 131"/>
                    <a:gd name="T63" fmla="*/ 1 h 65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31" h="653">
                      <a:moveTo>
                        <a:pt x="82" y="5"/>
                      </a:moveTo>
                      <a:lnTo>
                        <a:pt x="82" y="0"/>
                      </a:lnTo>
                      <a:lnTo>
                        <a:pt x="73" y="82"/>
                      </a:lnTo>
                      <a:lnTo>
                        <a:pt x="65" y="162"/>
                      </a:lnTo>
                      <a:lnTo>
                        <a:pt x="59" y="243"/>
                      </a:lnTo>
                      <a:lnTo>
                        <a:pt x="53" y="323"/>
                      </a:lnTo>
                      <a:lnTo>
                        <a:pt x="48" y="363"/>
                      </a:lnTo>
                      <a:lnTo>
                        <a:pt x="44" y="403"/>
                      </a:lnTo>
                      <a:lnTo>
                        <a:pt x="39" y="443"/>
                      </a:lnTo>
                      <a:lnTo>
                        <a:pt x="33" y="483"/>
                      </a:lnTo>
                      <a:lnTo>
                        <a:pt x="26" y="522"/>
                      </a:lnTo>
                      <a:lnTo>
                        <a:pt x="19" y="561"/>
                      </a:lnTo>
                      <a:lnTo>
                        <a:pt x="10" y="600"/>
                      </a:lnTo>
                      <a:lnTo>
                        <a:pt x="0" y="639"/>
                      </a:lnTo>
                      <a:lnTo>
                        <a:pt x="46" y="653"/>
                      </a:lnTo>
                      <a:lnTo>
                        <a:pt x="57" y="613"/>
                      </a:lnTo>
                      <a:lnTo>
                        <a:pt x="66" y="572"/>
                      </a:lnTo>
                      <a:lnTo>
                        <a:pt x="74" y="532"/>
                      </a:lnTo>
                      <a:lnTo>
                        <a:pt x="81" y="490"/>
                      </a:lnTo>
                      <a:lnTo>
                        <a:pt x="88" y="450"/>
                      </a:lnTo>
                      <a:lnTo>
                        <a:pt x="92" y="409"/>
                      </a:lnTo>
                      <a:lnTo>
                        <a:pt x="97" y="369"/>
                      </a:lnTo>
                      <a:lnTo>
                        <a:pt x="100" y="328"/>
                      </a:lnTo>
                      <a:lnTo>
                        <a:pt x="108" y="247"/>
                      </a:lnTo>
                      <a:lnTo>
                        <a:pt x="114" y="166"/>
                      </a:lnTo>
                      <a:lnTo>
                        <a:pt x="122" y="87"/>
                      </a:lnTo>
                      <a:lnTo>
                        <a:pt x="131" y="8"/>
                      </a:lnTo>
                      <a:lnTo>
                        <a:pt x="131" y="5"/>
                      </a:lnTo>
                      <a:lnTo>
                        <a:pt x="131" y="8"/>
                      </a:lnTo>
                      <a:lnTo>
                        <a:pt x="131" y="6"/>
                      </a:lnTo>
                      <a:lnTo>
                        <a:pt x="131" y="5"/>
                      </a:lnTo>
                      <a:lnTo>
                        <a:pt x="82" y="5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Freeform 311"/>
                <p:cNvSpPr>
                  <a:spLocks/>
                </p:cNvSpPr>
                <p:nvPr/>
              </p:nvSpPr>
              <p:spPr bwMode="auto">
                <a:xfrm>
                  <a:off x="906" y="1710"/>
                  <a:ext cx="7" cy="119"/>
                </a:xfrm>
                <a:custGeom>
                  <a:avLst/>
                  <a:gdLst>
                    <a:gd name="T0" fmla="*/ 3 w 78"/>
                    <a:gd name="T1" fmla="*/ 0 h 489"/>
                    <a:gd name="T2" fmla="*/ 3 w 78"/>
                    <a:gd name="T3" fmla="*/ 4 h 489"/>
                    <a:gd name="T4" fmla="*/ 3 w 78"/>
                    <a:gd name="T5" fmla="*/ 18 h 489"/>
                    <a:gd name="T6" fmla="*/ 2 w 78"/>
                    <a:gd name="T7" fmla="*/ 32 h 489"/>
                    <a:gd name="T8" fmla="*/ 2 w 78"/>
                    <a:gd name="T9" fmla="*/ 47 h 489"/>
                    <a:gd name="T10" fmla="*/ 1 w 78"/>
                    <a:gd name="T11" fmla="*/ 61 h 489"/>
                    <a:gd name="T12" fmla="*/ 1 w 78"/>
                    <a:gd name="T13" fmla="*/ 75 h 489"/>
                    <a:gd name="T14" fmla="*/ 0 w 78"/>
                    <a:gd name="T15" fmla="*/ 90 h 489"/>
                    <a:gd name="T16" fmla="*/ 0 w 78"/>
                    <a:gd name="T17" fmla="*/ 104 h 489"/>
                    <a:gd name="T18" fmla="*/ 0 w 78"/>
                    <a:gd name="T19" fmla="*/ 119 h 489"/>
                    <a:gd name="T20" fmla="*/ 4 w 78"/>
                    <a:gd name="T21" fmla="*/ 119 h 489"/>
                    <a:gd name="T22" fmla="*/ 4 w 78"/>
                    <a:gd name="T23" fmla="*/ 105 h 489"/>
                    <a:gd name="T24" fmla="*/ 5 w 78"/>
                    <a:gd name="T25" fmla="*/ 91 h 489"/>
                    <a:gd name="T26" fmla="*/ 5 w 78"/>
                    <a:gd name="T27" fmla="*/ 76 h 489"/>
                    <a:gd name="T28" fmla="*/ 6 w 78"/>
                    <a:gd name="T29" fmla="*/ 62 h 489"/>
                    <a:gd name="T30" fmla="*/ 6 w 78"/>
                    <a:gd name="T31" fmla="*/ 48 h 489"/>
                    <a:gd name="T32" fmla="*/ 6 w 78"/>
                    <a:gd name="T33" fmla="*/ 33 h 489"/>
                    <a:gd name="T34" fmla="*/ 7 w 78"/>
                    <a:gd name="T35" fmla="*/ 19 h 489"/>
                    <a:gd name="T36" fmla="*/ 7 w 78"/>
                    <a:gd name="T37" fmla="*/ 4 h 489"/>
                    <a:gd name="T38" fmla="*/ 6 w 78"/>
                    <a:gd name="T39" fmla="*/ 9 h 489"/>
                    <a:gd name="T40" fmla="*/ 3 w 78"/>
                    <a:gd name="T41" fmla="*/ 0 h 489"/>
                    <a:gd name="T42" fmla="*/ 3 w 78"/>
                    <a:gd name="T43" fmla="*/ 1 h 489"/>
                    <a:gd name="T44" fmla="*/ 3 w 78"/>
                    <a:gd name="T45" fmla="*/ 4 h 489"/>
                    <a:gd name="T46" fmla="*/ 3 w 78"/>
                    <a:gd name="T47" fmla="*/ 0 h 48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8" h="489">
                      <a:moveTo>
                        <a:pt x="36" y="0"/>
                      </a:moveTo>
                      <a:lnTo>
                        <a:pt x="29" y="18"/>
                      </a:lnTo>
                      <a:lnTo>
                        <a:pt x="28" y="76"/>
                      </a:lnTo>
                      <a:lnTo>
                        <a:pt x="25" y="133"/>
                      </a:lnTo>
                      <a:lnTo>
                        <a:pt x="19" y="192"/>
                      </a:lnTo>
                      <a:lnTo>
                        <a:pt x="15" y="251"/>
                      </a:lnTo>
                      <a:lnTo>
                        <a:pt x="10" y="309"/>
                      </a:lnTo>
                      <a:lnTo>
                        <a:pt x="5" y="369"/>
                      </a:lnTo>
                      <a:lnTo>
                        <a:pt x="1" y="429"/>
                      </a:lnTo>
                      <a:lnTo>
                        <a:pt x="0" y="489"/>
                      </a:lnTo>
                      <a:lnTo>
                        <a:pt x="49" y="489"/>
                      </a:lnTo>
                      <a:lnTo>
                        <a:pt x="50" y="430"/>
                      </a:lnTo>
                      <a:lnTo>
                        <a:pt x="53" y="372"/>
                      </a:lnTo>
                      <a:lnTo>
                        <a:pt x="58" y="314"/>
                      </a:lnTo>
                      <a:lnTo>
                        <a:pt x="63" y="255"/>
                      </a:lnTo>
                      <a:lnTo>
                        <a:pt x="68" y="196"/>
                      </a:lnTo>
                      <a:lnTo>
                        <a:pt x="72" y="136"/>
                      </a:lnTo>
                      <a:lnTo>
                        <a:pt x="76" y="78"/>
                      </a:lnTo>
                      <a:lnTo>
                        <a:pt x="78" y="18"/>
                      </a:lnTo>
                      <a:lnTo>
                        <a:pt x="69" y="37"/>
                      </a:lnTo>
                      <a:lnTo>
                        <a:pt x="36" y="0"/>
                      </a:lnTo>
                      <a:lnTo>
                        <a:pt x="29" y="6"/>
                      </a:lnTo>
                      <a:lnTo>
                        <a:pt x="29" y="18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Freeform 312"/>
                <p:cNvSpPr>
                  <a:spLocks/>
                </p:cNvSpPr>
                <p:nvPr/>
              </p:nvSpPr>
              <p:spPr bwMode="auto">
                <a:xfrm>
                  <a:off x="909" y="1691"/>
                  <a:ext cx="6" cy="27"/>
                </a:xfrm>
                <a:custGeom>
                  <a:avLst/>
                  <a:gdLst>
                    <a:gd name="T0" fmla="*/ 6 w 69"/>
                    <a:gd name="T1" fmla="*/ 15 h 105"/>
                    <a:gd name="T2" fmla="*/ 2 w 69"/>
                    <a:gd name="T3" fmla="*/ 10 h 105"/>
                    <a:gd name="T4" fmla="*/ 0 w 69"/>
                    <a:gd name="T5" fmla="*/ 17 h 105"/>
                    <a:gd name="T6" fmla="*/ 3 w 69"/>
                    <a:gd name="T7" fmla="*/ 27 h 105"/>
                    <a:gd name="T8" fmla="*/ 5 w 69"/>
                    <a:gd name="T9" fmla="*/ 20 h 105"/>
                    <a:gd name="T10" fmla="*/ 2 w 69"/>
                    <a:gd name="T11" fmla="*/ 15 h 105"/>
                    <a:gd name="T12" fmla="*/ 6 w 69"/>
                    <a:gd name="T13" fmla="*/ 15 h 105"/>
                    <a:gd name="T14" fmla="*/ 6 w 69"/>
                    <a:gd name="T15" fmla="*/ 0 h 105"/>
                    <a:gd name="T16" fmla="*/ 2 w 69"/>
                    <a:gd name="T17" fmla="*/ 10 h 105"/>
                    <a:gd name="T18" fmla="*/ 6 w 69"/>
                    <a:gd name="T19" fmla="*/ 15 h 10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9" h="105">
                      <a:moveTo>
                        <a:pt x="69" y="59"/>
                      </a:moveTo>
                      <a:lnTo>
                        <a:pt x="28" y="40"/>
                      </a:lnTo>
                      <a:lnTo>
                        <a:pt x="0" y="68"/>
                      </a:lnTo>
                      <a:lnTo>
                        <a:pt x="33" y="105"/>
                      </a:lnTo>
                      <a:lnTo>
                        <a:pt x="62" y="77"/>
                      </a:lnTo>
                      <a:lnTo>
                        <a:pt x="20" y="59"/>
                      </a:lnTo>
                      <a:lnTo>
                        <a:pt x="69" y="59"/>
                      </a:lnTo>
                      <a:lnTo>
                        <a:pt x="69" y="0"/>
                      </a:lnTo>
                      <a:lnTo>
                        <a:pt x="28" y="40"/>
                      </a:lnTo>
                      <a:lnTo>
                        <a:pt x="69" y="59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Freeform 313"/>
                <p:cNvSpPr>
                  <a:spLocks/>
                </p:cNvSpPr>
                <p:nvPr/>
              </p:nvSpPr>
              <p:spPr bwMode="auto">
                <a:xfrm>
                  <a:off x="911" y="1707"/>
                  <a:ext cx="9" cy="84"/>
                </a:xfrm>
                <a:custGeom>
                  <a:avLst/>
                  <a:gdLst>
                    <a:gd name="T0" fmla="*/ 9 w 106"/>
                    <a:gd name="T1" fmla="*/ 83 h 339"/>
                    <a:gd name="T2" fmla="*/ 9 w 106"/>
                    <a:gd name="T3" fmla="*/ 82 h 339"/>
                    <a:gd name="T4" fmla="*/ 8 w 106"/>
                    <a:gd name="T5" fmla="*/ 71 h 339"/>
                    <a:gd name="T6" fmla="*/ 8 w 106"/>
                    <a:gd name="T7" fmla="*/ 61 h 339"/>
                    <a:gd name="T8" fmla="*/ 7 w 106"/>
                    <a:gd name="T9" fmla="*/ 50 h 339"/>
                    <a:gd name="T10" fmla="*/ 6 w 106"/>
                    <a:gd name="T11" fmla="*/ 40 h 339"/>
                    <a:gd name="T12" fmla="*/ 5 w 106"/>
                    <a:gd name="T13" fmla="*/ 30 h 339"/>
                    <a:gd name="T14" fmla="*/ 5 w 106"/>
                    <a:gd name="T15" fmla="*/ 20 h 339"/>
                    <a:gd name="T16" fmla="*/ 4 w 106"/>
                    <a:gd name="T17" fmla="*/ 15 h 339"/>
                    <a:gd name="T18" fmla="*/ 4 w 106"/>
                    <a:gd name="T19" fmla="*/ 10 h 339"/>
                    <a:gd name="T20" fmla="*/ 4 w 106"/>
                    <a:gd name="T21" fmla="*/ 5 h 339"/>
                    <a:gd name="T22" fmla="*/ 4 w 106"/>
                    <a:gd name="T23" fmla="*/ 0 h 339"/>
                    <a:gd name="T24" fmla="*/ 0 w 106"/>
                    <a:gd name="T25" fmla="*/ 0 h 339"/>
                    <a:gd name="T26" fmla="*/ 0 w 106"/>
                    <a:gd name="T27" fmla="*/ 5 h 339"/>
                    <a:gd name="T28" fmla="*/ 0 w 106"/>
                    <a:gd name="T29" fmla="*/ 11 h 339"/>
                    <a:gd name="T30" fmla="*/ 0 w 106"/>
                    <a:gd name="T31" fmla="*/ 16 h 339"/>
                    <a:gd name="T32" fmla="*/ 1 w 106"/>
                    <a:gd name="T33" fmla="*/ 22 h 339"/>
                    <a:gd name="T34" fmla="*/ 1 w 106"/>
                    <a:gd name="T35" fmla="*/ 32 h 339"/>
                    <a:gd name="T36" fmla="*/ 2 w 106"/>
                    <a:gd name="T37" fmla="*/ 43 h 339"/>
                    <a:gd name="T38" fmla="*/ 3 w 106"/>
                    <a:gd name="T39" fmla="*/ 53 h 339"/>
                    <a:gd name="T40" fmla="*/ 3 w 106"/>
                    <a:gd name="T41" fmla="*/ 63 h 339"/>
                    <a:gd name="T42" fmla="*/ 4 w 106"/>
                    <a:gd name="T43" fmla="*/ 74 h 339"/>
                    <a:gd name="T44" fmla="*/ 5 w 106"/>
                    <a:gd name="T45" fmla="*/ 84 h 339"/>
                    <a:gd name="T46" fmla="*/ 5 w 106"/>
                    <a:gd name="T47" fmla="*/ 83 h 339"/>
                    <a:gd name="T48" fmla="*/ 9 w 106"/>
                    <a:gd name="T49" fmla="*/ 83 h 339"/>
                    <a:gd name="T50" fmla="*/ 9 w 106"/>
                    <a:gd name="T51" fmla="*/ 82 h 339"/>
                    <a:gd name="T52" fmla="*/ 9 w 106"/>
                    <a:gd name="T53" fmla="*/ 82 h 339"/>
                    <a:gd name="T54" fmla="*/ 9 w 106"/>
                    <a:gd name="T55" fmla="*/ 83 h 33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06" h="339">
                      <a:moveTo>
                        <a:pt x="106" y="335"/>
                      </a:moveTo>
                      <a:lnTo>
                        <a:pt x="104" y="330"/>
                      </a:lnTo>
                      <a:lnTo>
                        <a:pt x="97" y="288"/>
                      </a:lnTo>
                      <a:lnTo>
                        <a:pt x="89" y="245"/>
                      </a:lnTo>
                      <a:lnTo>
                        <a:pt x="79" y="203"/>
                      </a:lnTo>
                      <a:lnTo>
                        <a:pt x="69" y="162"/>
                      </a:lnTo>
                      <a:lnTo>
                        <a:pt x="62" y="121"/>
                      </a:lnTo>
                      <a:lnTo>
                        <a:pt x="55" y="79"/>
                      </a:lnTo>
                      <a:lnTo>
                        <a:pt x="52" y="60"/>
                      </a:lnTo>
                      <a:lnTo>
                        <a:pt x="50" y="39"/>
                      </a:lnTo>
                      <a:lnTo>
                        <a:pt x="49" y="19"/>
                      </a:ln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3" y="43"/>
                      </a:lnTo>
                      <a:lnTo>
                        <a:pt x="5" y="65"/>
                      </a:lnTo>
                      <a:lnTo>
                        <a:pt x="7" y="87"/>
                      </a:lnTo>
                      <a:lnTo>
                        <a:pt x="14" y="129"/>
                      </a:lnTo>
                      <a:lnTo>
                        <a:pt x="22" y="173"/>
                      </a:lnTo>
                      <a:lnTo>
                        <a:pt x="31" y="215"/>
                      </a:lnTo>
                      <a:lnTo>
                        <a:pt x="41" y="256"/>
                      </a:lnTo>
                      <a:lnTo>
                        <a:pt x="49" y="298"/>
                      </a:lnTo>
                      <a:lnTo>
                        <a:pt x="57" y="339"/>
                      </a:lnTo>
                      <a:lnTo>
                        <a:pt x="57" y="335"/>
                      </a:lnTo>
                      <a:lnTo>
                        <a:pt x="106" y="335"/>
                      </a:lnTo>
                      <a:lnTo>
                        <a:pt x="106" y="332"/>
                      </a:lnTo>
                      <a:lnTo>
                        <a:pt x="104" y="330"/>
                      </a:lnTo>
                      <a:lnTo>
                        <a:pt x="106" y="335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Freeform 314"/>
                <p:cNvSpPr>
                  <a:spLocks/>
                </p:cNvSpPr>
                <p:nvPr/>
              </p:nvSpPr>
              <p:spPr bwMode="auto">
                <a:xfrm>
                  <a:off x="916" y="1788"/>
                  <a:ext cx="9" cy="206"/>
                </a:xfrm>
                <a:custGeom>
                  <a:avLst/>
                  <a:gdLst>
                    <a:gd name="T0" fmla="*/ 6 w 104"/>
                    <a:gd name="T1" fmla="*/ 190 h 837"/>
                    <a:gd name="T2" fmla="*/ 9 w 104"/>
                    <a:gd name="T3" fmla="*/ 195 h 837"/>
                    <a:gd name="T4" fmla="*/ 8 w 104"/>
                    <a:gd name="T5" fmla="*/ 171 h 837"/>
                    <a:gd name="T6" fmla="*/ 7 w 104"/>
                    <a:gd name="T7" fmla="*/ 146 h 837"/>
                    <a:gd name="T8" fmla="*/ 6 w 104"/>
                    <a:gd name="T9" fmla="*/ 122 h 837"/>
                    <a:gd name="T10" fmla="*/ 5 w 104"/>
                    <a:gd name="T11" fmla="*/ 97 h 837"/>
                    <a:gd name="T12" fmla="*/ 5 w 104"/>
                    <a:gd name="T13" fmla="*/ 73 h 837"/>
                    <a:gd name="T14" fmla="*/ 5 w 104"/>
                    <a:gd name="T15" fmla="*/ 48 h 837"/>
                    <a:gd name="T16" fmla="*/ 4 w 104"/>
                    <a:gd name="T17" fmla="*/ 24 h 837"/>
                    <a:gd name="T18" fmla="*/ 4 w 104"/>
                    <a:gd name="T19" fmla="*/ 0 h 837"/>
                    <a:gd name="T20" fmla="*/ 0 w 104"/>
                    <a:gd name="T21" fmla="*/ 0 h 837"/>
                    <a:gd name="T22" fmla="*/ 0 w 104"/>
                    <a:gd name="T23" fmla="*/ 25 h 837"/>
                    <a:gd name="T24" fmla="*/ 0 w 104"/>
                    <a:gd name="T25" fmla="*/ 49 h 837"/>
                    <a:gd name="T26" fmla="*/ 1 w 104"/>
                    <a:gd name="T27" fmla="*/ 74 h 837"/>
                    <a:gd name="T28" fmla="*/ 1 w 104"/>
                    <a:gd name="T29" fmla="*/ 98 h 837"/>
                    <a:gd name="T30" fmla="*/ 2 w 104"/>
                    <a:gd name="T31" fmla="*/ 123 h 837"/>
                    <a:gd name="T32" fmla="*/ 3 w 104"/>
                    <a:gd name="T33" fmla="*/ 147 h 837"/>
                    <a:gd name="T34" fmla="*/ 4 w 104"/>
                    <a:gd name="T35" fmla="*/ 172 h 837"/>
                    <a:gd name="T36" fmla="*/ 5 w 104"/>
                    <a:gd name="T37" fmla="*/ 197 h 837"/>
                    <a:gd name="T38" fmla="*/ 8 w 104"/>
                    <a:gd name="T39" fmla="*/ 201 h 837"/>
                    <a:gd name="T40" fmla="*/ 5 w 104"/>
                    <a:gd name="T41" fmla="*/ 197 h 837"/>
                    <a:gd name="T42" fmla="*/ 5 w 104"/>
                    <a:gd name="T43" fmla="*/ 206 h 837"/>
                    <a:gd name="T44" fmla="*/ 8 w 104"/>
                    <a:gd name="T45" fmla="*/ 201 h 837"/>
                    <a:gd name="T46" fmla="*/ 6 w 104"/>
                    <a:gd name="T47" fmla="*/ 190 h 83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04" h="837">
                      <a:moveTo>
                        <a:pt x="68" y="774"/>
                      </a:moveTo>
                      <a:lnTo>
                        <a:pt x="104" y="792"/>
                      </a:lnTo>
                      <a:lnTo>
                        <a:pt x="90" y="693"/>
                      </a:lnTo>
                      <a:lnTo>
                        <a:pt x="79" y="594"/>
                      </a:lnTo>
                      <a:lnTo>
                        <a:pt x="69" y="495"/>
                      </a:lnTo>
                      <a:lnTo>
                        <a:pt x="61" y="395"/>
                      </a:lnTo>
                      <a:lnTo>
                        <a:pt x="56" y="296"/>
                      </a:lnTo>
                      <a:lnTo>
                        <a:pt x="52" y="197"/>
                      </a:lnTo>
                      <a:lnTo>
                        <a:pt x="49" y="98"/>
                      </a:ln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1" y="100"/>
                      </a:lnTo>
                      <a:lnTo>
                        <a:pt x="3" y="200"/>
                      </a:lnTo>
                      <a:lnTo>
                        <a:pt x="7" y="300"/>
                      </a:lnTo>
                      <a:lnTo>
                        <a:pt x="12" y="399"/>
                      </a:lnTo>
                      <a:lnTo>
                        <a:pt x="21" y="499"/>
                      </a:lnTo>
                      <a:lnTo>
                        <a:pt x="30" y="599"/>
                      </a:lnTo>
                      <a:lnTo>
                        <a:pt x="42" y="699"/>
                      </a:lnTo>
                      <a:lnTo>
                        <a:pt x="56" y="799"/>
                      </a:lnTo>
                      <a:lnTo>
                        <a:pt x="93" y="817"/>
                      </a:lnTo>
                      <a:lnTo>
                        <a:pt x="56" y="799"/>
                      </a:lnTo>
                      <a:lnTo>
                        <a:pt x="61" y="837"/>
                      </a:lnTo>
                      <a:lnTo>
                        <a:pt x="93" y="817"/>
                      </a:lnTo>
                      <a:lnTo>
                        <a:pt x="68" y="774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Freeform 315"/>
                <p:cNvSpPr>
                  <a:spLocks/>
                </p:cNvSpPr>
                <p:nvPr/>
              </p:nvSpPr>
              <p:spPr bwMode="auto">
                <a:xfrm>
                  <a:off x="922" y="1975"/>
                  <a:ext cx="6" cy="14"/>
                </a:xfrm>
                <a:custGeom>
                  <a:avLst/>
                  <a:gdLst>
                    <a:gd name="T0" fmla="*/ 2 w 64"/>
                    <a:gd name="T1" fmla="*/ 5 h 61"/>
                    <a:gd name="T2" fmla="*/ 3 w 64"/>
                    <a:gd name="T3" fmla="*/ 0 h 61"/>
                    <a:gd name="T4" fmla="*/ 0 w 64"/>
                    <a:gd name="T5" fmla="*/ 4 h 61"/>
                    <a:gd name="T6" fmla="*/ 2 w 64"/>
                    <a:gd name="T7" fmla="*/ 14 h 61"/>
                    <a:gd name="T8" fmla="*/ 5 w 64"/>
                    <a:gd name="T9" fmla="*/ 10 h 61"/>
                    <a:gd name="T10" fmla="*/ 6 w 64"/>
                    <a:gd name="T11" fmla="*/ 5 h 61"/>
                    <a:gd name="T12" fmla="*/ 5 w 64"/>
                    <a:gd name="T13" fmla="*/ 10 h 61"/>
                    <a:gd name="T14" fmla="*/ 6 w 64"/>
                    <a:gd name="T15" fmla="*/ 8 h 61"/>
                    <a:gd name="T16" fmla="*/ 6 w 64"/>
                    <a:gd name="T17" fmla="*/ 5 h 61"/>
                    <a:gd name="T18" fmla="*/ 2 w 64"/>
                    <a:gd name="T19" fmla="*/ 5 h 6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4" h="61">
                      <a:moveTo>
                        <a:pt x="16" y="22"/>
                      </a:moveTo>
                      <a:lnTo>
                        <a:pt x="27" y="0"/>
                      </a:lnTo>
                      <a:lnTo>
                        <a:pt x="0" y="18"/>
                      </a:lnTo>
                      <a:lnTo>
                        <a:pt x="25" y="61"/>
                      </a:lnTo>
                      <a:lnTo>
                        <a:pt x="53" y="43"/>
                      </a:lnTo>
                      <a:lnTo>
                        <a:pt x="64" y="22"/>
                      </a:lnTo>
                      <a:lnTo>
                        <a:pt x="53" y="43"/>
                      </a:lnTo>
                      <a:lnTo>
                        <a:pt x="64" y="36"/>
                      </a:lnTo>
                      <a:lnTo>
                        <a:pt x="64" y="22"/>
                      </a:lnTo>
                      <a:lnTo>
                        <a:pt x="16" y="22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Freeform 316"/>
                <p:cNvSpPr>
                  <a:spLocks/>
                </p:cNvSpPr>
                <p:nvPr/>
              </p:nvSpPr>
              <p:spPr bwMode="auto">
                <a:xfrm>
                  <a:off x="923" y="1864"/>
                  <a:ext cx="10" cy="117"/>
                </a:xfrm>
                <a:custGeom>
                  <a:avLst/>
                  <a:gdLst>
                    <a:gd name="T0" fmla="*/ 5 w 105"/>
                    <a:gd name="T1" fmla="*/ 1 h 475"/>
                    <a:gd name="T2" fmla="*/ 5 w 105"/>
                    <a:gd name="T3" fmla="*/ 0 h 475"/>
                    <a:gd name="T4" fmla="*/ 4 w 105"/>
                    <a:gd name="T5" fmla="*/ 14 h 475"/>
                    <a:gd name="T6" fmla="*/ 4 w 105"/>
                    <a:gd name="T7" fmla="*/ 29 h 475"/>
                    <a:gd name="T8" fmla="*/ 3 w 105"/>
                    <a:gd name="T9" fmla="*/ 43 h 475"/>
                    <a:gd name="T10" fmla="*/ 2 w 105"/>
                    <a:gd name="T11" fmla="*/ 58 h 475"/>
                    <a:gd name="T12" fmla="*/ 1 w 105"/>
                    <a:gd name="T13" fmla="*/ 73 h 475"/>
                    <a:gd name="T14" fmla="*/ 0 w 105"/>
                    <a:gd name="T15" fmla="*/ 87 h 475"/>
                    <a:gd name="T16" fmla="*/ 0 w 105"/>
                    <a:gd name="T17" fmla="*/ 95 h 475"/>
                    <a:gd name="T18" fmla="*/ 0 w 105"/>
                    <a:gd name="T19" fmla="*/ 102 h 475"/>
                    <a:gd name="T20" fmla="*/ 0 w 105"/>
                    <a:gd name="T21" fmla="*/ 109 h 475"/>
                    <a:gd name="T22" fmla="*/ 0 w 105"/>
                    <a:gd name="T23" fmla="*/ 117 h 475"/>
                    <a:gd name="T24" fmla="*/ 5 w 105"/>
                    <a:gd name="T25" fmla="*/ 117 h 475"/>
                    <a:gd name="T26" fmla="*/ 5 w 105"/>
                    <a:gd name="T27" fmla="*/ 110 h 475"/>
                    <a:gd name="T28" fmla="*/ 5 w 105"/>
                    <a:gd name="T29" fmla="*/ 103 h 475"/>
                    <a:gd name="T30" fmla="*/ 5 w 105"/>
                    <a:gd name="T31" fmla="*/ 96 h 475"/>
                    <a:gd name="T32" fmla="*/ 5 w 105"/>
                    <a:gd name="T33" fmla="*/ 88 h 475"/>
                    <a:gd name="T34" fmla="*/ 6 w 105"/>
                    <a:gd name="T35" fmla="*/ 74 h 475"/>
                    <a:gd name="T36" fmla="*/ 6 w 105"/>
                    <a:gd name="T37" fmla="*/ 60 h 475"/>
                    <a:gd name="T38" fmla="*/ 7 w 105"/>
                    <a:gd name="T39" fmla="*/ 45 h 475"/>
                    <a:gd name="T40" fmla="*/ 8 w 105"/>
                    <a:gd name="T41" fmla="*/ 31 h 475"/>
                    <a:gd name="T42" fmla="*/ 9 w 105"/>
                    <a:gd name="T43" fmla="*/ 17 h 475"/>
                    <a:gd name="T44" fmla="*/ 10 w 105"/>
                    <a:gd name="T45" fmla="*/ 2 h 475"/>
                    <a:gd name="T46" fmla="*/ 10 w 105"/>
                    <a:gd name="T47" fmla="*/ 1 h 475"/>
                    <a:gd name="T48" fmla="*/ 10 w 105"/>
                    <a:gd name="T49" fmla="*/ 2 h 475"/>
                    <a:gd name="T50" fmla="*/ 10 w 105"/>
                    <a:gd name="T51" fmla="*/ 1 h 475"/>
                    <a:gd name="T52" fmla="*/ 10 w 105"/>
                    <a:gd name="T53" fmla="*/ 1 h 475"/>
                    <a:gd name="T54" fmla="*/ 5 w 105"/>
                    <a:gd name="T55" fmla="*/ 1 h 47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05" h="475">
                      <a:moveTo>
                        <a:pt x="56" y="4"/>
                      </a:moveTo>
                      <a:lnTo>
                        <a:pt x="56" y="0"/>
                      </a:lnTo>
                      <a:lnTo>
                        <a:pt x="47" y="58"/>
                      </a:lnTo>
                      <a:lnTo>
                        <a:pt x="38" y="117"/>
                      </a:lnTo>
                      <a:lnTo>
                        <a:pt x="28" y="176"/>
                      </a:lnTo>
                      <a:lnTo>
                        <a:pt x="20" y="236"/>
                      </a:lnTo>
                      <a:lnTo>
                        <a:pt x="11" y="295"/>
                      </a:lnTo>
                      <a:lnTo>
                        <a:pt x="5" y="354"/>
                      </a:lnTo>
                      <a:lnTo>
                        <a:pt x="3" y="384"/>
                      </a:lnTo>
                      <a:lnTo>
                        <a:pt x="1" y="414"/>
                      </a:lnTo>
                      <a:lnTo>
                        <a:pt x="0" y="444"/>
                      </a:lnTo>
                      <a:lnTo>
                        <a:pt x="0" y="475"/>
                      </a:lnTo>
                      <a:lnTo>
                        <a:pt x="48" y="475"/>
                      </a:lnTo>
                      <a:lnTo>
                        <a:pt x="48" y="445"/>
                      </a:lnTo>
                      <a:lnTo>
                        <a:pt x="49" y="417"/>
                      </a:lnTo>
                      <a:lnTo>
                        <a:pt x="52" y="388"/>
                      </a:lnTo>
                      <a:lnTo>
                        <a:pt x="54" y="359"/>
                      </a:lnTo>
                      <a:lnTo>
                        <a:pt x="60" y="301"/>
                      </a:lnTo>
                      <a:lnTo>
                        <a:pt x="67" y="243"/>
                      </a:lnTo>
                      <a:lnTo>
                        <a:pt x="76" y="184"/>
                      </a:lnTo>
                      <a:lnTo>
                        <a:pt x="85" y="126"/>
                      </a:lnTo>
                      <a:lnTo>
                        <a:pt x="95" y="67"/>
                      </a:lnTo>
                      <a:lnTo>
                        <a:pt x="103" y="7"/>
                      </a:lnTo>
                      <a:lnTo>
                        <a:pt x="105" y="4"/>
                      </a:lnTo>
                      <a:lnTo>
                        <a:pt x="103" y="7"/>
                      </a:lnTo>
                      <a:lnTo>
                        <a:pt x="105" y="5"/>
                      </a:lnTo>
                      <a:lnTo>
                        <a:pt x="105" y="4"/>
                      </a:lnTo>
                      <a:lnTo>
                        <a:pt x="56" y="4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Freeform 317"/>
                <p:cNvSpPr>
                  <a:spLocks/>
                </p:cNvSpPr>
                <p:nvPr/>
              </p:nvSpPr>
              <p:spPr bwMode="auto">
                <a:xfrm>
                  <a:off x="929" y="1723"/>
                  <a:ext cx="6" cy="141"/>
                </a:xfrm>
                <a:custGeom>
                  <a:avLst/>
                  <a:gdLst>
                    <a:gd name="T0" fmla="*/ 2 w 76"/>
                    <a:gd name="T1" fmla="*/ 0 h 570"/>
                    <a:gd name="T2" fmla="*/ 2 w 76"/>
                    <a:gd name="T3" fmla="*/ 2 h 570"/>
                    <a:gd name="T4" fmla="*/ 2 w 76"/>
                    <a:gd name="T5" fmla="*/ 19 h 570"/>
                    <a:gd name="T6" fmla="*/ 2 w 76"/>
                    <a:gd name="T7" fmla="*/ 36 h 570"/>
                    <a:gd name="T8" fmla="*/ 2 w 76"/>
                    <a:gd name="T9" fmla="*/ 54 h 570"/>
                    <a:gd name="T10" fmla="*/ 1 w 76"/>
                    <a:gd name="T11" fmla="*/ 71 h 570"/>
                    <a:gd name="T12" fmla="*/ 1 w 76"/>
                    <a:gd name="T13" fmla="*/ 88 h 570"/>
                    <a:gd name="T14" fmla="*/ 0 w 76"/>
                    <a:gd name="T15" fmla="*/ 106 h 570"/>
                    <a:gd name="T16" fmla="*/ 0 w 76"/>
                    <a:gd name="T17" fmla="*/ 123 h 570"/>
                    <a:gd name="T18" fmla="*/ 0 w 76"/>
                    <a:gd name="T19" fmla="*/ 141 h 570"/>
                    <a:gd name="T20" fmla="*/ 4 w 76"/>
                    <a:gd name="T21" fmla="*/ 141 h 570"/>
                    <a:gd name="T22" fmla="*/ 4 w 76"/>
                    <a:gd name="T23" fmla="*/ 124 h 570"/>
                    <a:gd name="T24" fmla="*/ 4 w 76"/>
                    <a:gd name="T25" fmla="*/ 107 h 570"/>
                    <a:gd name="T26" fmla="*/ 5 w 76"/>
                    <a:gd name="T27" fmla="*/ 89 h 570"/>
                    <a:gd name="T28" fmla="*/ 5 w 76"/>
                    <a:gd name="T29" fmla="*/ 72 h 570"/>
                    <a:gd name="T30" fmla="*/ 5 w 76"/>
                    <a:gd name="T31" fmla="*/ 55 h 570"/>
                    <a:gd name="T32" fmla="*/ 6 w 76"/>
                    <a:gd name="T33" fmla="*/ 37 h 570"/>
                    <a:gd name="T34" fmla="*/ 6 w 76"/>
                    <a:gd name="T35" fmla="*/ 20 h 570"/>
                    <a:gd name="T36" fmla="*/ 6 w 76"/>
                    <a:gd name="T37" fmla="*/ 2 h 570"/>
                    <a:gd name="T38" fmla="*/ 6 w 76"/>
                    <a:gd name="T39" fmla="*/ 4 h 570"/>
                    <a:gd name="T40" fmla="*/ 2 w 76"/>
                    <a:gd name="T41" fmla="*/ 0 h 570"/>
                    <a:gd name="T42" fmla="*/ 2 w 76"/>
                    <a:gd name="T43" fmla="*/ 1 h 570"/>
                    <a:gd name="T44" fmla="*/ 2 w 76"/>
                    <a:gd name="T45" fmla="*/ 2 h 570"/>
                    <a:gd name="T46" fmla="*/ 2 w 76"/>
                    <a:gd name="T47" fmla="*/ 0 h 57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6" h="570">
                      <a:moveTo>
                        <a:pt x="29" y="0"/>
                      </a:moveTo>
                      <a:lnTo>
                        <a:pt x="27" y="9"/>
                      </a:lnTo>
                      <a:lnTo>
                        <a:pt x="26" y="78"/>
                      </a:lnTo>
                      <a:lnTo>
                        <a:pt x="23" y="147"/>
                      </a:lnTo>
                      <a:lnTo>
                        <a:pt x="19" y="218"/>
                      </a:lnTo>
                      <a:lnTo>
                        <a:pt x="14" y="288"/>
                      </a:lnTo>
                      <a:lnTo>
                        <a:pt x="8" y="357"/>
                      </a:lnTo>
                      <a:lnTo>
                        <a:pt x="4" y="428"/>
                      </a:lnTo>
                      <a:lnTo>
                        <a:pt x="1" y="498"/>
                      </a:lnTo>
                      <a:lnTo>
                        <a:pt x="0" y="570"/>
                      </a:lnTo>
                      <a:lnTo>
                        <a:pt x="49" y="570"/>
                      </a:lnTo>
                      <a:lnTo>
                        <a:pt x="50" y="501"/>
                      </a:lnTo>
                      <a:lnTo>
                        <a:pt x="53" y="431"/>
                      </a:lnTo>
                      <a:lnTo>
                        <a:pt x="57" y="361"/>
                      </a:lnTo>
                      <a:lnTo>
                        <a:pt x="62" y="291"/>
                      </a:lnTo>
                      <a:lnTo>
                        <a:pt x="68" y="221"/>
                      </a:lnTo>
                      <a:lnTo>
                        <a:pt x="72" y="151"/>
                      </a:lnTo>
                      <a:lnTo>
                        <a:pt x="75" y="80"/>
                      </a:lnTo>
                      <a:lnTo>
                        <a:pt x="76" y="9"/>
                      </a:lnTo>
                      <a:lnTo>
                        <a:pt x="74" y="18"/>
                      </a:lnTo>
                      <a:lnTo>
                        <a:pt x="29" y="0"/>
                      </a:lnTo>
                      <a:lnTo>
                        <a:pt x="27" y="4"/>
                      </a:lnTo>
                      <a:lnTo>
                        <a:pt x="27" y="9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Freeform 318"/>
                <p:cNvSpPr>
                  <a:spLocks/>
                </p:cNvSpPr>
                <p:nvPr/>
              </p:nvSpPr>
              <p:spPr bwMode="auto">
                <a:xfrm>
                  <a:off x="931" y="1688"/>
                  <a:ext cx="7" cy="41"/>
                </a:xfrm>
                <a:custGeom>
                  <a:avLst/>
                  <a:gdLst>
                    <a:gd name="T0" fmla="*/ 7 w 75"/>
                    <a:gd name="T1" fmla="*/ 19 h 163"/>
                    <a:gd name="T2" fmla="*/ 3 w 75"/>
                    <a:gd name="T3" fmla="*/ 18 h 163"/>
                    <a:gd name="T4" fmla="*/ 0 w 75"/>
                    <a:gd name="T5" fmla="*/ 36 h 163"/>
                    <a:gd name="T6" fmla="*/ 4 w 75"/>
                    <a:gd name="T7" fmla="*/ 41 h 163"/>
                    <a:gd name="T8" fmla="*/ 7 w 75"/>
                    <a:gd name="T9" fmla="*/ 23 h 163"/>
                    <a:gd name="T10" fmla="*/ 3 w 75"/>
                    <a:gd name="T11" fmla="*/ 22 h 163"/>
                    <a:gd name="T12" fmla="*/ 7 w 75"/>
                    <a:gd name="T13" fmla="*/ 19 h 163"/>
                    <a:gd name="T14" fmla="*/ 5 w 75"/>
                    <a:gd name="T15" fmla="*/ 0 h 163"/>
                    <a:gd name="T16" fmla="*/ 3 w 75"/>
                    <a:gd name="T17" fmla="*/ 18 h 163"/>
                    <a:gd name="T18" fmla="*/ 7 w 75"/>
                    <a:gd name="T19" fmla="*/ 19 h 1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5" h="163">
                      <a:moveTo>
                        <a:pt x="75" y="75"/>
                      </a:moveTo>
                      <a:lnTo>
                        <a:pt x="28" y="72"/>
                      </a:lnTo>
                      <a:lnTo>
                        <a:pt x="0" y="145"/>
                      </a:lnTo>
                      <a:lnTo>
                        <a:pt x="45" y="163"/>
                      </a:lnTo>
                      <a:lnTo>
                        <a:pt x="74" y="91"/>
                      </a:lnTo>
                      <a:lnTo>
                        <a:pt x="27" y="88"/>
                      </a:lnTo>
                      <a:lnTo>
                        <a:pt x="75" y="75"/>
                      </a:lnTo>
                      <a:lnTo>
                        <a:pt x="57" y="0"/>
                      </a:lnTo>
                      <a:lnTo>
                        <a:pt x="28" y="72"/>
                      </a:lnTo>
                      <a:lnTo>
                        <a:pt x="75" y="75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Freeform 319"/>
                <p:cNvSpPr>
                  <a:spLocks/>
                </p:cNvSpPr>
                <p:nvPr/>
              </p:nvSpPr>
              <p:spPr bwMode="auto">
                <a:xfrm>
                  <a:off x="934" y="1707"/>
                  <a:ext cx="7" cy="33"/>
                </a:xfrm>
                <a:custGeom>
                  <a:avLst/>
                  <a:gdLst>
                    <a:gd name="T0" fmla="*/ 7 w 76"/>
                    <a:gd name="T1" fmla="*/ 31 h 130"/>
                    <a:gd name="T2" fmla="*/ 7 w 76"/>
                    <a:gd name="T3" fmla="*/ 30 h 130"/>
                    <a:gd name="T4" fmla="*/ 4 w 76"/>
                    <a:gd name="T5" fmla="*/ 0 h 130"/>
                    <a:gd name="T6" fmla="*/ 0 w 76"/>
                    <a:gd name="T7" fmla="*/ 3 h 130"/>
                    <a:gd name="T8" fmla="*/ 3 w 76"/>
                    <a:gd name="T9" fmla="*/ 33 h 130"/>
                    <a:gd name="T10" fmla="*/ 3 w 76"/>
                    <a:gd name="T11" fmla="*/ 31 h 130"/>
                    <a:gd name="T12" fmla="*/ 7 w 76"/>
                    <a:gd name="T13" fmla="*/ 31 h 130"/>
                    <a:gd name="T14" fmla="*/ 7 w 76"/>
                    <a:gd name="T15" fmla="*/ 31 h 130"/>
                    <a:gd name="T16" fmla="*/ 7 w 76"/>
                    <a:gd name="T17" fmla="*/ 30 h 130"/>
                    <a:gd name="T18" fmla="*/ 7 w 76"/>
                    <a:gd name="T19" fmla="*/ 31 h 13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6" h="130">
                      <a:moveTo>
                        <a:pt x="76" y="124"/>
                      </a:moveTo>
                      <a:lnTo>
                        <a:pt x="75" y="119"/>
                      </a:lnTo>
                      <a:lnTo>
                        <a:pt x="48" y="0"/>
                      </a:lnTo>
                      <a:lnTo>
                        <a:pt x="0" y="13"/>
                      </a:lnTo>
                      <a:lnTo>
                        <a:pt x="29" y="130"/>
                      </a:lnTo>
                      <a:lnTo>
                        <a:pt x="28" y="124"/>
                      </a:lnTo>
                      <a:lnTo>
                        <a:pt x="76" y="124"/>
                      </a:lnTo>
                      <a:lnTo>
                        <a:pt x="76" y="121"/>
                      </a:lnTo>
                      <a:lnTo>
                        <a:pt x="75" y="119"/>
                      </a:lnTo>
                      <a:lnTo>
                        <a:pt x="76" y="124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Freeform 320"/>
                <p:cNvSpPr>
                  <a:spLocks/>
                </p:cNvSpPr>
                <p:nvPr/>
              </p:nvSpPr>
              <p:spPr bwMode="auto">
                <a:xfrm>
                  <a:off x="936" y="1737"/>
                  <a:ext cx="10" cy="200"/>
                </a:xfrm>
                <a:custGeom>
                  <a:avLst/>
                  <a:gdLst>
                    <a:gd name="T0" fmla="*/ 10 w 105"/>
                    <a:gd name="T1" fmla="*/ 198 h 810"/>
                    <a:gd name="T2" fmla="*/ 10 w 105"/>
                    <a:gd name="T3" fmla="*/ 199 h 810"/>
                    <a:gd name="T4" fmla="*/ 10 w 105"/>
                    <a:gd name="T5" fmla="*/ 186 h 810"/>
                    <a:gd name="T6" fmla="*/ 10 w 105"/>
                    <a:gd name="T7" fmla="*/ 174 h 810"/>
                    <a:gd name="T8" fmla="*/ 9 w 105"/>
                    <a:gd name="T9" fmla="*/ 161 h 810"/>
                    <a:gd name="T10" fmla="*/ 9 w 105"/>
                    <a:gd name="T11" fmla="*/ 149 h 810"/>
                    <a:gd name="T12" fmla="*/ 8 w 105"/>
                    <a:gd name="T13" fmla="*/ 124 h 810"/>
                    <a:gd name="T14" fmla="*/ 7 w 105"/>
                    <a:gd name="T15" fmla="*/ 99 h 810"/>
                    <a:gd name="T16" fmla="*/ 6 w 105"/>
                    <a:gd name="T17" fmla="*/ 74 h 810"/>
                    <a:gd name="T18" fmla="*/ 5 w 105"/>
                    <a:gd name="T19" fmla="*/ 49 h 810"/>
                    <a:gd name="T20" fmla="*/ 5 w 105"/>
                    <a:gd name="T21" fmla="*/ 37 h 810"/>
                    <a:gd name="T22" fmla="*/ 5 w 105"/>
                    <a:gd name="T23" fmla="*/ 25 h 810"/>
                    <a:gd name="T24" fmla="*/ 5 w 105"/>
                    <a:gd name="T25" fmla="*/ 12 h 810"/>
                    <a:gd name="T26" fmla="*/ 5 w 105"/>
                    <a:gd name="T27" fmla="*/ 0 h 810"/>
                    <a:gd name="T28" fmla="*/ 0 w 105"/>
                    <a:gd name="T29" fmla="*/ 0 h 810"/>
                    <a:gd name="T30" fmla="*/ 0 w 105"/>
                    <a:gd name="T31" fmla="*/ 13 h 810"/>
                    <a:gd name="T32" fmla="*/ 0 w 105"/>
                    <a:gd name="T33" fmla="*/ 25 h 810"/>
                    <a:gd name="T34" fmla="*/ 0 w 105"/>
                    <a:gd name="T35" fmla="*/ 38 h 810"/>
                    <a:gd name="T36" fmla="*/ 1 w 105"/>
                    <a:gd name="T37" fmla="*/ 50 h 810"/>
                    <a:gd name="T38" fmla="*/ 2 w 105"/>
                    <a:gd name="T39" fmla="*/ 75 h 810"/>
                    <a:gd name="T40" fmla="*/ 3 w 105"/>
                    <a:gd name="T41" fmla="*/ 100 h 810"/>
                    <a:gd name="T42" fmla="*/ 4 w 105"/>
                    <a:gd name="T43" fmla="*/ 125 h 810"/>
                    <a:gd name="T44" fmla="*/ 4 w 105"/>
                    <a:gd name="T45" fmla="*/ 150 h 810"/>
                    <a:gd name="T46" fmla="*/ 5 w 105"/>
                    <a:gd name="T47" fmla="*/ 162 h 810"/>
                    <a:gd name="T48" fmla="*/ 5 w 105"/>
                    <a:gd name="T49" fmla="*/ 174 h 810"/>
                    <a:gd name="T50" fmla="*/ 5 w 105"/>
                    <a:gd name="T51" fmla="*/ 186 h 810"/>
                    <a:gd name="T52" fmla="*/ 5 w 105"/>
                    <a:gd name="T53" fmla="*/ 199 h 810"/>
                    <a:gd name="T54" fmla="*/ 5 w 105"/>
                    <a:gd name="T55" fmla="*/ 200 h 810"/>
                    <a:gd name="T56" fmla="*/ 5 w 105"/>
                    <a:gd name="T57" fmla="*/ 199 h 810"/>
                    <a:gd name="T58" fmla="*/ 5 w 105"/>
                    <a:gd name="T59" fmla="*/ 199 h 810"/>
                    <a:gd name="T60" fmla="*/ 5 w 105"/>
                    <a:gd name="T61" fmla="*/ 200 h 810"/>
                    <a:gd name="T62" fmla="*/ 10 w 105"/>
                    <a:gd name="T63" fmla="*/ 198 h 81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05" h="810">
                      <a:moveTo>
                        <a:pt x="104" y="802"/>
                      </a:moveTo>
                      <a:lnTo>
                        <a:pt x="105" y="805"/>
                      </a:lnTo>
                      <a:lnTo>
                        <a:pt x="104" y="754"/>
                      </a:lnTo>
                      <a:lnTo>
                        <a:pt x="101" y="703"/>
                      </a:lnTo>
                      <a:lnTo>
                        <a:pt x="99" y="653"/>
                      </a:lnTo>
                      <a:lnTo>
                        <a:pt x="95" y="602"/>
                      </a:lnTo>
                      <a:lnTo>
                        <a:pt x="87" y="501"/>
                      </a:lnTo>
                      <a:lnTo>
                        <a:pt x="76" y="400"/>
                      </a:lnTo>
                      <a:lnTo>
                        <a:pt x="65" y="300"/>
                      </a:lnTo>
                      <a:lnTo>
                        <a:pt x="57" y="200"/>
                      </a:lnTo>
                      <a:lnTo>
                        <a:pt x="54" y="150"/>
                      </a:lnTo>
                      <a:lnTo>
                        <a:pt x="50" y="100"/>
                      </a:lnTo>
                      <a:lnTo>
                        <a:pt x="48" y="50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1" y="51"/>
                      </a:lnTo>
                      <a:lnTo>
                        <a:pt x="2" y="102"/>
                      </a:lnTo>
                      <a:lnTo>
                        <a:pt x="5" y="153"/>
                      </a:lnTo>
                      <a:lnTo>
                        <a:pt x="8" y="204"/>
                      </a:lnTo>
                      <a:lnTo>
                        <a:pt x="18" y="304"/>
                      </a:lnTo>
                      <a:lnTo>
                        <a:pt x="28" y="405"/>
                      </a:lnTo>
                      <a:lnTo>
                        <a:pt x="38" y="506"/>
                      </a:lnTo>
                      <a:lnTo>
                        <a:pt x="47" y="606"/>
                      </a:lnTo>
                      <a:lnTo>
                        <a:pt x="50" y="656"/>
                      </a:lnTo>
                      <a:lnTo>
                        <a:pt x="54" y="706"/>
                      </a:lnTo>
                      <a:lnTo>
                        <a:pt x="55" y="755"/>
                      </a:lnTo>
                      <a:lnTo>
                        <a:pt x="56" y="805"/>
                      </a:lnTo>
                      <a:lnTo>
                        <a:pt x="56" y="810"/>
                      </a:lnTo>
                      <a:lnTo>
                        <a:pt x="56" y="805"/>
                      </a:lnTo>
                      <a:lnTo>
                        <a:pt x="56" y="807"/>
                      </a:lnTo>
                      <a:lnTo>
                        <a:pt x="56" y="810"/>
                      </a:lnTo>
                      <a:lnTo>
                        <a:pt x="104" y="802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Freeform 321"/>
                <p:cNvSpPr>
                  <a:spLocks/>
                </p:cNvSpPr>
                <p:nvPr/>
              </p:nvSpPr>
              <p:spPr bwMode="auto">
                <a:xfrm>
                  <a:off x="941" y="1935"/>
                  <a:ext cx="7" cy="62"/>
                </a:xfrm>
                <a:custGeom>
                  <a:avLst/>
                  <a:gdLst>
                    <a:gd name="T0" fmla="*/ 3 w 76"/>
                    <a:gd name="T1" fmla="*/ 45 h 254"/>
                    <a:gd name="T2" fmla="*/ 7 w 76"/>
                    <a:gd name="T3" fmla="*/ 49 h 254"/>
                    <a:gd name="T4" fmla="*/ 4 w 76"/>
                    <a:gd name="T5" fmla="*/ 0 h 254"/>
                    <a:gd name="T6" fmla="*/ 0 w 76"/>
                    <a:gd name="T7" fmla="*/ 2 h 254"/>
                    <a:gd name="T8" fmla="*/ 2 w 76"/>
                    <a:gd name="T9" fmla="*/ 50 h 254"/>
                    <a:gd name="T10" fmla="*/ 6 w 76"/>
                    <a:gd name="T11" fmla="*/ 54 h 254"/>
                    <a:gd name="T12" fmla="*/ 2 w 76"/>
                    <a:gd name="T13" fmla="*/ 50 h 254"/>
                    <a:gd name="T14" fmla="*/ 3 w 76"/>
                    <a:gd name="T15" fmla="*/ 62 h 254"/>
                    <a:gd name="T16" fmla="*/ 6 w 76"/>
                    <a:gd name="T17" fmla="*/ 54 h 254"/>
                    <a:gd name="T18" fmla="*/ 3 w 76"/>
                    <a:gd name="T19" fmla="*/ 45 h 2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6" h="254">
                      <a:moveTo>
                        <a:pt x="36" y="184"/>
                      </a:moveTo>
                      <a:lnTo>
                        <a:pt x="76" y="199"/>
                      </a:lnTo>
                      <a:lnTo>
                        <a:pt x="48" y="0"/>
                      </a:lnTo>
                      <a:lnTo>
                        <a:pt x="0" y="8"/>
                      </a:lnTo>
                      <a:lnTo>
                        <a:pt x="27" y="206"/>
                      </a:lnTo>
                      <a:lnTo>
                        <a:pt x="69" y="222"/>
                      </a:lnTo>
                      <a:lnTo>
                        <a:pt x="27" y="206"/>
                      </a:lnTo>
                      <a:lnTo>
                        <a:pt x="35" y="254"/>
                      </a:lnTo>
                      <a:lnTo>
                        <a:pt x="69" y="222"/>
                      </a:lnTo>
                      <a:lnTo>
                        <a:pt x="36" y="184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Freeform 322"/>
                <p:cNvSpPr>
                  <a:spLocks/>
                </p:cNvSpPr>
                <p:nvPr/>
              </p:nvSpPr>
              <p:spPr bwMode="auto">
                <a:xfrm>
                  <a:off x="945" y="1973"/>
                  <a:ext cx="6" cy="16"/>
                </a:xfrm>
                <a:custGeom>
                  <a:avLst/>
                  <a:gdLst>
                    <a:gd name="T0" fmla="*/ 2 w 68"/>
                    <a:gd name="T1" fmla="*/ 5 h 66"/>
                    <a:gd name="T2" fmla="*/ 2 w 68"/>
                    <a:gd name="T3" fmla="*/ 0 h 66"/>
                    <a:gd name="T4" fmla="*/ 0 w 68"/>
                    <a:gd name="T5" fmla="*/ 7 h 66"/>
                    <a:gd name="T6" fmla="*/ 3 w 68"/>
                    <a:gd name="T7" fmla="*/ 16 h 66"/>
                    <a:gd name="T8" fmla="*/ 5 w 68"/>
                    <a:gd name="T9" fmla="*/ 9 h 66"/>
                    <a:gd name="T10" fmla="*/ 6 w 68"/>
                    <a:gd name="T11" fmla="*/ 5 h 66"/>
                    <a:gd name="T12" fmla="*/ 5 w 68"/>
                    <a:gd name="T13" fmla="*/ 9 h 66"/>
                    <a:gd name="T14" fmla="*/ 6 w 68"/>
                    <a:gd name="T15" fmla="*/ 8 h 66"/>
                    <a:gd name="T16" fmla="*/ 6 w 68"/>
                    <a:gd name="T17" fmla="*/ 5 h 66"/>
                    <a:gd name="T18" fmla="*/ 2 w 68"/>
                    <a:gd name="T19" fmla="*/ 5 h 6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8" h="66">
                      <a:moveTo>
                        <a:pt x="20" y="19"/>
                      </a:moveTo>
                      <a:lnTo>
                        <a:pt x="27" y="0"/>
                      </a:lnTo>
                      <a:lnTo>
                        <a:pt x="0" y="28"/>
                      </a:lnTo>
                      <a:lnTo>
                        <a:pt x="33" y="66"/>
                      </a:lnTo>
                      <a:lnTo>
                        <a:pt x="60" y="38"/>
                      </a:lnTo>
                      <a:lnTo>
                        <a:pt x="68" y="19"/>
                      </a:lnTo>
                      <a:lnTo>
                        <a:pt x="60" y="38"/>
                      </a:lnTo>
                      <a:lnTo>
                        <a:pt x="68" y="31"/>
                      </a:lnTo>
                      <a:lnTo>
                        <a:pt x="68" y="19"/>
                      </a:lnTo>
                      <a:lnTo>
                        <a:pt x="20" y="19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Freeform 323"/>
                <p:cNvSpPr>
                  <a:spLocks/>
                </p:cNvSpPr>
                <p:nvPr/>
              </p:nvSpPr>
              <p:spPr bwMode="auto">
                <a:xfrm>
                  <a:off x="946" y="1848"/>
                  <a:ext cx="10" cy="130"/>
                </a:xfrm>
                <a:custGeom>
                  <a:avLst/>
                  <a:gdLst>
                    <a:gd name="T0" fmla="*/ 5 w 104"/>
                    <a:gd name="T1" fmla="*/ 1 h 527"/>
                    <a:gd name="T2" fmla="*/ 5 w 104"/>
                    <a:gd name="T3" fmla="*/ 0 h 527"/>
                    <a:gd name="T4" fmla="*/ 5 w 104"/>
                    <a:gd name="T5" fmla="*/ 16 h 527"/>
                    <a:gd name="T6" fmla="*/ 4 w 104"/>
                    <a:gd name="T7" fmla="*/ 32 h 527"/>
                    <a:gd name="T8" fmla="*/ 3 w 104"/>
                    <a:gd name="T9" fmla="*/ 48 h 527"/>
                    <a:gd name="T10" fmla="*/ 2 w 104"/>
                    <a:gd name="T11" fmla="*/ 65 h 527"/>
                    <a:gd name="T12" fmla="*/ 1 w 104"/>
                    <a:gd name="T13" fmla="*/ 81 h 527"/>
                    <a:gd name="T14" fmla="*/ 0 w 104"/>
                    <a:gd name="T15" fmla="*/ 97 h 527"/>
                    <a:gd name="T16" fmla="*/ 0 w 104"/>
                    <a:gd name="T17" fmla="*/ 105 h 527"/>
                    <a:gd name="T18" fmla="*/ 0 w 104"/>
                    <a:gd name="T19" fmla="*/ 114 h 527"/>
                    <a:gd name="T20" fmla="*/ 0 w 104"/>
                    <a:gd name="T21" fmla="*/ 122 h 527"/>
                    <a:gd name="T22" fmla="*/ 0 w 104"/>
                    <a:gd name="T23" fmla="*/ 130 h 527"/>
                    <a:gd name="T24" fmla="*/ 5 w 104"/>
                    <a:gd name="T25" fmla="*/ 130 h 527"/>
                    <a:gd name="T26" fmla="*/ 5 w 104"/>
                    <a:gd name="T27" fmla="*/ 122 h 527"/>
                    <a:gd name="T28" fmla="*/ 5 w 104"/>
                    <a:gd name="T29" fmla="*/ 114 h 527"/>
                    <a:gd name="T30" fmla="*/ 5 w 104"/>
                    <a:gd name="T31" fmla="*/ 106 h 527"/>
                    <a:gd name="T32" fmla="*/ 5 w 104"/>
                    <a:gd name="T33" fmla="*/ 98 h 527"/>
                    <a:gd name="T34" fmla="*/ 6 w 104"/>
                    <a:gd name="T35" fmla="*/ 82 h 527"/>
                    <a:gd name="T36" fmla="*/ 7 w 104"/>
                    <a:gd name="T37" fmla="*/ 66 h 527"/>
                    <a:gd name="T38" fmla="*/ 7 w 104"/>
                    <a:gd name="T39" fmla="*/ 50 h 527"/>
                    <a:gd name="T40" fmla="*/ 8 w 104"/>
                    <a:gd name="T41" fmla="*/ 34 h 527"/>
                    <a:gd name="T42" fmla="*/ 9 w 104"/>
                    <a:gd name="T43" fmla="*/ 18 h 527"/>
                    <a:gd name="T44" fmla="*/ 10 w 104"/>
                    <a:gd name="T45" fmla="*/ 1 h 527"/>
                    <a:gd name="T46" fmla="*/ 10 w 104"/>
                    <a:gd name="T47" fmla="*/ 1 h 527"/>
                    <a:gd name="T48" fmla="*/ 10 w 104"/>
                    <a:gd name="T49" fmla="*/ 1 h 527"/>
                    <a:gd name="T50" fmla="*/ 10 w 104"/>
                    <a:gd name="T51" fmla="*/ 1 h 527"/>
                    <a:gd name="T52" fmla="*/ 10 w 104"/>
                    <a:gd name="T53" fmla="*/ 1 h 527"/>
                    <a:gd name="T54" fmla="*/ 5 w 104"/>
                    <a:gd name="T55" fmla="*/ 1 h 5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04" h="527">
                      <a:moveTo>
                        <a:pt x="55" y="3"/>
                      </a:moveTo>
                      <a:lnTo>
                        <a:pt x="56" y="0"/>
                      </a:lnTo>
                      <a:lnTo>
                        <a:pt x="47" y="65"/>
                      </a:lnTo>
                      <a:lnTo>
                        <a:pt x="38" y="130"/>
                      </a:lnTo>
                      <a:lnTo>
                        <a:pt x="29" y="195"/>
                      </a:lnTo>
                      <a:lnTo>
                        <a:pt x="20" y="262"/>
                      </a:lnTo>
                      <a:lnTo>
                        <a:pt x="12" y="328"/>
                      </a:lnTo>
                      <a:lnTo>
                        <a:pt x="5" y="394"/>
                      </a:lnTo>
                      <a:lnTo>
                        <a:pt x="3" y="427"/>
                      </a:lnTo>
                      <a:lnTo>
                        <a:pt x="1" y="461"/>
                      </a:lnTo>
                      <a:lnTo>
                        <a:pt x="0" y="494"/>
                      </a:lnTo>
                      <a:lnTo>
                        <a:pt x="0" y="527"/>
                      </a:lnTo>
                      <a:lnTo>
                        <a:pt x="48" y="527"/>
                      </a:lnTo>
                      <a:lnTo>
                        <a:pt x="49" y="495"/>
                      </a:lnTo>
                      <a:lnTo>
                        <a:pt x="50" y="463"/>
                      </a:lnTo>
                      <a:lnTo>
                        <a:pt x="51" y="430"/>
                      </a:lnTo>
                      <a:lnTo>
                        <a:pt x="54" y="399"/>
                      </a:lnTo>
                      <a:lnTo>
                        <a:pt x="60" y="333"/>
                      </a:lnTo>
                      <a:lnTo>
                        <a:pt x="68" y="268"/>
                      </a:lnTo>
                      <a:lnTo>
                        <a:pt x="76" y="203"/>
                      </a:lnTo>
                      <a:lnTo>
                        <a:pt x="86" y="138"/>
                      </a:lnTo>
                      <a:lnTo>
                        <a:pt x="95" y="72"/>
                      </a:lnTo>
                      <a:lnTo>
                        <a:pt x="104" y="5"/>
                      </a:lnTo>
                      <a:lnTo>
                        <a:pt x="104" y="3"/>
                      </a:lnTo>
                      <a:lnTo>
                        <a:pt x="104" y="5"/>
                      </a:lnTo>
                      <a:lnTo>
                        <a:pt x="104" y="4"/>
                      </a:lnTo>
                      <a:lnTo>
                        <a:pt x="104" y="3"/>
                      </a:lnTo>
                      <a:lnTo>
                        <a:pt x="55" y="3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324"/>
                <p:cNvSpPr>
                  <a:spLocks/>
                </p:cNvSpPr>
                <p:nvPr/>
              </p:nvSpPr>
              <p:spPr bwMode="auto">
                <a:xfrm>
                  <a:off x="951" y="1710"/>
                  <a:ext cx="7" cy="138"/>
                </a:xfrm>
                <a:custGeom>
                  <a:avLst/>
                  <a:gdLst>
                    <a:gd name="T0" fmla="*/ 3 w 78"/>
                    <a:gd name="T1" fmla="*/ 0 h 560"/>
                    <a:gd name="T2" fmla="*/ 3 w 78"/>
                    <a:gd name="T3" fmla="*/ 4 h 560"/>
                    <a:gd name="T4" fmla="*/ 3 w 78"/>
                    <a:gd name="T5" fmla="*/ 21 h 560"/>
                    <a:gd name="T6" fmla="*/ 2 w 78"/>
                    <a:gd name="T7" fmla="*/ 37 h 560"/>
                    <a:gd name="T8" fmla="*/ 2 w 78"/>
                    <a:gd name="T9" fmla="*/ 54 h 560"/>
                    <a:gd name="T10" fmla="*/ 1 w 78"/>
                    <a:gd name="T11" fmla="*/ 70 h 560"/>
                    <a:gd name="T12" fmla="*/ 1 w 78"/>
                    <a:gd name="T13" fmla="*/ 87 h 560"/>
                    <a:gd name="T14" fmla="*/ 0 w 78"/>
                    <a:gd name="T15" fmla="*/ 104 h 560"/>
                    <a:gd name="T16" fmla="*/ 0 w 78"/>
                    <a:gd name="T17" fmla="*/ 121 h 560"/>
                    <a:gd name="T18" fmla="*/ 0 w 78"/>
                    <a:gd name="T19" fmla="*/ 138 h 560"/>
                    <a:gd name="T20" fmla="*/ 4 w 78"/>
                    <a:gd name="T21" fmla="*/ 138 h 560"/>
                    <a:gd name="T22" fmla="*/ 4 w 78"/>
                    <a:gd name="T23" fmla="*/ 121 h 560"/>
                    <a:gd name="T24" fmla="*/ 5 w 78"/>
                    <a:gd name="T25" fmla="*/ 105 h 560"/>
                    <a:gd name="T26" fmla="*/ 5 w 78"/>
                    <a:gd name="T27" fmla="*/ 88 h 560"/>
                    <a:gd name="T28" fmla="*/ 6 w 78"/>
                    <a:gd name="T29" fmla="*/ 71 h 560"/>
                    <a:gd name="T30" fmla="*/ 6 w 78"/>
                    <a:gd name="T31" fmla="*/ 55 h 560"/>
                    <a:gd name="T32" fmla="*/ 6 w 78"/>
                    <a:gd name="T33" fmla="*/ 38 h 560"/>
                    <a:gd name="T34" fmla="*/ 7 w 78"/>
                    <a:gd name="T35" fmla="*/ 21 h 560"/>
                    <a:gd name="T36" fmla="*/ 7 w 78"/>
                    <a:gd name="T37" fmla="*/ 4 h 560"/>
                    <a:gd name="T38" fmla="*/ 6 w 78"/>
                    <a:gd name="T39" fmla="*/ 8 h 560"/>
                    <a:gd name="T40" fmla="*/ 3 w 78"/>
                    <a:gd name="T41" fmla="*/ 0 h 560"/>
                    <a:gd name="T42" fmla="*/ 3 w 78"/>
                    <a:gd name="T43" fmla="*/ 2 h 560"/>
                    <a:gd name="T44" fmla="*/ 3 w 78"/>
                    <a:gd name="T45" fmla="*/ 4 h 560"/>
                    <a:gd name="T46" fmla="*/ 3 w 78"/>
                    <a:gd name="T47" fmla="*/ 0 h 56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8" h="560">
                      <a:moveTo>
                        <a:pt x="34" y="0"/>
                      </a:moveTo>
                      <a:lnTo>
                        <a:pt x="29" y="17"/>
                      </a:lnTo>
                      <a:lnTo>
                        <a:pt x="28" y="84"/>
                      </a:lnTo>
                      <a:lnTo>
                        <a:pt x="25" y="151"/>
                      </a:lnTo>
                      <a:lnTo>
                        <a:pt x="19" y="219"/>
                      </a:lnTo>
                      <a:lnTo>
                        <a:pt x="15" y="286"/>
                      </a:lnTo>
                      <a:lnTo>
                        <a:pt x="10" y="354"/>
                      </a:lnTo>
                      <a:lnTo>
                        <a:pt x="5" y="422"/>
                      </a:lnTo>
                      <a:lnTo>
                        <a:pt x="2" y="491"/>
                      </a:lnTo>
                      <a:lnTo>
                        <a:pt x="0" y="560"/>
                      </a:lnTo>
                      <a:lnTo>
                        <a:pt x="49" y="560"/>
                      </a:lnTo>
                      <a:lnTo>
                        <a:pt x="50" y="493"/>
                      </a:lnTo>
                      <a:lnTo>
                        <a:pt x="53" y="425"/>
                      </a:lnTo>
                      <a:lnTo>
                        <a:pt x="59" y="358"/>
                      </a:lnTo>
                      <a:lnTo>
                        <a:pt x="63" y="289"/>
                      </a:lnTo>
                      <a:lnTo>
                        <a:pt x="68" y="222"/>
                      </a:lnTo>
                      <a:lnTo>
                        <a:pt x="72" y="154"/>
                      </a:lnTo>
                      <a:lnTo>
                        <a:pt x="75" y="85"/>
                      </a:lnTo>
                      <a:lnTo>
                        <a:pt x="78" y="17"/>
                      </a:lnTo>
                      <a:lnTo>
                        <a:pt x="72" y="33"/>
                      </a:lnTo>
                      <a:lnTo>
                        <a:pt x="34" y="0"/>
                      </a:lnTo>
                      <a:lnTo>
                        <a:pt x="29" y="8"/>
                      </a:lnTo>
                      <a:lnTo>
                        <a:pt x="29" y="17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Freeform 325"/>
                <p:cNvSpPr>
                  <a:spLocks/>
                </p:cNvSpPr>
                <p:nvPr/>
              </p:nvSpPr>
              <p:spPr bwMode="auto">
                <a:xfrm>
                  <a:off x="954" y="1691"/>
                  <a:ext cx="7" cy="27"/>
                </a:xfrm>
                <a:custGeom>
                  <a:avLst/>
                  <a:gdLst>
                    <a:gd name="T0" fmla="*/ 7 w 71"/>
                    <a:gd name="T1" fmla="*/ 14 h 114"/>
                    <a:gd name="T2" fmla="*/ 3 w 71"/>
                    <a:gd name="T3" fmla="*/ 11 h 114"/>
                    <a:gd name="T4" fmla="*/ 0 w 71"/>
                    <a:gd name="T5" fmla="*/ 19 h 114"/>
                    <a:gd name="T6" fmla="*/ 4 w 71"/>
                    <a:gd name="T7" fmla="*/ 27 h 114"/>
                    <a:gd name="T8" fmla="*/ 7 w 71"/>
                    <a:gd name="T9" fmla="*/ 18 h 114"/>
                    <a:gd name="T10" fmla="*/ 2 w 71"/>
                    <a:gd name="T11" fmla="*/ 15 h 114"/>
                    <a:gd name="T12" fmla="*/ 7 w 71"/>
                    <a:gd name="T13" fmla="*/ 14 h 114"/>
                    <a:gd name="T14" fmla="*/ 6 w 71"/>
                    <a:gd name="T15" fmla="*/ 0 h 114"/>
                    <a:gd name="T16" fmla="*/ 3 w 71"/>
                    <a:gd name="T17" fmla="*/ 11 h 114"/>
                    <a:gd name="T18" fmla="*/ 7 w 71"/>
                    <a:gd name="T19" fmla="*/ 14 h 1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1" h="114">
                      <a:moveTo>
                        <a:pt x="71" y="59"/>
                      </a:moveTo>
                      <a:lnTo>
                        <a:pt x="28" y="46"/>
                      </a:lnTo>
                      <a:lnTo>
                        <a:pt x="0" y="81"/>
                      </a:lnTo>
                      <a:lnTo>
                        <a:pt x="38" y="114"/>
                      </a:lnTo>
                      <a:lnTo>
                        <a:pt x="66" y="77"/>
                      </a:lnTo>
                      <a:lnTo>
                        <a:pt x="22" y="65"/>
                      </a:lnTo>
                      <a:lnTo>
                        <a:pt x="71" y="59"/>
                      </a:lnTo>
                      <a:lnTo>
                        <a:pt x="64" y="0"/>
                      </a:lnTo>
                      <a:lnTo>
                        <a:pt x="28" y="46"/>
                      </a:lnTo>
                      <a:lnTo>
                        <a:pt x="71" y="59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326"/>
                <p:cNvSpPr>
                  <a:spLocks/>
                </p:cNvSpPr>
                <p:nvPr/>
              </p:nvSpPr>
              <p:spPr bwMode="auto">
                <a:xfrm>
                  <a:off x="956" y="1704"/>
                  <a:ext cx="7" cy="60"/>
                </a:xfrm>
                <a:custGeom>
                  <a:avLst/>
                  <a:gdLst>
                    <a:gd name="T0" fmla="*/ 7 w 77"/>
                    <a:gd name="T1" fmla="*/ 59 h 232"/>
                    <a:gd name="T2" fmla="*/ 7 w 77"/>
                    <a:gd name="T3" fmla="*/ 58 h 232"/>
                    <a:gd name="T4" fmla="*/ 4 w 77"/>
                    <a:gd name="T5" fmla="*/ 0 h 232"/>
                    <a:gd name="T6" fmla="*/ 0 w 77"/>
                    <a:gd name="T7" fmla="*/ 2 h 232"/>
                    <a:gd name="T8" fmla="*/ 3 w 77"/>
                    <a:gd name="T9" fmla="*/ 60 h 232"/>
                    <a:gd name="T10" fmla="*/ 3 w 77"/>
                    <a:gd name="T11" fmla="*/ 59 h 232"/>
                    <a:gd name="T12" fmla="*/ 7 w 77"/>
                    <a:gd name="T13" fmla="*/ 59 h 232"/>
                    <a:gd name="T14" fmla="*/ 7 w 77"/>
                    <a:gd name="T15" fmla="*/ 59 h 232"/>
                    <a:gd name="T16" fmla="*/ 7 w 77"/>
                    <a:gd name="T17" fmla="*/ 58 h 232"/>
                    <a:gd name="T18" fmla="*/ 7 w 77"/>
                    <a:gd name="T19" fmla="*/ 59 h 23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7" h="232">
                      <a:moveTo>
                        <a:pt x="77" y="229"/>
                      </a:moveTo>
                      <a:lnTo>
                        <a:pt x="77" y="226"/>
                      </a:lnTo>
                      <a:lnTo>
                        <a:pt x="49" y="0"/>
                      </a:lnTo>
                      <a:lnTo>
                        <a:pt x="0" y="6"/>
                      </a:lnTo>
                      <a:lnTo>
                        <a:pt x="29" y="232"/>
                      </a:lnTo>
                      <a:lnTo>
                        <a:pt x="29" y="229"/>
                      </a:lnTo>
                      <a:lnTo>
                        <a:pt x="77" y="229"/>
                      </a:lnTo>
                      <a:lnTo>
                        <a:pt x="77" y="227"/>
                      </a:lnTo>
                      <a:lnTo>
                        <a:pt x="77" y="226"/>
                      </a:lnTo>
                      <a:lnTo>
                        <a:pt x="77" y="229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327"/>
                <p:cNvSpPr>
                  <a:spLocks/>
                </p:cNvSpPr>
                <p:nvPr/>
              </p:nvSpPr>
              <p:spPr bwMode="auto">
                <a:xfrm>
                  <a:off x="959" y="1761"/>
                  <a:ext cx="10" cy="212"/>
                </a:xfrm>
                <a:custGeom>
                  <a:avLst/>
                  <a:gdLst>
                    <a:gd name="T0" fmla="*/ 10 w 104"/>
                    <a:gd name="T1" fmla="*/ 208 h 850"/>
                    <a:gd name="T2" fmla="*/ 10 w 104"/>
                    <a:gd name="T3" fmla="*/ 210 h 850"/>
                    <a:gd name="T4" fmla="*/ 10 w 104"/>
                    <a:gd name="T5" fmla="*/ 197 h 850"/>
                    <a:gd name="T6" fmla="*/ 10 w 104"/>
                    <a:gd name="T7" fmla="*/ 183 h 850"/>
                    <a:gd name="T8" fmla="*/ 10 w 104"/>
                    <a:gd name="T9" fmla="*/ 170 h 850"/>
                    <a:gd name="T10" fmla="*/ 9 w 104"/>
                    <a:gd name="T11" fmla="*/ 157 h 850"/>
                    <a:gd name="T12" fmla="*/ 8 w 104"/>
                    <a:gd name="T13" fmla="*/ 131 h 850"/>
                    <a:gd name="T14" fmla="*/ 7 w 104"/>
                    <a:gd name="T15" fmla="*/ 104 h 850"/>
                    <a:gd name="T16" fmla="*/ 6 w 104"/>
                    <a:gd name="T17" fmla="*/ 78 h 850"/>
                    <a:gd name="T18" fmla="*/ 5 w 104"/>
                    <a:gd name="T19" fmla="*/ 52 h 850"/>
                    <a:gd name="T20" fmla="*/ 5 w 104"/>
                    <a:gd name="T21" fmla="*/ 39 h 850"/>
                    <a:gd name="T22" fmla="*/ 5 w 104"/>
                    <a:gd name="T23" fmla="*/ 26 h 850"/>
                    <a:gd name="T24" fmla="*/ 5 w 104"/>
                    <a:gd name="T25" fmla="*/ 13 h 850"/>
                    <a:gd name="T26" fmla="*/ 5 w 104"/>
                    <a:gd name="T27" fmla="*/ 0 h 850"/>
                    <a:gd name="T28" fmla="*/ 0 w 104"/>
                    <a:gd name="T29" fmla="*/ 0 h 850"/>
                    <a:gd name="T30" fmla="*/ 0 w 104"/>
                    <a:gd name="T31" fmla="*/ 13 h 850"/>
                    <a:gd name="T32" fmla="*/ 0 w 104"/>
                    <a:gd name="T33" fmla="*/ 26 h 850"/>
                    <a:gd name="T34" fmla="*/ 0 w 104"/>
                    <a:gd name="T35" fmla="*/ 40 h 850"/>
                    <a:gd name="T36" fmla="*/ 1 w 104"/>
                    <a:gd name="T37" fmla="*/ 53 h 850"/>
                    <a:gd name="T38" fmla="*/ 2 w 104"/>
                    <a:gd name="T39" fmla="*/ 79 h 850"/>
                    <a:gd name="T40" fmla="*/ 3 w 104"/>
                    <a:gd name="T41" fmla="*/ 106 h 850"/>
                    <a:gd name="T42" fmla="*/ 4 w 104"/>
                    <a:gd name="T43" fmla="*/ 132 h 850"/>
                    <a:gd name="T44" fmla="*/ 5 w 104"/>
                    <a:gd name="T45" fmla="*/ 158 h 850"/>
                    <a:gd name="T46" fmla="*/ 5 w 104"/>
                    <a:gd name="T47" fmla="*/ 171 h 850"/>
                    <a:gd name="T48" fmla="*/ 5 w 104"/>
                    <a:gd name="T49" fmla="*/ 184 h 850"/>
                    <a:gd name="T50" fmla="*/ 5 w 104"/>
                    <a:gd name="T51" fmla="*/ 197 h 850"/>
                    <a:gd name="T52" fmla="*/ 5 w 104"/>
                    <a:gd name="T53" fmla="*/ 210 h 850"/>
                    <a:gd name="T54" fmla="*/ 5 w 104"/>
                    <a:gd name="T55" fmla="*/ 212 h 850"/>
                    <a:gd name="T56" fmla="*/ 5 w 104"/>
                    <a:gd name="T57" fmla="*/ 210 h 850"/>
                    <a:gd name="T58" fmla="*/ 5 w 104"/>
                    <a:gd name="T59" fmla="*/ 211 h 850"/>
                    <a:gd name="T60" fmla="*/ 5 w 104"/>
                    <a:gd name="T61" fmla="*/ 212 h 850"/>
                    <a:gd name="T62" fmla="*/ 10 w 104"/>
                    <a:gd name="T63" fmla="*/ 208 h 85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04" h="850">
                      <a:moveTo>
                        <a:pt x="103" y="832"/>
                      </a:moveTo>
                      <a:lnTo>
                        <a:pt x="104" y="841"/>
                      </a:lnTo>
                      <a:lnTo>
                        <a:pt x="104" y="788"/>
                      </a:lnTo>
                      <a:lnTo>
                        <a:pt x="102" y="735"/>
                      </a:lnTo>
                      <a:lnTo>
                        <a:pt x="99" y="681"/>
                      </a:lnTo>
                      <a:lnTo>
                        <a:pt x="95" y="629"/>
                      </a:lnTo>
                      <a:lnTo>
                        <a:pt x="86" y="524"/>
                      </a:lnTo>
                      <a:lnTo>
                        <a:pt x="76" y="418"/>
                      </a:lnTo>
                      <a:lnTo>
                        <a:pt x="66" y="313"/>
                      </a:lnTo>
                      <a:lnTo>
                        <a:pt x="57" y="209"/>
                      </a:lnTo>
                      <a:lnTo>
                        <a:pt x="53" y="156"/>
                      </a:lnTo>
                      <a:lnTo>
                        <a:pt x="51" y="104"/>
                      </a:lnTo>
                      <a:lnTo>
                        <a:pt x="49" y="52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0" y="53"/>
                      </a:lnTo>
                      <a:lnTo>
                        <a:pt x="2" y="106"/>
                      </a:lnTo>
                      <a:lnTo>
                        <a:pt x="4" y="160"/>
                      </a:lnTo>
                      <a:lnTo>
                        <a:pt x="9" y="212"/>
                      </a:lnTo>
                      <a:lnTo>
                        <a:pt x="17" y="318"/>
                      </a:lnTo>
                      <a:lnTo>
                        <a:pt x="28" y="423"/>
                      </a:lnTo>
                      <a:lnTo>
                        <a:pt x="38" y="528"/>
                      </a:lnTo>
                      <a:lnTo>
                        <a:pt x="47" y="632"/>
                      </a:lnTo>
                      <a:lnTo>
                        <a:pt x="50" y="685"/>
                      </a:lnTo>
                      <a:lnTo>
                        <a:pt x="53" y="737"/>
                      </a:lnTo>
                      <a:lnTo>
                        <a:pt x="55" y="789"/>
                      </a:lnTo>
                      <a:lnTo>
                        <a:pt x="55" y="841"/>
                      </a:lnTo>
                      <a:lnTo>
                        <a:pt x="57" y="850"/>
                      </a:lnTo>
                      <a:lnTo>
                        <a:pt x="55" y="841"/>
                      </a:lnTo>
                      <a:lnTo>
                        <a:pt x="55" y="845"/>
                      </a:lnTo>
                      <a:lnTo>
                        <a:pt x="57" y="850"/>
                      </a:lnTo>
                      <a:lnTo>
                        <a:pt x="103" y="832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328"/>
                <p:cNvSpPr>
                  <a:spLocks/>
                </p:cNvSpPr>
                <p:nvPr/>
              </p:nvSpPr>
              <p:spPr bwMode="auto">
                <a:xfrm>
                  <a:off x="964" y="1967"/>
                  <a:ext cx="7" cy="46"/>
                </a:xfrm>
                <a:custGeom>
                  <a:avLst/>
                  <a:gdLst>
                    <a:gd name="T0" fmla="*/ 3 w 75"/>
                    <a:gd name="T1" fmla="*/ 22 h 184"/>
                    <a:gd name="T2" fmla="*/ 7 w 75"/>
                    <a:gd name="T3" fmla="*/ 21 h 184"/>
                    <a:gd name="T4" fmla="*/ 4 w 75"/>
                    <a:gd name="T5" fmla="*/ 0 h 184"/>
                    <a:gd name="T6" fmla="*/ 0 w 75"/>
                    <a:gd name="T7" fmla="*/ 5 h 184"/>
                    <a:gd name="T8" fmla="*/ 3 w 75"/>
                    <a:gd name="T9" fmla="*/ 25 h 184"/>
                    <a:gd name="T10" fmla="*/ 7 w 75"/>
                    <a:gd name="T11" fmla="*/ 24 h 184"/>
                    <a:gd name="T12" fmla="*/ 3 w 75"/>
                    <a:gd name="T13" fmla="*/ 25 h 184"/>
                    <a:gd name="T14" fmla="*/ 6 w 75"/>
                    <a:gd name="T15" fmla="*/ 46 h 184"/>
                    <a:gd name="T16" fmla="*/ 7 w 75"/>
                    <a:gd name="T17" fmla="*/ 24 h 184"/>
                    <a:gd name="T18" fmla="*/ 3 w 75"/>
                    <a:gd name="T19" fmla="*/ 22 h 18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5" h="184">
                      <a:moveTo>
                        <a:pt x="27" y="86"/>
                      </a:moveTo>
                      <a:lnTo>
                        <a:pt x="74" y="82"/>
                      </a:lnTo>
                      <a:lnTo>
                        <a:pt x="46" y="0"/>
                      </a:lnTo>
                      <a:lnTo>
                        <a:pt x="0" y="18"/>
                      </a:lnTo>
                      <a:lnTo>
                        <a:pt x="28" y="99"/>
                      </a:lnTo>
                      <a:lnTo>
                        <a:pt x="75" y="95"/>
                      </a:lnTo>
                      <a:lnTo>
                        <a:pt x="28" y="99"/>
                      </a:lnTo>
                      <a:lnTo>
                        <a:pt x="59" y="184"/>
                      </a:lnTo>
                      <a:lnTo>
                        <a:pt x="75" y="95"/>
                      </a:lnTo>
                      <a:lnTo>
                        <a:pt x="27" y="86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329"/>
                <p:cNvSpPr>
                  <a:spLocks/>
                </p:cNvSpPr>
                <p:nvPr/>
              </p:nvSpPr>
              <p:spPr bwMode="auto">
                <a:xfrm>
                  <a:off x="967" y="1777"/>
                  <a:ext cx="9" cy="215"/>
                </a:xfrm>
                <a:custGeom>
                  <a:avLst/>
                  <a:gdLst>
                    <a:gd name="T0" fmla="*/ 5 w 104"/>
                    <a:gd name="T1" fmla="*/ 0 h 868"/>
                    <a:gd name="T2" fmla="*/ 5 w 104"/>
                    <a:gd name="T3" fmla="*/ 1 h 868"/>
                    <a:gd name="T4" fmla="*/ 5 w 104"/>
                    <a:gd name="T5" fmla="*/ 28 h 868"/>
                    <a:gd name="T6" fmla="*/ 5 w 104"/>
                    <a:gd name="T7" fmla="*/ 54 h 868"/>
                    <a:gd name="T8" fmla="*/ 4 w 104"/>
                    <a:gd name="T9" fmla="*/ 81 h 868"/>
                    <a:gd name="T10" fmla="*/ 4 w 104"/>
                    <a:gd name="T11" fmla="*/ 107 h 868"/>
                    <a:gd name="T12" fmla="*/ 4 w 104"/>
                    <a:gd name="T13" fmla="*/ 120 h 868"/>
                    <a:gd name="T14" fmla="*/ 3 w 104"/>
                    <a:gd name="T15" fmla="*/ 134 h 868"/>
                    <a:gd name="T16" fmla="*/ 3 w 104"/>
                    <a:gd name="T17" fmla="*/ 147 h 868"/>
                    <a:gd name="T18" fmla="*/ 3 w 104"/>
                    <a:gd name="T19" fmla="*/ 160 h 868"/>
                    <a:gd name="T20" fmla="*/ 2 w 104"/>
                    <a:gd name="T21" fmla="*/ 173 h 868"/>
                    <a:gd name="T22" fmla="*/ 1 w 104"/>
                    <a:gd name="T23" fmla="*/ 187 h 868"/>
                    <a:gd name="T24" fmla="*/ 1 w 104"/>
                    <a:gd name="T25" fmla="*/ 200 h 868"/>
                    <a:gd name="T26" fmla="*/ 0 w 104"/>
                    <a:gd name="T27" fmla="*/ 213 h 868"/>
                    <a:gd name="T28" fmla="*/ 4 w 104"/>
                    <a:gd name="T29" fmla="*/ 215 h 868"/>
                    <a:gd name="T30" fmla="*/ 5 w 104"/>
                    <a:gd name="T31" fmla="*/ 202 h 868"/>
                    <a:gd name="T32" fmla="*/ 6 w 104"/>
                    <a:gd name="T33" fmla="*/ 188 h 868"/>
                    <a:gd name="T34" fmla="*/ 6 w 104"/>
                    <a:gd name="T35" fmla="*/ 175 h 868"/>
                    <a:gd name="T36" fmla="*/ 7 w 104"/>
                    <a:gd name="T37" fmla="*/ 161 h 868"/>
                    <a:gd name="T38" fmla="*/ 7 w 104"/>
                    <a:gd name="T39" fmla="*/ 148 h 868"/>
                    <a:gd name="T40" fmla="*/ 8 w 104"/>
                    <a:gd name="T41" fmla="*/ 135 h 868"/>
                    <a:gd name="T42" fmla="*/ 8 w 104"/>
                    <a:gd name="T43" fmla="*/ 121 h 868"/>
                    <a:gd name="T44" fmla="*/ 8 w 104"/>
                    <a:gd name="T45" fmla="*/ 108 h 868"/>
                    <a:gd name="T46" fmla="*/ 9 w 104"/>
                    <a:gd name="T47" fmla="*/ 81 h 868"/>
                    <a:gd name="T48" fmla="*/ 9 w 104"/>
                    <a:gd name="T49" fmla="*/ 54 h 868"/>
                    <a:gd name="T50" fmla="*/ 9 w 104"/>
                    <a:gd name="T51" fmla="*/ 28 h 868"/>
                    <a:gd name="T52" fmla="*/ 9 w 104"/>
                    <a:gd name="T53" fmla="*/ 1 h 868"/>
                    <a:gd name="T54" fmla="*/ 9 w 104"/>
                    <a:gd name="T55" fmla="*/ 2 h 868"/>
                    <a:gd name="T56" fmla="*/ 5 w 104"/>
                    <a:gd name="T57" fmla="*/ 0 h 868"/>
                    <a:gd name="T58" fmla="*/ 5 w 104"/>
                    <a:gd name="T59" fmla="*/ 0 h 868"/>
                    <a:gd name="T60" fmla="*/ 5 w 104"/>
                    <a:gd name="T61" fmla="*/ 1 h 868"/>
                    <a:gd name="T62" fmla="*/ 5 w 104"/>
                    <a:gd name="T63" fmla="*/ 0 h 86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04" h="868">
                      <a:moveTo>
                        <a:pt x="56" y="0"/>
                      </a:moveTo>
                      <a:lnTo>
                        <a:pt x="55" y="4"/>
                      </a:lnTo>
                      <a:lnTo>
                        <a:pt x="55" y="112"/>
                      </a:lnTo>
                      <a:lnTo>
                        <a:pt x="54" y="218"/>
                      </a:lnTo>
                      <a:lnTo>
                        <a:pt x="51" y="326"/>
                      </a:lnTo>
                      <a:lnTo>
                        <a:pt x="45" y="433"/>
                      </a:lnTo>
                      <a:lnTo>
                        <a:pt x="42" y="486"/>
                      </a:lnTo>
                      <a:lnTo>
                        <a:pt x="39" y="540"/>
                      </a:lnTo>
                      <a:lnTo>
                        <a:pt x="35" y="593"/>
                      </a:lnTo>
                      <a:lnTo>
                        <a:pt x="30" y="646"/>
                      </a:lnTo>
                      <a:lnTo>
                        <a:pt x="23" y="699"/>
                      </a:lnTo>
                      <a:lnTo>
                        <a:pt x="16" y="753"/>
                      </a:lnTo>
                      <a:lnTo>
                        <a:pt x="8" y="806"/>
                      </a:lnTo>
                      <a:lnTo>
                        <a:pt x="0" y="859"/>
                      </a:lnTo>
                      <a:lnTo>
                        <a:pt x="48" y="868"/>
                      </a:lnTo>
                      <a:lnTo>
                        <a:pt x="56" y="814"/>
                      </a:lnTo>
                      <a:lnTo>
                        <a:pt x="65" y="760"/>
                      </a:lnTo>
                      <a:lnTo>
                        <a:pt x="71" y="706"/>
                      </a:lnTo>
                      <a:lnTo>
                        <a:pt x="77" y="652"/>
                      </a:lnTo>
                      <a:lnTo>
                        <a:pt x="83" y="597"/>
                      </a:lnTo>
                      <a:lnTo>
                        <a:pt x="88" y="544"/>
                      </a:lnTo>
                      <a:lnTo>
                        <a:pt x="91" y="490"/>
                      </a:lnTo>
                      <a:lnTo>
                        <a:pt x="94" y="435"/>
                      </a:lnTo>
                      <a:lnTo>
                        <a:pt x="100" y="328"/>
                      </a:lnTo>
                      <a:lnTo>
                        <a:pt x="103" y="219"/>
                      </a:lnTo>
                      <a:lnTo>
                        <a:pt x="104" y="112"/>
                      </a:lnTo>
                      <a:lnTo>
                        <a:pt x="104" y="4"/>
                      </a:lnTo>
                      <a:lnTo>
                        <a:pt x="104" y="9"/>
                      </a:lnTo>
                      <a:lnTo>
                        <a:pt x="56" y="0"/>
                      </a:lnTo>
                      <a:lnTo>
                        <a:pt x="55" y="2"/>
                      </a:lnTo>
                      <a:lnTo>
                        <a:pt x="55" y="4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330"/>
                <p:cNvSpPr>
                  <a:spLocks/>
                </p:cNvSpPr>
                <p:nvPr/>
              </p:nvSpPr>
              <p:spPr bwMode="auto">
                <a:xfrm>
                  <a:off x="972" y="1675"/>
                  <a:ext cx="9" cy="102"/>
                </a:xfrm>
                <a:custGeom>
                  <a:avLst/>
                  <a:gdLst>
                    <a:gd name="T0" fmla="*/ 9 w 104"/>
                    <a:gd name="T1" fmla="*/ 27 h 422"/>
                    <a:gd name="T2" fmla="*/ 5 w 104"/>
                    <a:gd name="T3" fmla="*/ 28 h 422"/>
                    <a:gd name="T4" fmla="*/ 0 w 104"/>
                    <a:gd name="T5" fmla="*/ 100 h 422"/>
                    <a:gd name="T6" fmla="*/ 4 w 104"/>
                    <a:gd name="T7" fmla="*/ 102 h 422"/>
                    <a:gd name="T8" fmla="*/ 9 w 104"/>
                    <a:gd name="T9" fmla="*/ 30 h 422"/>
                    <a:gd name="T10" fmla="*/ 5 w 104"/>
                    <a:gd name="T11" fmla="*/ 30 h 422"/>
                    <a:gd name="T12" fmla="*/ 9 w 104"/>
                    <a:gd name="T13" fmla="*/ 27 h 422"/>
                    <a:gd name="T14" fmla="*/ 7 w 104"/>
                    <a:gd name="T15" fmla="*/ 0 h 422"/>
                    <a:gd name="T16" fmla="*/ 5 w 104"/>
                    <a:gd name="T17" fmla="*/ 28 h 422"/>
                    <a:gd name="T18" fmla="*/ 9 w 104"/>
                    <a:gd name="T19" fmla="*/ 27 h 42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4" h="422">
                      <a:moveTo>
                        <a:pt x="104" y="113"/>
                      </a:moveTo>
                      <a:lnTo>
                        <a:pt x="56" y="114"/>
                      </a:lnTo>
                      <a:lnTo>
                        <a:pt x="0" y="413"/>
                      </a:lnTo>
                      <a:lnTo>
                        <a:pt x="48" y="422"/>
                      </a:lnTo>
                      <a:lnTo>
                        <a:pt x="104" y="124"/>
                      </a:lnTo>
                      <a:lnTo>
                        <a:pt x="56" y="125"/>
                      </a:lnTo>
                      <a:lnTo>
                        <a:pt x="104" y="113"/>
                      </a:lnTo>
                      <a:lnTo>
                        <a:pt x="77" y="0"/>
                      </a:lnTo>
                      <a:lnTo>
                        <a:pt x="56" y="114"/>
                      </a:lnTo>
                      <a:lnTo>
                        <a:pt x="104" y="113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Freeform 331"/>
                <p:cNvSpPr>
                  <a:spLocks/>
                </p:cNvSpPr>
                <p:nvPr/>
              </p:nvSpPr>
              <p:spPr bwMode="auto">
                <a:xfrm>
                  <a:off x="977" y="1702"/>
                  <a:ext cx="7" cy="35"/>
                </a:xfrm>
                <a:custGeom>
                  <a:avLst/>
                  <a:gdLst>
                    <a:gd name="T0" fmla="*/ 7 w 77"/>
                    <a:gd name="T1" fmla="*/ 33 h 138"/>
                    <a:gd name="T2" fmla="*/ 7 w 77"/>
                    <a:gd name="T3" fmla="*/ 32 h 138"/>
                    <a:gd name="T4" fmla="*/ 4 w 77"/>
                    <a:gd name="T5" fmla="*/ 0 h 138"/>
                    <a:gd name="T6" fmla="*/ 0 w 77"/>
                    <a:gd name="T7" fmla="*/ 3 h 138"/>
                    <a:gd name="T8" fmla="*/ 3 w 77"/>
                    <a:gd name="T9" fmla="*/ 35 h 138"/>
                    <a:gd name="T10" fmla="*/ 3 w 77"/>
                    <a:gd name="T11" fmla="*/ 33 h 138"/>
                    <a:gd name="T12" fmla="*/ 7 w 77"/>
                    <a:gd name="T13" fmla="*/ 33 h 138"/>
                    <a:gd name="T14" fmla="*/ 7 w 77"/>
                    <a:gd name="T15" fmla="*/ 33 h 138"/>
                    <a:gd name="T16" fmla="*/ 7 w 77"/>
                    <a:gd name="T17" fmla="*/ 32 h 138"/>
                    <a:gd name="T18" fmla="*/ 7 w 77"/>
                    <a:gd name="T19" fmla="*/ 33 h 1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7" h="138">
                      <a:moveTo>
                        <a:pt x="77" y="132"/>
                      </a:moveTo>
                      <a:lnTo>
                        <a:pt x="76" y="127"/>
                      </a:lnTo>
                      <a:lnTo>
                        <a:pt x="48" y="0"/>
                      </a:lnTo>
                      <a:lnTo>
                        <a:pt x="0" y="12"/>
                      </a:lnTo>
                      <a:lnTo>
                        <a:pt x="28" y="138"/>
                      </a:lnTo>
                      <a:lnTo>
                        <a:pt x="28" y="132"/>
                      </a:lnTo>
                      <a:lnTo>
                        <a:pt x="77" y="132"/>
                      </a:lnTo>
                      <a:lnTo>
                        <a:pt x="77" y="129"/>
                      </a:lnTo>
                      <a:lnTo>
                        <a:pt x="76" y="127"/>
                      </a:lnTo>
                      <a:lnTo>
                        <a:pt x="77" y="132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332"/>
                <p:cNvSpPr>
                  <a:spLocks/>
                </p:cNvSpPr>
                <p:nvPr/>
              </p:nvSpPr>
              <p:spPr bwMode="auto">
                <a:xfrm>
                  <a:off x="979" y="1734"/>
                  <a:ext cx="12" cy="285"/>
                </a:xfrm>
                <a:custGeom>
                  <a:avLst/>
                  <a:gdLst>
                    <a:gd name="T0" fmla="*/ 8 w 131"/>
                    <a:gd name="T1" fmla="*/ 254 h 1150"/>
                    <a:gd name="T2" fmla="*/ 12 w 131"/>
                    <a:gd name="T3" fmla="*/ 255 h 1150"/>
                    <a:gd name="T4" fmla="*/ 11 w 131"/>
                    <a:gd name="T5" fmla="*/ 239 h 1150"/>
                    <a:gd name="T6" fmla="*/ 10 w 131"/>
                    <a:gd name="T7" fmla="*/ 223 h 1150"/>
                    <a:gd name="T8" fmla="*/ 9 w 131"/>
                    <a:gd name="T9" fmla="*/ 207 h 1150"/>
                    <a:gd name="T10" fmla="*/ 9 w 131"/>
                    <a:gd name="T11" fmla="*/ 191 h 1150"/>
                    <a:gd name="T12" fmla="*/ 8 w 131"/>
                    <a:gd name="T13" fmla="*/ 175 h 1150"/>
                    <a:gd name="T14" fmla="*/ 7 w 131"/>
                    <a:gd name="T15" fmla="*/ 159 h 1150"/>
                    <a:gd name="T16" fmla="*/ 7 w 131"/>
                    <a:gd name="T17" fmla="*/ 143 h 1150"/>
                    <a:gd name="T18" fmla="*/ 6 w 131"/>
                    <a:gd name="T19" fmla="*/ 127 h 1150"/>
                    <a:gd name="T20" fmla="*/ 6 w 131"/>
                    <a:gd name="T21" fmla="*/ 112 h 1150"/>
                    <a:gd name="T22" fmla="*/ 5 w 131"/>
                    <a:gd name="T23" fmla="*/ 96 h 1150"/>
                    <a:gd name="T24" fmla="*/ 5 w 131"/>
                    <a:gd name="T25" fmla="*/ 80 h 1150"/>
                    <a:gd name="T26" fmla="*/ 5 w 131"/>
                    <a:gd name="T27" fmla="*/ 64 h 1150"/>
                    <a:gd name="T28" fmla="*/ 5 w 131"/>
                    <a:gd name="T29" fmla="*/ 48 h 1150"/>
                    <a:gd name="T30" fmla="*/ 5 w 131"/>
                    <a:gd name="T31" fmla="*/ 32 h 1150"/>
                    <a:gd name="T32" fmla="*/ 4 w 131"/>
                    <a:gd name="T33" fmla="*/ 16 h 1150"/>
                    <a:gd name="T34" fmla="*/ 4 w 131"/>
                    <a:gd name="T35" fmla="*/ 0 h 1150"/>
                    <a:gd name="T36" fmla="*/ 0 w 131"/>
                    <a:gd name="T37" fmla="*/ 0 h 1150"/>
                    <a:gd name="T38" fmla="*/ 0 w 131"/>
                    <a:gd name="T39" fmla="*/ 16 h 1150"/>
                    <a:gd name="T40" fmla="*/ 0 w 131"/>
                    <a:gd name="T41" fmla="*/ 32 h 1150"/>
                    <a:gd name="T42" fmla="*/ 0 w 131"/>
                    <a:gd name="T43" fmla="*/ 48 h 1150"/>
                    <a:gd name="T44" fmla="*/ 0 w 131"/>
                    <a:gd name="T45" fmla="*/ 64 h 1150"/>
                    <a:gd name="T46" fmla="*/ 1 w 131"/>
                    <a:gd name="T47" fmla="*/ 80 h 1150"/>
                    <a:gd name="T48" fmla="*/ 1 w 131"/>
                    <a:gd name="T49" fmla="*/ 96 h 1150"/>
                    <a:gd name="T50" fmla="*/ 1 w 131"/>
                    <a:gd name="T51" fmla="*/ 112 h 1150"/>
                    <a:gd name="T52" fmla="*/ 2 w 131"/>
                    <a:gd name="T53" fmla="*/ 129 h 1150"/>
                    <a:gd name="T54" fmla="*/ 2 w 131"/>
                    <a:gd name="T55" fmla="*/ 144 h 1150"/>
                    <a:gd name="T56" fmla="*/ 3 w 131"/>
                    <a:gd name="T57" fmla="*/ 161 h 1150"/>
                    <a:gd name="T58" fmla="*/ 3 w 131"/>
                    <a:gd name="T59" fmla="*/ 176 h 1150"/>
                    <a:gd name="T60" fmla="*/ 4 w 131"/>
                    <a:gd name="T61" fmla="*/ 193 h 1150"/>
                    <a:gd name="T62" fmla="*/ 5 w 131"/>
                    <a:gd name="T63" fmla="*/ 209 h 1150"/>
                    <a:gd name="T64" fmla="*/ 6 w 131"/>
                    <a:gd name="T65" fmla="*/ 225 h 1150"/>
                    <a:gd name="T66" fmla="*/ 7 w 131"/>
                    <a:gd name="T67" fmla="*/ 241 h 1150"/>
                    <a:gd name="T68" fmla="*/ 8 w 131"/>
                    <a:gd name="T69" fmla="*/ 257 h 1150"/>
                    <a:gd name="T70" fmla="*/ 12 w 131"/>
                    <a:gd name="T71" fmla="*/ 257 h 1150"/>
                    <a:gd name="T72" fmla="*/ 8 w 131"/>
                    <a:gd name="T73" fmla="*/ 257 h 1150"/>
                    <a:gd name="T74" fmla="*/ 10 w 131"/>
                    <a:gd name="T75" fmla="*/ 285 h 1150"/>
                    <a:gd name="T76" fmla="*/ 12 w 131"/>
                    <a:gd name="T77" fmla="*/ 257 h 1150"/>
                    <a:gd name="T78" fmla="*/ 8 w 131"/>
                    <a:gd name="T79" fmla="*/ 254 h 115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31" h="1150">
                      <a:moveTo>
                        <a:pt x="85" y="1026"/>
                      </a:moveTo>
                      <a:lnTo>
                        <a:pt x="131" y="1027"/>
                      </a:lnTo>
                      <a:lnTo>
                        <a:pt x="121" y="963"/>
                      </a:lnTo>
                      <a:lnTo>
                        <a:pt x="111" y="899"/>
                      </a:lnTo>
                      <a:lnTo>
                        <a:pt x="102" y="835"/>
                      </a:lnTo>
                      <a:lnTo>
                        <a:pt x="93" y="771"/>
                      </a:lnTo>
                      <a:lnTo>
                        <a:pt x="86" y="707"/>
                      </a:lnTo>
                      <a:lnTo>
                        <a:pt x="78" y="642"/>
                      </a:lnTo>
                      <a:lnTo>
                        <a:pt x="73" y="578"/>
                      </a:lnTo>
                      <a:lnTo>
                        <a:pt x="68" y="514"/>
                      </a:lnTo>
                      <a:lnTo>
                        <a:pt x="62" y="450"/>
                      </a:lnTo>
                      <a:lnTo>
                        <a:pt x="58" y="386"/>
                      </a:lnTo>
                      <a:lnTo>
                        <a:pt x="55" y="322"/>
                      </a:lnTo>
                      <a:lnTo>
                        <a:pt x="53" y="258"/>
                      </a:lnTo>
                      <a:lnTo>
                        <a:pt x="51" y="194"/>
                      </a:lnTo>
                      <a:lnTo>
                        <a:pt x="50" y="128"/>
                      </a:lnTo>
                      <a:lnTo>
                        <a:pt x="49" y="64"/>
                      </a:ln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0" y="65"/>
                      </a:lnTo>
                      <a:lnTo>
                        <a:pt x="1" y="130"/>
                      </a:lnTo>
                      <a:lnTo>
                        <a:pt x="2" y="195"/>
                      </a:lnTo>
                      <a:lnTo>
                        <a:pt x="4" y="259"/>
                      </a:lnTo>
                      <a:lnTo>
                        <a:pt x="7" y="324"/>
                      </a:lnTo>
                      <a:lnTo>
                        <a:pt x="10" y="389"/>
                      </a:lnTo>
                      <a:lnTo>
                        <a:pt x="14" y="453"/>
                      </a:lnTo>
                      <a:lnTo>
                        <a:pt x="19" y="519"/>
                      </a:lnTo>
                      <a:lnTo>
                        <a:pt x="24" y="583"/>
                      </a:lnTo>
                      <a:lnTo>
                        <a:pt x="31" y="648"/>
                      </a:lnTo>
                      <a:lnTo>
                        <a:pt x="37" y="712"/>
                      </a:lnTo>
                      <a:lnTo>
                        <a:pt x="45" y="777"/>
                      </a:lnTo>
                      <a:lnTo>
                        <a:pt x="54" y="842"/>
                      </a:lnTo>
                      <a:lnTo>
                        <a:pt x="62" y="907"/>
                      </a:lnTo>
                      <a:lnTo>
                        <a:pt x="73" y="972"/>
                      </a:lnTo>
                      <a:lnTo>
                        <a:pt x="84" y="1036"/>
                      </a:lnTo>
                      <a:lnTo>
                        <a:pt x="131" y="1037"/>
                      </a:lnTo>
                      <a:lnTo>
                        <a:pt x="84" y="1036"/>
                      </a:lnTo>
                      <a:lnTo>
                        <a:pt x="106" y="1150"/>
                      </a:lnTo>
                      <a:lnTo>
                        <a:pt x="131" y="1037"/>
                      </a:lnTo>
                      <a:lnTo>
                        <a:pt x="85" y="1026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Freeform 333"/>
                <p:cNvSpPr>
                  <a:spLocks/>
                </p:cNvSpPr>
                <p:nvPr/>
              </p:nvSpPr>
              <p:spPr bwMode="auto">
                <a:xfrm>
                  <a:off x="987" y="1956"/>
                  <a:ext cx="7" cy="36"/>
                </a:xfrm>
                <a:custGeom>
                  <a:avLst/>
                  <a:gdLst>
                    <a:gd name="T0" fmla="*/ 2 w 75"/>
                    <a:gd name="T1" fmla="*/ 1 h 138"/>
                    <a:gd name="T2" fmla="*/ 3 w 75"/>
                    <a:gd name="T3" fmla="*/ 0 h 138"/>
                    <a:gd name="T4" fmla="*/ 0 w 75"/>
                    <a:gd name="T5" fmla="*/ 33 h 138"/>
                    <a:gd name="T6" fmla="*/ 4 w 75"/>
                    <a:gd name="T7" fmla="*/ 36 h 138"/>
                    <a:gd name="T8" fmla="*/ 7 w 75"/>
                    <a:gd name="T9" fmla="*/ 3 h 138"/>
                    <a:gd name="T10" fmla="*/ 7 w 75"/>
                    <a:gd name="T11" fmla="*/ 1 h 138"/>
                    <a:gd name="T12" fmla="*/ 7 w 75"/>
                    <a:gd name="T13" fmla="*/ 3 h 138"/>
                    <a:gd name="T14" fmla="*/ 7 w 75"/>
                    <a:gd name="T15" fmla="*/ 2 h 138"/>
                    <a:gd name="T16" fmla="*/ 7 w 75"/>
                    <a:gd name="T17" fmla="*/ 1 h 138"/>
                    <a:gd name="T18" fmla="*/ 2 w 75"/>
                    <a:gd name="T19" fmla="*/ 1 h 1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5" h="138">
                      <a:moveTo>
                        <a:pt x="26" y="5"/>
                      </a:moveTo>
                      <a:lnTo>
                        <a:pt x="27" y="0"/>
                      </a:lnTo>
                      <a:lnTo>
                        <a:pt x="0" y="127"/>
                      </a:lnTo>
                      <a:lnTo>
                        <a:pt x="46" y="138"/>
                      </a:lnTo>
                      <a:lnTo>
                        <a:pt x="75" y="12"/>
                      </a:lnTo>
                      <a:lnTo>
                        <a:pt x="75" y="5"/>
                      </a:lnTo>
                      <a:lnTo>
                        <a:pt x="75" y="12"/>
                      </a:lnTo>
                      <a:lnTo>
                        <a:pt x="75" y="9"/>
                      </a:lnTo>
                      <a:lnTo>
                        <a:pt x="75" y="5"/>
                      </a:lnTo>
                      <a:lnTo>
                        <a:pt x="26" y="5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Freeform 334"/>
                <p:cNvSpPr>
                  <a:spLocks/>
                </p:cNvSpPr>
                <p:nvPr/>
              </p:nvSpPr>
              <p:spPr bwMode="auto">
                <a:xfrm>
                  <a:off x="990" y="1702"/>
                  <a:ext cx="9" cy="257"/>
                </a:xfrm>
                <a:custGeom>
                  <a:avLst/>
                  <a:gdLst>
                    <a:gd name="T0" fmla="*/ 5 w 105"/>
                    <a:gd name="T1" fmla="*/ 0 h 1042"/>
                    <a:gd name="T2" fmla="*/ 4 w 105"/>
                    <a:gd name="T3" fmla="*/ 32 h 1042"/>
                    <a:gd name="T4" fmla="*/ 3 w 105"/>
                    <a:gd name="T5" fmla="*/ 64 h 1042"/>
                    <a:gd name="T6" fmla="*/ 2 w 105"/>
                    <a:gd name="T7" fmla="*/ 96 h 1042"/>
                    <a:gd name="T8" fmla="*/ 1 w 105"/>
                    <a:gd name="T9" fmla="*/ 129 h 1042"/>
                    <a:gd name="T10" fmla="*/ 1 w 105"/>
                    <a:gd name="T11" fmla="*/ 161 h 1042"/>
                    <a:gd name="T12" fmla="*/ 0 w 105"/>
                    <a:gd name="T13" fmla="*/ 193 h 1042"/>
                    <a:gd name="T14" fmla="*/ 0 w 105"/>
                    <a:gd name="T15" fmla="*/ 225 h 1042"/>
                    <a:gd name="T16" fmla="*/ 0 w 105"/>
                    <a:gd name="T17" fmla="*/ 257 h 1042"/>
                    <a:gd name="T18" fmla="*/ 4 w 105"/>
                    <a:gd name="T19" fmla="*/ 257 h 1042"/>
                    <a:gd name="T20" fmla="*/ 4 w 105"/>
                    <a:gd name="T21" fmla="*/ 225 h 1042"/>
                    <a:gd name="T22" fmla="*/ 5 w 105"/>
                    <a:gd name="T23" fmla="*/ 193 h 1042"/>
                    <a:gd name="T24" fmla="*/ 5 w 105"/>
                    <a:gd name="T25" fmla="*/ 161 h 1042"/>
                    <a:gd name="T26" fmla="*/ 6 w 105"/>
                    <a:gd name="T27" fmla="*/ 129 h 1042"/>
                    <a:gd name="T28" fmla="*/ 6 w 105"/>
                    <a:gd name="T29" fmla="*/ 97 h 1042"/>
                    <a:gd name="T30" fmla="*/ 7 w 105"/>
                    <a:gd name="T31" fmla="*/ 65 h 1042"/>
                    <a:gd name="T32" fmla="*/ 8 w 105"/>
                    <a:gd name="T33" fmla="*/ 33 h 1042"/>
                    <a:gd name="T34" fmla="*/ 9 w 105"/>
                    <a:gd name="T35" fmla="*/ 1 h 1042"/>
                    <a:gd name="T36" fmla="*/ 5 w 105"/>
                    <a:gd name="T37" fmla="*/ 0 h 104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05" h="1042">
                      <a:moveTo>
                        <a:pt x="56" y="0"/>
                      </a:moveTo>
                      <a:lnTo>
                        <a:pt x="45" y="131"/>
                      </a:lnTo>
                      <a:lnTo>
                        <a:pt x="34" y="260"/>
                      </a:lnTo>
                      <a:lnTo>
                        <a:pt x="25" y="390"/>
                      </a:lnTo>
                      <a:lnTo>
                        <a:pt x="16" y="521"/>
                      </a:lnTo>
                      <a:lnTo>
                        <a:pt x="10" y="651"/>
                      </a:lnTo>
                      <a:lnTo>
                        <a:pt x="4" y="782"/>
                      </a:lnTo>
                      <a:lnTo>
                        <a:pt x="1" y="913"/>
                      </a:lnTo>
                      <a:lnTo>
                        <a:pt x="0" y="1042"/>
                      </a:lnTo>
                      <a:lnTo>
                        <a:pt x="49" y="1042"/>
                      </a:lnTo>
                      <a:lnTo>
                        <a:pt x="50" y="913"/>
                      </a:lnTo>
                      <a:lnTo>
                        <a:pt x="53" y="784"/>
                      </a:lnTo>
                      <a:lnTo>
                        <a:pt x="59" y="653"/>
                      </a:lnTo>
                      <a:lnTo>
                        <a:pt x="65" y="524"/>
                      </a:lnTo>
                      <a:lnTo>
                        <a:pt x="73" y="395"/>
                      </a:lnTo>
                      <a:lnTo>
                        <a:pt x="83" y="264"/>
                      </a:lnTo>
                      <a:lnTo>
                        <a:pt x="94" y="135"/>
                      </a:lnTo>
                      <a:lnTo>
                        <a:pt x="105" y="5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Freeform 335"/>
                <p:cNvSpPr>
                  <a:spLocks/>
                </p:cNvSpPr>
                <p:nvPr/>
              </p:nvSpPr>
              <p:spPr bwMode="auto">
                <a:xfrm>
                  <a:off x="1066" y="1748"/>
                  <a:ext cx="7" cy="130"/>
                </a:xfrm>
                <a:custGeom>
                  <a:avLst/>
                  <a:gdLst>
                    <a:gd name="T0" fmla="*/ 7 w 76"/>
                    <a:gd name="T1" fmla="*/ 128 h 519"/>
                    <a:gd name="T2" fmla="*/ 7 w 76"/>
                    <a:gd name="T3" fmla="*/ 129 h 519"/>
                    <a:gd name="T4" fmla="*/ 7 w 76"/>
                    <a:gd name="T5" fmla="*/ 112 h 519"/>
                    <a:gd name="T6" fmla="*/ 7 w 76"/>
                    <a:gd name="T7" fmla="*/ 96 h 519"/>
                    <a:gd name="T8" fmla="*/ 6 w 76"/>
                    <a:gd name="T9" fmla="*/ 80 h 519"/>
                    <a:gd name="T10" fmla="*/ 6 w 76"/>
                    <a:gd name="T11" fmla="*/ 64 h 519"/>
                    <a:gd name="T12" fmla="*/ 5 w 76"/>
                    <a:gd name="T13" fmla="*/ 48 h 519"/>
                    <a:gd name="T14" fmla="*/ 5 w 76"/>
                    <a:gd name="T15" fmla="*/ 32 h 519"/>
                    <a:gd name="T16" fmla="*/ 5 w 76"/>
                    <a:gd name="T17" fmla="*/ 16 h 519"/>
                    <a:gd name="T18" fmla="*/ 4 w 76"/>
                    <a:gd name="T19" fmla="*/ 0 h 519"/>
                    <a:gd name="T20" fmla="*/ 0 w 76"/>
                    <a:gd name="T21" fmla="*/ 0 h 519"/>
                    <a:gd name="T22" fmla="*/ 0 w 76"/>
                    <a:gd name="T23" fmla="*/ 16 h 519"/>
                    <a:gd name="T24" fmla="*/ 0 w 76"/>
                    <a:gd name="T25" fmla="*/ 33 h 519"/>
                    <a:gd name="T26" fmla="*/ 1 w 76"/>
                    <a:gd name="T27" fmla="*/ 49 h 519"/>
                    <a:gd name="T28" fmla="*/ 1 w 76"/>
                    <a:gd name="T29" fmla="*/ 65 h 519"/>
                    <a:gd name="T30" fmla="*/ 2 w 76"/>
                    <a:gd name="T31" fmla="*/ 81 h 519"/>
                    <a:gd name="T32" fmla="*/ 2 w 76"/>
                    <a:gd name="T33" fmla="*/ 97 h 519"/>
                    <a:gd name="T34" fmla="*/ 2 w 76"/>
                    <a:gd name="T35" fmla="*/ 113 h 519"/>
                    <a:gd name="T36" fmla="*/ 3 w 76"/>
                    <a:gd name="T37" fmla="*/ 129 h 519"/>
                    <a:gd name="T38" fmla="*/ 3 w 76"/>
                    <a:gd name="T39" fmla="*/ 130 h 519"/>
                    <a:gd name="T40" fmla="*/ 3 w 76"/>
                    <a:gd name="T41" fmla="*/ 129 h 519"/>
                    <a:gd name="T42" fmla="*/ 3 w 76"/>
                    <a:gd name="T43" fmla="*/ 129 h 519"/>
                    <a:gd name="T44" fmla="*/ 3 w 76"/>
                    <a:gd name="T45" fmla="*/ 130 h 519"/>
                    <a:gd name="T46" fmla="*/ 7 w 76"/>
                    <a:gd name="T47" fmla="*/ 128 h 51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6" h="519">
                      <a:moveTo>
                        <a:pt x="76" y="511"/>
                      </a:moveTo>
                      <a:lnTo>
                        <a:pt x="76" y="515"/>
                      </a:lnTo>
                      <a:lnTo>
                        <a:pt x="75" y="449"/>
                      </a:lnTo>
                      <a:lnTo>
                        <a:pt x="71" y="384"/>
                      </a:lnTo>
                      <a:lnTo>
                        <a:pt x="67" y="320"/>
                      </a:lnTo>
                      <a:lnTo>
                        <a:pt x="62" y="255"/>
                      </a:lnTo>
                      <a:lnTo>
                        <a:pt x="57" y="191"/>
                      </a:lnTo>
                      <a:lnTo>
                        <a:pt x="52" y="127"/>
                      </a:lnTo>
                      <a:lnTo>
                        <a:pt x="49" y="64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1" y="65"/>
                      </a:lnTo>
                      <a:lnTo>
                        <a:pt x="5" y="130"/>
                      </a:lnTo>
                      <a:lnTo>
                        <a:pt x="9" y="195"/>
                      </a:lnTo>
                      <a:lnTo>
                        <a:pt x="14" y="259"/>
                      </a:lnTo>
                      <a:lnTo>
                        <a:pt x="19" y="323"/>
                      </a:lnTo>
                      <a:lnTo>
                        <a:pt x="24" y="388"/>
                      </a:lnTo>
                      <a:lnTo>
                        <a:pt x="27" y="452"/>
                      </a:lnTo>
                      <a:lnTo>
                        <a:pt x="28" y="515"/>
                      </a:lnTo>
                      <a:lnTo>
                        <a:pt x="28" y="519"/>
                      </a:lnTo>
                      <a:lnTo>
                        <a:pt x="28" y="515"/>
                      </a:lnTo>
                      <a:lnTo>
                        <a:pt x="28" y="517"/>
                      </a:lnTo>
                      <a:lnTo>
                        <a:pt x="28" y="519"/>
                      </a:lnTo>
                      <a:lnTo>
                        <a:pt x="76" y="511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Freeform 336"/>
                <p:cNvSpPr>
                  <a:spLocks/>
                </p:cNvSpPr>
                <p:nvPr/>
              </p:nvSpPr>
              <p:spPr bwMode="auto">
                <a:xfrm>
                  <a:off x="1068" y="1875"/>
                  <a:ext cx="10" cy="103"/>
                </a:xfrm>
                <a:custGeom>
                  <a:avLst/>
                  <a:gdLst>
                    <a:gd name="T0" fmla="*/ 10 w 104"/>
                    <a:gd name="T1" fmla="*/ 96 h 425"/>
                    <a:gd name="T2" fmla="*/ 10 w 104"/>
                    <a:gd name="T3" fmla="*/ 100 h 425"/>
                    <a:gd name="T4" fmla="*/ 10 w 104"/>
                    <a:gd name="T5" fmla="*/ 93 h 425"/>
                    <a:gd name="T6" fmla="*/ 10 w 104"/>
                    <a:gd name="T7" fmla="*/ 87 h 425"/>
                    <a:gd name="T8" fmla="*/ 10 w 104"/>
                    <a:gd name="T9" fmla="*/ 81 h 425"/>
                    <a:gd name="T10" fmla="*/ 9 w 104"/>
                    <a:gd name="T11" fmla="*/ 74 h 425"/>
                    <a:gd name="T12" fmla="*/ 9 w 104"/>
                    <a:gd name="T13" fmla="*/ 62 h 425"/>
                    <a:gd name="T14" fmla="*/ 8 w 104"/>
                    <a:gd name="T15" fmla="*/ 49 h 425"/>
                    <a:gd name="T16" fmla="*/ 7 w 104"/>
                    <a:gd name="T17" fmla="*/ 37 h 425"/>
                    <a:gd name="T18" fmla="*/ 6 w 104"/>
                    <a:gd name="T19" fmla="*/ 24 h 425"/>
                    <a:gd name="T20" fmla="*/ 5 w 104"/>
                    <a:gd name="T21" fmla="*/ 12 h 425"/>
                    <a:gd name="T22" fmla="*/ 5 w 104"/>
                    <a:gd name="T23" fmla="*/ 0 h 425"/>
                    <a:gd name="T24" fmla="*/ 0 w 104"/>
                    <a:gd name="T25" fmla="*/ 2 h 425"/>
                    <a:gd name="T26" fmla="*/ 1 w 104"/>
                    <a:gd name="T27" fmla="*/ 15 h 425"/>
                    <a:gd name="T28" fmla="*/ 2 w 104"/>
                    <a:gd name="T29" fmla="*/ 27 h 425"/>
                    <a:gd name="T30" fmla="*/ 3 w 104"/>
                    <a:gd name="T31" fmla="*/ 39 h 425"/>
                    <a:gd name="T32" fmla="*/ 3 w 104"/>
                    <a:gd name="T33" fmla="*/ 51 h 425"/>
                    <a:gd name="T34" fmla="*/ 4 w 104"/>
                    <a:gd name="T35" fmla="*/ 63 h 425"/>
                    <a:gd name="T36" fmla="*/ 5 w 104"/>
                    <a:gd name="T37" fmla="*/ 76 h 425"/>
                    <a:gd name="T38" fmla="*/ 5 w 104"/>
                    <a:gd name="T39" fmla="*/ 82 h 425"/>
                    <a:gd name="T40" fmla="*/ 5 w 104"/>
                    <a:gd name="T41" fmla="*/ 88 h 425"/>
                    <a:gd name="T42" fmla="*/ 5 w 104"/>
                    <a:gd name="T43" fmla="*/ 94 h 425"/>
                    <a:gd name="T44" fmla="*/ 5 w 104"/>
                    <a:gd name="T45" fmla="*/ 100 h 425"/>
                    <a:gd name="T46" fmla="*/ 6 w 104"/>
                    <a:gd name="T47" fmla="*/ 103 h 425"/>
                    <a:gd name="T48" fmla="*/ 5 w 104"/>
                    <a:gd name="T49" fmla="*/ 100 h 425"/>
                    <a:gd name="T50" fmla="*/ 5 w 104"/>
                    <a:gd name="T51" fmla="*/ 102 h 425"/>
                    <a:gd name="T52" fmla="*/ 6 w 104"/>
                    <a:gd name="T53" fmla="*/ 103 h 425"/>
                    <a:gd name="T54" fmla="*/ 10 w 104"/>
                    <a:gd name="T55" fmla="*/ 96 h 42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04" h="425">
                      <a:moveTo>
                        <a:pt x="100" y="397"/>
                      </a:moveTo>
                      <a:lnTo>
                        <a:pt x="104" y="411"/>
                      </a:lnTo>
                      <a:lnTo>
                        <a:pt x="103" y="385"/>
                      </a:lnTo>
                      <a:lnTo>
                        <a:pt x="102" y="359"/>
                      </a:lnTo>
                      <a:lnTo>
                        <a:pt x="101" y="333"/>
                      </a:lnTo>
                      <a:lnTo>
                        <a:pt x="98" y="307"/>
                      </a:lnTo>
                      <a:lnTo>
                        <a:pt x="91" y="255"/>
                      </a:lnTo>
                      <a:lnTo>
                        <a:pt x="84" y="204"/>
                      </a:lnTo>
                      <a:lnTo>
                        <a:pt x="75" y="153"/>
                      </a:lnTo>
                      <a:lnTo>
                        <a:pt x="66" y="101"/>
                      </a:lnTo>
                      <a:lnTo>
                        <a:pt x="56" y="50"/>
                      </a:lnTo>
                      <a:lnTo>
                        <a:pt x="48" y="0"/>
                      </a:lnTo>
                      <a:lnTo>
                        <a:pt x="0" y="8"/>
                      </a:lnTo>
                      <a:lnTo>
                        <a:pt x="8" y="60"/>
                      </a:lnTo>
                      <a:lnTo>
                        <a:pt x="18" y="110"/>
                      </a:lnTo>
                      <a:lnTo>
                        <a:pt x="28" y="161"/>
                      </a:lnTo>
                      <a:lnTo>
                        <a:pt x="36" y="212"/>
                      </a:lnTo>
                      <a:lnTo>
                        <a:pt x="43" y="262"/>
                      </a:lnTo>
                      <a:lnTo>
                        <a:pt x="50" y="312"/>
                      </a:lnTo>
                      <a:lnTo>
                        <a:pt x="52" y="337"/>
                      </a:lnTo>
                      <a:lnTo>
                        <a:pt x="54" y="362"/>
                      </a:lnTo>
                      <a:lnTo>
                        <a:pt x="55" y="386"/>
                      </a:lnTo>
                      <a:lnTo>
                        <a:pt x="55" y="411"/>
                      </a:lnTo>
                      <a:lnTo>
                        <a:pt x="59" y="425"/>
                      </a:lnTo>
                      <a:lnTo>
                        <a:pt x="55" y="411"/>
                      </a:lnTo>
                      <a:lnTo>
                        <a:pt x="55" y="419"/>
                      </a:lnTo>
                      <a:lnTo>
                        <a:pt x="59" y="425"/>
                      </a:lnTo>
                      <a:lnTo>
                        <a:pt x="100" y="397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Freeform 337"/>
                <p:cNvSpPr>
                  <a:spLocks/>
                </p:cNvSpPr>
                <p:nvPr/>
              </p:nvSpPr>
              <p:spPr bwMode="auto">
                <a:xfrm>
                  <a:off x="1074" y="1973"/>
                  <a:ext cx="6" cy="29"/>
                </a:xfrm>
                <a:custGeom>
                  <a:avLst/>
                  <a:gdLst>
                    <a:gd name="T0" fmla="*/ 2 w 71"/>
                    <a:gd name="T1" fmla="*/ 13 h 121"/>
                    <a:gd name="T2" fmla="*/ 6 w 71"/>
                    <a:gd name="T3" fmla="*/ 11 h 121"/>
                    <a:gd name="T4" fmla="*/ 3 w 71"/>
                    <a:gd name="T5" fmla="*/ 0 h 121"/>
                    <a:gd name="T6" fmla="*/ 0 w 71"/>
                    <a:gd name="T7" fmla="*/ 7 h 121"/>
                    <a:gd name="T8" fmla="*/ 2 w 71"/>
                    <a:gd name="T9" fmla="*/ 17 h 121"/>
                    <a:gd name="T10" fmla="*/ 6 w 71"/>
                    <a:gd name="T11" fmla="*/ 16 h 121"/>
                    <a:gd name="T12" fmla="*/ 2 w 71"/>
                    <a:gd name="T13" fmla="*/ 17 h 121"/>
                    <a:gd name="T14" fmla="*/ 5 w 71"/>
                    <a:gd name="T15" fmla="*/ 29 h 121"/>
                    <a:gd name="T16" fmla="*/ 6 w 71"/>
                    <a:gd name="T17" fmla="*/ 16 h 121"/>
                    <a:gd name="T18" fmla="*/ 2 w 71"/>
                    <a:gd name="T19" fmla="*/ 13 h 1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1" h="121">
                      <a:moveTo>
                        <a:pt x="25" y="53"/>
                      </a:moveTo>
                      <a:lnTo>
                        <a:pt x="68" y="46"/>
                      </a:lnTo>
                      <a:lnTo>
                        <a:pt x="41" y="0"/>
                      </a:lnTo>
                      <a:lnTo>
                        <a:pt x="0" y="28"/>
                      </a:lnTo>
                      <a:lnTo>
                        <a:pt x="28" y="73"/>
                      </a:lnTo>
                      <a:lnTo>
                        <a:pt x="71" y="66"/>
                      </a:lnTo>
                      <a:lnTo>
                        <a:pt x="28" y="73"/>
                      </a:lnTo>
                      <a:lnTo>
                        <a:pt x="58" y="121"/>
                      </a:lnTo>
                      <a:lnTo>
                        <a:pt x="71" y="66"/>
                      </a:lnTo>
                      <a:lnTo>
                        <a:pt x="25" y="53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Freeform 338"/>
                <p:cNvSpPr>
                  <a:spLocks/>
                </p:cNvSpPr>
                <p:nvPr/>
              </p:nvSpPr>
              <p:spPr bwMode="auto">
                <a:xfrm>
                  <a:off x="1076" y="1840"/>
                  <a:ext cx="12" cy="149"/>
                </a:xfrm>
                <a:custGeom>
                  <a:avLst/>
                  <a:gdLst>
                    <a:gd name="T0" fmla="*/ 8 w 130"/>
                    <a:gd name="T1" fmla="*/ 1 h 607"/>
                    <a:gd name="T2" fmla="*/ 8 w 130"/>
                    <a:gd name="T3" fmla="*/ 0 h 607"/>
                    <a:gd name="T4" fmla="*/ 7 w 130"/>
                    <a:gd name="T5" fmla="*/ 18 h 607"/>
                    <a:gd name="T6" fmla="*/ 6 w 130"/>
                    <a:gd name="T7" fmla="*/ 37 h 607"/>
                    <a:gd name="T8" fmla="*/ 5 w 130"/>
                    <a:gd name="T9" fmla="*/ 55 h 607"/>
                    <a:gd name="T10" fmla="*/ 5 w 130"/>
                    <a:gd name="T11" fmla="*/ 74 h 607"/>
                    <a:gd name="T12" fmla="*/ 4 w 130"/>
                    <a:gd name="T13" fmla="*/ 92 h 607"/>
                    <a:gd name="T14" fmla="*/ 3 w 130"/>
                    <a:gd name="T15" fmla="*/ 110 h 607"/>
                    <a:gd name="T16" fmla="*/ 2 w 130"/>
                    <a:gd name="T17" fmla="*/ 119 h 607"/>
                    <a:gd name="T18" fmla="*/ 2 w 130"/>
                    <a:gd name="T19" fmla="*/ 128 h 607"/>
                    <a:gd name="T20" fmla="*/ 1 w 130"/>
                    <a:gd name="T21" fmla="*/ 137 h 607"/>
                    <a:gd name="T22" fmla="*/ 0 w 130"/>
                    <a:gd name="T23" fmla="*/ 146 h 607"/>
                    <a:gd name="T24" fmla="*/ 4 w 130"/>
                    <a:gd name="T25" fmla="*/ 149 h 607"/>
                    <a:gd name="T26" fmla="*/ 5 w 130"/>
                    <a:gd name="T27" fmla="*/ 140 h 607"/>
                    <a:gd name="T28" fmla="*/ 6 w 130"/>
                    <a:gd name="T29" fmla="*/ 130 h 607"/>
                    <a:gd name="T30" fmla="*/ 7 w 130"/>
                    <a:gd name="T31" fmla="*/ 121 h 607"/>
                    <a:gd name="T32" fmla="*/ 7 w 130"/>
                    <a:gd name="T33" fmla="*/ 112 h 607"/>
                    <a:gd name="T34" fmla="*/ 8 w 130"/>
                    <a:gd name="T35" fmla="*/ 93 h 607"/>
                    <a:gd name="T36" fmla="*/ 9 w 130"/>
                    <a:gd name="T37" fmla="*/ 75 h 607"/>
                    <a:gd name="T38" fmla="*/ 10 w 130"/>
                    <a:gd name="T39" fmla="*/ 56 h 607"/>
                    <a:gd name="T40" fmla="*/ 10 w 130"/>
                    <a:gd name="T41" fmla="*/ 38 h 607"/>
                    <a:gd name="T42" fmla="*/ 11 w 130"/>
                    <a:gd name="T43" fmla="*/ 20 h 607"/>
                    <a:gd name="T44" fmla="*/ 12 w 130"/>
                    <a:gd name="T45" fmla="*/ 2 h 607"/>
                    <a:gd name="T46" fmla="*/ 12 w 130"/>
                    <a:gd name="T47" fmla="*/ 1 h 607"/>
                    <a:gd name="T48" fmla="*/ 12 w 130"/>
                    <a:gd name="T49" fmla="*/ 2 h 607"/>
                    <a:gd name="T50" fmla="*/ 12 w 130"/>
                    <a:gd name="T51" fmla="*/ 1 h 607"/>
                    <a:gd name="T52" fmla="*/ 12 w 130"/>
                    <a:gd name="T53" fmla="*/ 1 h 607"/>
                    <a:gd name="T54" fmla="*/ 8 w 130"/>
                    <a:gd name="T55" fmla="*/ 1 h 60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30" h="607">
                      <a:moveTo>
                        <a:pt x="82" y="3"/>
                      </a:moveTo>
                      <a:lnTo>
                        <a:pt x="82" y="0"/>
                      </a:lnTo>
                      <a:lnTo>
                        <a:pt x="73" y="75"/>
                      </a:lnTo>
                      <a:lnTo>
                        <a:pt x="64" y="150"/>
                      </a:lnTo>
                      <a:lnTo>
                        <a:pt x="57" y="225"/>
                      </a:lnTo>
                      <a:lnTo>
                        <a:pt x="49" y="300"/>
                      </a:lnTo>
                      <a:lnTo>
                        <a:pt x="40" y="374"/>
                      </a:lnTo>
                      <a:lnTo>
                        <a:pt x="29" y="448"/>
                      </a:lnTo>
                      <a:lnTo>
                        <a:pt x="23" y="485"/>
                      </a:lnTo>
                      <a:lnTo>
                        <a:pt x="17" y="520"/>
                      </a:lnTo>
                      <a:lnTo>
                        <a:pt x="8" y="557"/>
                      </a:lnTo>
                      <a:lnTo>
                        <a:pt x="0" y="594"/>
                      </a:lnTo>
                      <a:lnTo>
                        <a:pt x="46" y="607"/>
                      </a:lnTo>
                      <a:lnTo>
                        <a:pt x="56" y="569"/>
                      </a:lnTo>
                      <a:lnTo>
                        <a:pt x="63" y="531"/>
                      </a:lnTo>
                      <a:lnTo>
                        <a:pt x="71" y="493"/>
                      </a:lnTo>
                      <a:lnTo>
                        <a:pt x="77" y="455"/>
                      </a:lnTo>
                      <a:lnTo>
                        <a:pt x="88" y="380"/>
                      </a:lnTo>
                      <a:lnTo>
                        <a:pt x="97" y="305"/>
                      </a:lnTo>
                      <a:lnTo>
                        <a:pt x="105" y="230"/>
                      </a:lnTo>
                      <a:lnTo>
                        <a:pt x="112" y="155"/>
                      </a:lnTo>
                      <a:lnTo>
                        <a:pt x="121" y="81"/>
                      </a:lnTo>
                      <a:lnTo>
                        <a:pt x="130" y="7"/>
                      </a:lnTo>
                      <a:lnTo>
                        <a:pt x="130" y="3"/>
                      </a:lnTo>
                      <a:lnTo>
                        <a:pt x="130" y="7"/>
                      </a:lnTo>
                      <a:lnTo>
                        <a:pt x="130" y="5"/>
                      </a:lnTo>
                      <a:lnTo>
                        <a:pt x="130" y="3"/>
                      </a:lnTo>
                      <a:lnTo>
                        <a:pt x="82" y="3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Freeform 339"/>
                <p:cNvSpPr>
                  <a:spLocks/>
                </p:cNvSpPr>
                <p:nvPr/>
              </p:nvSpPr>
              <p:spPr bwMode="auto">
                <a:xfrm>
                  <a:off x="1083" y="1721"/>
                  <a:ext cx="7" cy="119"/>
                </a:xfrm>
                <a:custGeom>
                  <a:avLst/>
                  <a:gdLst>
                    <a:gd name="T0" fmla="*/ 3 w 76"/>
                    <a:gd name="T1" fmla="*/ 0 h 481"/>
                    <a:gd name="T2" fmla="*/ 3 w 76"/>
                    <a:gd name="T3" fmla="*/ 3 h 481"/>
                    <a:gd name="T4" fmla="*/ 2 w 76"/>
                    <a:gd name="T5" fmla="*/ 17 h 481"/>
                    <a:gd name="T6" fmla="*/ 2 w 76"/>
                    <a:gd name="T7" fmla="*/ 31 h 481"/>
                    <a:gd name="T8" fmla="*/ 2 w 76"/>
                    <a:gd name="T9" fmla="*/ 46 h 481"/>
                    <a:gd name="T10" fmla="*/ 1 w 76"/>
                    <a:gd name="T11" fmla="*/ 60 h 481"/>
                    <a:gd name="T12" fmla="*/ 1 w 76"/>
                    <a:gd name="T13" fmla="*/ 75 h 481"/>
                    <a:gd name="T14" fmla="*/ 0 w 76"/>
                    <a:gd name="T15" fmla="*/ 90 h 481"/>
                    <a:gd name="T16" fmla="*/ 0 w 76"/>
                    <a:gd name="T17" fmla="*/ 104 h 481"/>
                    <a:gd name="T18" fmla="*/ 0 w 76"/>
                    <a:gd name="T19" fmla="*/ 119 h 481"/>
                    <a:gd name="T20" fmla="*/ 4 w 76"/>
                    <a:gd name="T21" fmla="*/ 119 h 481"/>
                    <a:gd name="T22" fmla="*/ 5 w 76"/>
                    <a:gd name="T23" fmla="*/ 105 h 481"/>
                    <a:gd name="T24" fmla="*/ 5 w 76"/>
                    <a:gd name="T25" fmla="*/ 90 h 481"/>
                    <a:gd name="T26" fmla="*/ 5 w 76"/>
                    <a:gd name="T27" fmla="*/ 76 h 481"/>
                    <a:gd name="T28" fmla="*/ 6 w 76"/>
                    <a:gd name="T29" fmla="*/ 62 h 481"/>
                    <a:gd name="T30" fmla="*/ 6 w 76"/>
                    <a:gd name="T31" fmla="*/ 47 h 481"/>
                    <a:gd name="T32" fmla="*/ 7 w 76"/>
                    <a:gd name="T33" fmla="*/ 32 h 481"/>
                    <a:gd name="T34" fmla="*/ 7 w 76"/>
                    <a:gd name="T35" fmla="*/ 17 h 481"/>
                    <a:gd name="T36" fmla="*/ 7 w 76"/>
                    <a:gd name="T37" fmla="*/ 3 h 481"/>
                    <a:gd name="T38" fmla="*/ 7 w 76"/>
                    <a:gd name="T39" fmla="*/ 5 h 481"/>
                    <a:gd name="T40" fmla="*/ 3 w 76"/>
                    <a:gd name="T41" fmla="*/ 0 h 481"/>
                    <a:gd name="T42" fmla="*/ 3 w 76"/>
                    <a:gd name="T43" fmla="*/ 1 h 481"/>
                    <a:gd name="T44" fmla="*/ 3 w 76"/>
                    <a:gd name="T45" fmla="*/ 3 h 481"/>
                    <a:gd name="T46" fmla="*/ 3 w 76"/>
                    <a:gd name="T47" fmla="*/ 0 h 48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6" h="481">
                      <a:moveTo>
                        <a:pt x="30" y="0"/>
                      </a:moveTo>
                      <a:lnTo>
                        <a:pt x="28" y="11"/>
                      </a:lnTo>
                      <a:lnTo>
                        <a:pt x="27" y="69"/>
                      </a:lnTo>
                      <a:lnTo>
                        <a:pt x="24" y="127"/>
                      </a:lnTo>
                      <a:lnTo>
                        <a:pt x="20" y="186"/>
                      </a:lnTo>
                      <a:lnTo>
                        <a:pt x="14" y="244"/>
                      </a:lnTo>
                      <a:lnTo>
                        <a:pt x="9" y="303"/>
                      </a:lnTo>
                      <a:lnTo>
                        <a:pt x="5" y="362"/>
                      </a:lnTo>
                      <a:lnTo>
                        <a:pt x="2" y="421"/>
                      </a:lnTo>
                      <a:lnTo>
                        <a:pt x="0" y="481"/>
                      </a:lnTo>
                      <a:lnTo>
                        <a:pt x="48" y="481"/>
                      </a:lnTo>
                      <a:lnTo>
                        <a:pt x="49" y="424"/>
                      </a:lnTo>
                      <a:lnTo>
                        <a:pt x="52" y="365"/>
                      </a:lnTo>
                      <a:lnTo>
                        <a:pt x="57" y="307"/>
                      </a:lnTo>
                      <a:lnTo>
                        <a:pt x="62" y="249"/>
                      </a:lnTo>
                      <a:lnTo>
                        <a:pt x="67" y="190"/>
                      </a:lnTo>
                      <a:lnTo>
                        <a:pt x="72" y="130"/>
                      </a:lnTo>
                      <a:lnTo>
                        <a:pt x="75" y="70"/>
                      </a:lnTo>
                      <a:lnTo>
                        <a:pt x="76" y="11"/>
                      </a:lnTo>
                      <a:lnTo>
                        <a:pt x="74" y="21"/>
                      </a:lnTo>
                      <a:lnTo>
                        <a:pt x="30" y="0"/>
                      </a:lnTo>
                      <a:lnTo>
                        <a:pt x="28" y="5"/>
                      </a:lnTo>
                      <a:lnTo>
                        <a:pt x="28" y="11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Freeform 340"/>
                <p:cNvSpPr>
                  <a:spLocks/>
                </p:cNvSpPr>
                <p:nvPr/>
              </p:nvSpPr>
              <p:spPr bwMode="auto">
                <a:xfrm>
                  <a:off x="1086" y="1693"/>
                  <a:ext cx="7" cy="33"/>
                </a:xfrm>
                <a:custGeom>
                  <a:avLst/>
                  <a:gdLst>
                    <a:gd name="T0" fmla="*/ 7 w 72"/>
                    <a:gd name="T1" fmla="*/ 13 h 138"/>
                    <a:gd name="T2" fmla="*/ 3 w 72"/>
                    <a:gd name="T3" fmla="*/ 13 h 138"/>
                    <a:gd name="T4" fmla="*/ 0 w 72"/>
                    <a:gd name="T5" fmla="*/ 28 h 138"/>
                    <a:gd name="T6" fmla="*/ 4 w 72"/>
                    <a:gd name="T7" fmla="*/ 33 h 138"/>
                    <a:gd name="T8" fmla="*/ 7 w 72"/>
                    <a:gd name="T9" fmla="*/ 18 h 138"/>
                    <a:gd name="T10" fmla="*/ 3 w 72"/>
                    <a:gd name="T11" fmla="*/ 18 h 138"/>
                    <a:gd name="T12" fmla="*/ 7 w 72"/>
                    <a:gd name="T13" fmla="*/ 13 h 138"/>
                    <a:gd name="T14" fmla="*/ 5 w 72"/>
                    <a:gd name="T15" fmla="*/ 0 h 138"/>
                    <a:gd name="T16" fmla="*/ 3 w 72"/>
                    <a:gd name="T17" fmla="*/ 13 h 138"/>
                    <a:gd name="T18" fmla="*/ 7 w 72"/>
                    <a:gd name="T19" fmla="*/ 13 h 1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2" h="138">
                      <a:moveTo>
                        <a:pt x="72" y="55"/>
                      </a:moveTo>
                      <a:lnTo>
                        <a:pt x="28" y="54"/>
                      </a:lnTo>
                      <a:lnTo>
                        <a:pt x="0" y="117"/>
                      </a:lnTo>
                      <a:lnTo>
                        <a:pt x="44" y="138"/>
                      </a:lnTo>
                      <a:lnTo>
                        <a:pt x="71" y="75"/>
                      </a:lnTo>
                      <a:lnTo>
                        <a:pt x="28" y="74"/>
                      </a:lnTo>
                      <a:lnTo>
                        <a:pt x="72" y="55"/>
                      </a:lnTo>
                      <a:lnTo>
                        <a:pt x="51" y="0"/>
                      </a:lnTo>
                      <a:lnTo>
                        <a:pt x="28" y="54"/>
                      </a:lnTo>
                      <a:lnTo>
                        <a:pt x="72" y="55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Freeform 341"/>
                <p:cNvSpPr>
                  <a:spLocks/>
                </p:cNvSpPr>
                <p:nvPr/>
              </p:nvSpPr>
              <p:spPr bwMode="auto">
                <a:xfrm>
                  <a:off x="1089" y="1707"/>
                  <a:ext cx="9" cy="95"/>
                </a:xfrm>
                <a:custGeom>
                  <a:avLst/>
                  <a:gdLst>
                    <a:gd name="T0" fmla="*/ 9 w 102"/>
                    <a:gd name="T1" fmla="*/ 93 h 393"/>
                    <a:gd name="T2" fmla="*/ 8 w 102"/>
                    <a:gd name="T3" fmla="*/ 82 h 393"/>
                    <a:gd name="T4" fmla="*/ 8 w 102"/>
                    <a:gd name="T5" fmla="*/ 71 h 393"/>
                    <a:gd name="T6" fmla="*/ 8 w 102"/>
                    <a:gd name="T7" fmla="*/ 59 h 393"/>
                    <a:gd name="T8" fmla="*/ 8 w 102"/>
                    <a:gd name="T9" fmla="*/ 47 h 393"/>
                    <a:gd name="T10" fmla="*/ 7 w 102"/>
                    <a:gd name="T11" fmla="*/ 42 h 393"/>
                    <a:gd name="T12" fmla="*/ 7 w 102"/>
                    <a:gd name="T13" fmla="*/ 36 h 393"/>
                    <a:gd name="T14" fmla="*/ 7 w 102"/>
                    <a:gd name="T15" fmla="*/ 30 h 393"/>
                    <a:gd name="T16" fmla="*/ 6 w 102"/>
                    <a:gd name="T17" fmla="*/ 24 h 393"/>
                    <a:gd name="T18" fmla="*/ 6 w 102"/>
                    <a:gd name="T19" fmla="*/ 18 h 393"/>
                    <a:gd name="T20" fmla="*/ 5 w 102"/>
                    <a:gd name="T21" fmla="*/ 12 h 393"/>
                    <a:gd name="T22" fmla="*/ 5 w 102"/>
                    <a:gd name="T23" fmla="*/ 6 h 393"/>
                    <a:gd name="T24" fmla="*/ 4 w 102"/>
                    <a:gd name="T25" fmla="*/ 0 h 393"/>
                    <a:gd name="T26" fmla="*/ 0 w 102"/>
                    <a:gd name="T27" fmla="*/ 5 h 393"/>
                    <a:gd name="T28" fmla="*/ 1 w 102"/>
                    <a:gd name="T29" fmla="*/ 10 h 393"/>
                    <a:gd name="T30" fmla="*/ 1 w 102"/>
                    <a:gd name="T31" fmla="*/ 15 h 393"/>
                    <a:gd name="T32" fmla="*/ 2 w 102"/>
                    <a:gd name="T33" fmla="*/ 21 h 393"/>
                    <a:gd name="T34" fmla="*/ 2 w 102"/>
                    <a:gd name="T35" fmla="*/ 26 h 393"/>
                    <a:gd name="T36" fmla="*/ 2 w 102"/>
                    <a:gd name="T37" fmla="*/ 32 h 393"/>
                    <a:gd name="T38" fmla="*/ 3 w 102"/>
                    <a:gd name="T39" fmla="*/ 37 h 393"/>
                    <a:gd name="T40" fmla="*/ 3 w 102"/>
                    <a:gd name="T41" fmla="*/ 43 h 393"/>
                    <a:gd name="T42" fmla="*/ 3 w 102"/>
                    <a:gd name="T43" fmla="*/ 49 h 393"/>
                    <a:gd name="T44" fmla="*/ 4 w 102"/>
                    <a:gd name="T45" fmla="*/ 60 h 393"/>
                    <a:gd name="T46" fmla="*/ 4 w 102"/>
                    <a:gd name="T47" fmla="*/ 72 h 393"/>
                    <a:gd name="T48" fmla="*/ 4 w 102"/>
                    <a:gd name="T49" fmla="*/ 83 h 393"/>
                    <a:gd name="T50" fmla="*/ 5 w 102"/>
                    <a:gd name="T51" fmla="*/ 95 h 393"/>
                    <a:gd name="T52" fmla="*/ 9 w 102"/>
                    <a:gd name="T53" fmla="*/ 93 h 39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02" h="393">
                      <a:moveTo>
                        <a:pt x="102" y="386"/>
                      </a:moveTo>
                      <a:lnTo>
                        <a:pt x="95" y="340"/>
                      </a:lnTo>
                      <a:lnTo>
                        <a:pt x="91" y="292"/>
                      </a:lnTo>
                      <a:lnTo>
                        <a:pt x="88" y="245"/>
                      </a:lnTo>
                      <a:lnTo>
                        <a:pt x="85" y="196"/>
                      </a:lnTo>
                      <a:lnTo>
                        <a:pt x="81" y="173"/>
                      </a:lnTo>
                      <a:lnTo>
                        <a:pt x="79" y="148"/>
                      </a:lnTo>
                      <a:lnTo>
                        <a:pt x="76" y="124"/>
                      </a:lnTo>
                      <a:lnTo>
                        <a:pt x="72" y="99"/>
                      </a:lnTo>
                      <a:lnTo>
                        <a:pt x="67" y="75"/>
                      </a:lnTo>
                      <a:lnTo>
                        <a:pt x="60" y="50"/>
                      </a:lnTo>
                      <a:lnTo>
                        <a:pt x="53" y="25"/>
                      </a:lnTo>
                      <a:lnTo>
                        <a:pt x="44" y="0"/>
                      </a:lnTo>
                      <a:lnTo>
                        <a:pt x="0" y="19"/>
                      </a:lnTo>
                      <a:lnTo>
                        <a:pt x="7" y="41"/>
                      </a:lnTo>
                      <a:lnTo>
                        <a:pt x="14" y="64"/>
                      </a:lnTo>
                      <a:lnTo>
                        <a:pt x="20" y="86"/>
                      </a:lnTo>
                      <a:lnTo>
                        <a:pt x="24" y="108"/>
                      </a:lnTo>
                      <a:lnTo>
                        <a:pt x="28" y="131"/>
                      </a:lnTo>
                      <a:lnTo>
                        <a:pt x="32" y="155"/>
                      </a:lnTo>
                      <a:lnTo>
                        <a:pt x="34" y="178"/>
                      </a:lnTo>
                      <a:lnTo>
                        <a:pt x="36" y="201"/>
                      </a:lnTo>
                      <a:lnTo>
                        <a:pt x="40" y="249"/>
                      </a:lnTo>
                      <a:lnTo>
                        <a:pt x="43" y="296"/>
                      </a:lnTo>
                      <a:lnTo>
                        <a:pt x="47" y="345"/>
                      </a:lnTo>
                      <a:lnTo>
                        <a:pt x="54" y="393"/>
                      </a:lnTo>
                      <a:lnTo>
                        <a:pt x="102" y="386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Freeform 342"/>
                <p:cNvSpPr>
                  <a:spLocks/>
                </p:cNvSpPr>
                <p:nvPr/>
              </p:nvSpPr>
              <p:spPr bwMode="auto">
                <a:xfrm>
                  <a:off x="1094" y="1802"/>
                  <a:ext cx="11" cy="214"/>
                </a:xfrm>
                <a:custGeom>
                  <a:avLst/>
                  <a:gdLst>
                    <a:gd name="T0" fmla="*/ 7 w 130"/>
                    <a:gd name="T1" fmla="*/ 184 h 869"/>
                    <a:gd name="T2" fmla="*/ 11 w 130"/>
                    <a:gd name="T3" fmla="*/ 185 h 869"/>
                    <a:gd name="T4" fmla="*/ 10 w 130"/>
                    <a:gd name="T5" fmla="*/ 162 h 869"/>
                    <a:gd name="T6" fmla="*/ 9 w 130"/>
                    <a:gd name="T7" fmla="*/ 139 h 869"/>
                    <a:gd name="T8" fmla="*/ 8 w 130"/>
                    <a:gd name="T9" fmla="*/ 116 h 869"/>
                    <a:gd name="T10" fmla="*/ 7 w 130"/>
                    <a:gd name="T11" fmla="*/ 93 h 869"/>
                    <a:gd name="T12" fmla="*/ 7 w 130"/>
                    <a:gd name="T13" fmla="*/ 69 h 869"/>
                    <a:gd name="T14" fmla="*/ 6 w 130"/>
                    <a:gd name="T15" fmla="*/ 47 h 869"/>
                    <a:gd name="T16" fmla="*/ 5 w 130"/>
                    <a:gd name="T17" fmla="*/ 23 h 869"/>
                    <a:gd name="T18" fmla="*/ 4 w 130"/>
                    <a:gd name="T19" fmla="*/ 0 h 869"/>
                    <a:gd name="T20" fmla="*/ 0 w 130"/>
                    <a:gd name="T21" fmla="*/ 2 h 869"/>
                    <a:gd name="T22" fmla="*/ 1 w 130"/>
                    <a:gd name="T23" fmla="*/ 25 h 869"/>
                    <a:gd name="T24" fmla="*/ 2 w 130"/>
                    <a:gd name="T25" fmla="*/ 48 h 869"/>
                    <a:gd name="T26" fmla="*/ 3 w 130"/>
                    <a:gd name="T27" fmla="*/ 71 h 869"/>
                    <a:gd name="T28" fmla="*/ 3 w 130"/>
                    <a:gd name="T29" fmla="*/ 94 h 869"/>
                    <a:gd name="T30" fmla="*/ 4 w 130"/>
                    <a:gd name="T31" fmla="*/ 117 h 869"/>
                    <a:gd name="T32" fmla="*/ 5 w 130"/>
                    <a:gd name="T33" fmla="*/ 140 h 869"/>
                    <a:gd name="T34" fmla="*/ 6 w 130"/>
                    <a:gd name="T35" fmla="*/ 164 h 869"/>
                    <a:gd name="T36" fmla="*/ 7 w 130"/>
                    <a:gd name="T37" fmla="*/ 187 h 869"/>
                    <a:gd name="T38" fmla="*/ 11 w 130"/>
                    <a:gd name="T39" fmla="*/ 187 h 869"/>
                    <a:gd name="T40" fmla="*/ 7 w 130"/>
                    <a:gd name="T41" fmla="*/ 187 h 869"/>
                    <a:gd name="T42" fmla="*/ 8 w 130"/>
                    <a:gd name="T43" fmla="*/ 214 h 869"/>
                    <a:gd name="T44" fmla="*/ 11 w 130"/>
                    <a:gd name="T45" fmla="*/ 187 h 869"/>
                    <a:gd name="T46" fmla="*/ 7 w 130"/>
                    <a:gd name="T47" fmla="*/ 184 h 86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30" h="869">
                      <a:moveTo>
                        <a:pt x="84" y="747"/>
                      </a:moveTo>
                      <a:lnTo>
                        <a:pt x="130" y="750"/>
                      </a:lnTo>
                      <a:lnTo>
                        <a:pt x="118" y="657"/>
                      </a:lnTo>
                      <a:lnTo>
                        <a:pt x="107" y="564"/>
                      </a:lnTo>
                      <a:lnTo>
                        <a:pt x="97" y="470"/>
                      </a:lnTo>
                      <a:lnTo>
                        <a:pt x="88" y="377"/>
                      </a:lnTo>
                      <a:lnTo>
                        <a:pt x="79" y="282"/>
                      </a:lnTo>
                      <a:lnTo>
                        <a:pt x="70" y="189"/>
                      </a:lnTo>
                      <a:lnTo>
                        <a:pt x="59" y="94"/>
                      </a:lnTo>
                      <a:lnTo>
                        <a:pt x="48" y="0"/>
                      </a:lnTo>
                      <a:lnTo>
                        <a:pt x="0" y="7"/>
                      </a:lnTo>
                      <a:lnTo>
                        <a:pt x="12" y="101"/>
                      </a:lnTo>
                      <a:lnTo>
                        <a:pt x="22" y="194"/>
                      </a:lnTo>
                      <a:lnTo>
                        <a:pt x="32" y="288"/>
                      </a:lnTo>
                      <a:lnTo>
                        <a:pt x="40" y="381"/>
                      </a:lnTo>
                      <a:lnTo>
                        <a:pt x="50" y="476"/>
                      </a:lnTo>
                      <a:lnTo>
                        <a:pt x="59" y="570"/>
                      </a:lnTo>
                      <a:lnTo>
                        <a:pt x="70" y="664"/>
                      </a:lnTo>
                      <a:lnTo>
                        <a:pt x="83" y="758"/>
                      </a:lnTo>
                      <a:lnTo>
                        <a:pt x="129" y="761"/>
                      </a:lnTo>
                      <a:lnTo>
                        <a:pt x="83" y="758"/>
                      </a:lnTo>
                      <a:lnTo>
                        <a:pt x="99" y="869"/>
                      </a:lnTo>
                      <a:lnTo>
                        <a:pt x="129" y="761"/>
                      </a:lnTo>
                      <a:lnTo>
                        <a:pt x="84" y="747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343"/>
                <p:cNvSpPr>
                  <a:spLocks/>
                </p:cNvSpPr>
                <p:nvPr/>
              </p:nvSpPr>
              <p:spPr bwMode="auto">
                <a:xfrm>
                  <a:off x="1101" y="1829"/>
                  <a:ext cx="12" cy="160"/>
                </a:xfrm>
                <a:custGeom>
                  <a:avLst/>
                  <a:gdLst>
                    <a:gd name="T0" fmla="*/ 7 w 130"/>
                    <a:gd name="T1" fmla="*/ 1 h 653"/>
                    <a:gd name="T2" fmla="*/ 7 w 130"/>
                    <a:gd name="T3" fmla="*/ 0 h 653"/>
                    <a:gd name="T4" fmla="*/ 7 w 130"/>
                    <a:gd name="T5" fmla="*/ 20 h 653"/>
                    <a:gd name="T6" fmla="*/ 6 w 130"/>
                    <a:gd name="T7" fmla="*/ 40 h 653"/>
                    <a:gd name="T8" fmla="*/ 5 w 130"/>
                    <a:gd name="T9" fmla="*/ 60 h 653"/>
                    <a:gd name="T10" fmla="*/ 5 w 130"/>
                    <a:gd name="T11" fmla="*/ 79 h 653"/>
                    <a:gd name="T12" fmla="*/ 4 w 130"/>
                    <a:gd name="T13" fmla="*/ 89 h 653"/>
                    <a:gd name="T14" fmla="*/ 4 w 130"/>
                    <a:gd name="T15" fmla="*/ 99 h 653"/>
                    <a:gd name="T16" fmla="*/ 4 w 130"/>
                    <a:gd name="T17" fmla="*/ 109 h 653"/>
                    <a:gd name="T18" fmla="*/ 3 w 130"/>
                    <a:gd name="T19" fmla="*/ 118 h 653"/>
                    <a:gd name="T20" fmla="*/ 2 w 130"/>
                    <a:gd name="T21" fmla="*/ 128 h 653"/>
                    <a:gd name="T22" fmla="*/ 2 w 130"/>
                    <a:gd name="T23" fmla="*/ 137 h 653"/>
                    <a:gd name="T24" fmla="*/ 1 w 130"/>
                    <a:gd name="T25" fmla="*/ 147 h 653"/>
                    <a:gd name="T26" fmla="*/ 0 w 130"/>
                    <a:gd name="T27" fmla="*/ 157 h 653"/>
                    <a:gd name="T28" fmla="*/ 4 w 130"/>
                    <a:gd name="T29" fmla="*/ 160 h 653"/>
                    <a:gd name="T30" fmla="*/ 5 w 130"/>
                    <a:gd name="T31" fmla="*/ 150 h 653"/>
                    <a:gd name="T32" fmla="*/ 6 w 130"/>
                    <a:gd name="T33" fmla="*/ 140 h 653"/>
                    <a:gd name="T34" fmla="*/ 7 w 130"/>
                    <a:gd name="T35" fmla="*/ 130 h 653"/>
                    <a:gd name="T36" fmla="*/ 7 w 130"/>
                    <a:gd name="T37" fmla="*/ 120 h 653"/>
                    <a:gd name="T38" fmla="*/ 8 w 130"/>
                    <a:gd name="T39" fmla="*/ 110 h 653"/>
                    <a:gd name="T40" fmla="*/ 8 w 130"/>
                    <a:gd name="T41" fmla="*/ 100 h 653"/>
                    <a:gd name="T42" fmla="*/ 9 w 130"/>
                    <a:gd name="T43" fmla="*/ 90 h 653"/>
                    <a:gd name="T44" fmla="*/ 9 w 130"/>
                    <a:gd name="T45" fmla="*/ 80 h 653"/>
                    <a:gd name="T46" fmla="*/ 10 w 130"/>
                    <a:gd name="T47" fmla="*/ 61 h 653"/>
                    <a:gd name="T48" fmla="*/ 10 w 130"/>
                    <a:gd name="T49" fmla="*/ 41 h 653"/>
                    <a:gd name="T50" fmla="*/ 11 w 130"/>
                    <a:gd name="T51" fmla="*/ 21 h 653"/>
                    <a:gd name="T52" fmla="*/ 12 w 130"/>
                    <a:gd name="T53" fmla="*/ 2 h 653"/>
                    <a:gd name="T54" fmla="*/ 12 w 130"/>
                    <a:gd name="T55" fmla="*/ 1 h 653"/>
                    <a:gd name="T56" fmla="*/ 12 w 130"/>
                    <a:gd name="T57" fmla="*/ 2 h 653"/>
                    <a:gd name="T58" fmla="*/ 12 w 130"/>
                    <a:gd name="T59" fmla="*/ 1 h 653"/>
                    <a:gd name="T60" fmla="*/ 12 w 130"/>
                    <a:gd name="T61" fmla="*/ 1 h 653"/>
                    <a:gd name="T62" fmla="*/ 7 w 130"/>
                    <a:gd name="T63" fmla="*/ 1 h 65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30" h="653">
                      <a:moveTo>
                        <a:pt x="81" y="5"/>
                      </a:moveTo>
                      <a:lnTo>
                        <a:pt x="81" y="0"/>
                      </a:lnTo>
                      <a:lnTo>
                        <a:pt x="73" y="82"/>
                      </a:lnTo>
                      <a:lnTo>
                        <a:pt x="65" y="162"/>
                      </a:lnTo>
                      <a:lnTo>
                        <a:pt x="58" y="243"/>
                      </a:lnTo>
                      <a:lnTo>
                        <a:pt x="52" y="323"/>
                      </a:lnTo>
                      <a:lnTo>
                        <a:pt x="47" y="363"/>
                      </a:lnTo>
                      <a:lnTo>
                        <a:pt x="43" y="403"/>
                      </a:lnTo>
                      <a:lnTo>
                        <a:pt x="38" y="443"/>
                      </a:lnTo>
                      <a:lnTo>
                        <a:pt x="33" y="483"/>
                      </a:lnTo>
                      <a:lnTo>
                        <a:pt x="26" y="522"/>
                      </a:lnTo>
                      <a:lnTo>
                        <a:pt x="19" y="561"/>
                      </a:lnTo>
                      <a:lnTo>
                        <a:pt x="9" y="600"/>
                      </a:lnTo>
                      <a:lnTo>
                        <a:pt x="0" y="639"/>
                      </a:lnTo>
                      <a:lnTo>
                        <a:pt x="45" y="653"/>
                      </a:lnTo>
                      <a:lnTo>
                        <a:pt x="56" y="613"/>
                      </a:lnTo>
                      <a:lnTo>
                        <a:pt x="65" y="572"/>
                      </a:lnTo>
                      <a:lnTo>
                        <a:pt x="73" y="532"/>
                      </a:lnTo>
                      <a:lnTo>
                        <a:pt x="80" y="490"/>
                      </a:lnTo>
                      <a:lnTo>
                        <a:pt x="86" y="450"/>
                      </a:lnTo>
                      <a:lnTo>
                        <a:pt x="91" y="409"/>
                      </a:lnTo>
                      <a:lnTo>
                        <a:pt x="95" y="369"/>
                      </a:lnTo>
                      <a:lnTo>
                        <a:pt x="99" y="328"/>
                      </a:lnTo>
                      <a:lnTo>
                        <a:pt x="107" y="247"/>
                      </a:lnTo>
                      <a:lnTo>
                        <a:pt x="113" y="166"/>
                      </a:lnTo>
                      <a:lnTo>
                        <a:pt x="121" y="87"/>
                      </a:lnTo>
                      <a:lnTo>
                        <a:pt x="129" y="8"/>
                      </a:lnTo>
                      <a:lnTo>
                        <a:pt x="130" y="5"/>
                      </a:lnTo>
                      <a:lnTo>
                        <a:pt x="129" y="8"/>
                      </a:lnTo>
                      <a:lnTo>
                        <a:pt x="130" y="6"/>
                      </a:lnTo>
                      <a:lnTo>
                        <a:pt x="130" y="5"/>
                      </a:lnTo>
                      <a:lnTo>
                        <a:pt x="81" y="5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344"/>
                <p:cNvSpPr>
                  <a:spLocks/>
                </p:cNvSpPr>
                <p:nvPr/>
              </p:nvSpPr>
              <p:spPr bwMode="auto">
                <a:xfrm>
                  <a:off x="1109" y="1710"/>
                  <a:ext cx="7" cy="119"/>
                </a:xfrm>
                <a:custGeom>
                  <a:avLst/>
                  <a:gdLst>
                    <a:gd name="T0" fmla="*/ 3 w 77"/>
                    <a:gd name="T1" fmla="*/ 0 h 489"/>
                    <a:gd name="T2" fmla="*/ 3 w 77"/>
                    <a:gd name="T3" fmla="*/ 4 h 489"/>
                    <a:gd name="T4" fmla="*/ 2 w 77"/>
                    <a:gd name="T5" fmla="*/ 18 h 489"/>
                    <a:gd name="T6" fmla="*/ 2 w 77"/>
                    <a:gd name="T7" fmla="*/ 32 h 489"/>
                    <a:gd name="T8" fmla="*/ 2 w 77"/>
                    <a:gd name="T9" fmla="*/ 47 h 489"/>
                    <a:gd name="T10" fmla="*/ 1 w 77"/>
                    <a:gd name="T11" fmla="*/ 61 h 489"/>
                    <a:gd name="T12" fmla="*/ 1 w 77"/>
                    <a:gd name="T13" fmla="*/ 75 h 489"/>
                    <a:gd name="T14" fmla="*/ 0 w 77"/>
                    <a:gd name="T15" fmla="*/ 90 h 489"/>
                    <a:gd name="T16" fmla="*/ 0 w 77"/>
                    <a:gd name="T17" fmla="*/ 104 h 489"/>
                    <a:gd name="T18" fmla="*/ 0 w 77"/>
                    <a:gd name="T19" fmla="*/ 119 h 489"/>
                    <a:gd name="T20" fmla="*/ 4 w 77"/>
                    <a:gd name="T21" fmla="*/ 119 h 489"/>
                    <a:gd name="T22" fmla="*/ 5 w 77"/>
                    <a:gd name="T23" fmla="*/ 105 h 489"/>
                    <a:gd name="T24" fmla="*/ 5 w 77"/>
                    <a:gd name="T25" fmla="*/ 91 h 489"/>
                    <a:gd name="T26" fmla="*/ 5 w 77"/>
                    <a:gd name="T27" fmla="*/ 76 h 489"/>
                    <a:gd name="T28" fmla="*/ 6 w 77"/>
                    <a:gd name="T29" fmla="*/ 62 h 489"/>
                    <a:gd name="T30" fmla="*/ 6 w 77"/>
                    <a:gd name="T31" fmla="*/ 48 h 489"/>
                    <a:gd name="T32" fmla="*/ 7 w 77"/>
                    <a:gd name="T33" fmla="*/ 33 h 489"/>
                    <a:gd name="T34" fmla="*/ 7 w 77"/>
                    <a:gd name="T35" fmla="*/ 19 h 489"/>
                    <a:gd name="T36" fmla="*/ 7 w 77"/>
                    <a:gd name="T37" fmla="*/ 4 h 489"/>
                    <a:gd name="T38" fmla="*/ 6 w 77"/>
                    <a:gd name="T39" fmla="*/ 9 h 489"/>
                    <a:gd name="T40" fmla="*/ 3 w 77"/>
                    <a:gd name="T41" fmla="*/ 0 h 489"/>
                    <a:gd name="T42" fmla="*/ 3 w 77"/>
                    <a:gd name="T43" fmla="*/ 1 h 489"/>
                    <a:gd name="T44" fmla="*/ 3 w 77"/>
                    <a:gd name="T45" fmla="*/ 4 h 489"/>
                    <a:gd name="T46" fmla="*/ 3 w 77"/>
                    <a:gd name="T47" fmla="*/ 0 h 48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" h="489">
                      <a:moveTo>
                        <a:pt x="36" y="0"/>
                      </a:moveTo>
                      <a:lnTo>
                        <a:pt x="28" y="18"/>
                      </a:lnTo>
                      <a:lnTo>
                        <a:pt x="27" y="76"/>
                      </a:lnTo>
                      <a:lnTo>
                        <a:pt x="24" y="133"/>
                      </a:lnTo>
                      <a:lnTo>
                        <a:pt x="19" y="192"/>
                      </a:lnTo>
                      <a:lnTo>
                        <a:pt x="14" y="251"/>
                      </a:lnTo>
                      <a:lnTo>
                        <a:pt x="9" y="309"/>
                      </a:lnTo>
                      <a:lnTo>
                        <a:pt x="5" y="369"/>
                      </a:lnTo>
                      <a:lnTo>
                        <a:pt x="1" y="429"/>
                      </a:lnTo>
                      <a:lnTo>
                        <a:pt x="0" y="489"/>
                      </a:lnTo>
                      <a:lnTo>
                        <a:pt x="49" y="489"/>
                      </a:lnTo>
                      <a:lnTo>
                        <a:pt x="50" y="430"/>
                      </a:lnTo>
                      <a:lnTo>
                        <a:pt x="53" y="372"/>
                      </a:lnTo>
                      <a:lnTo>
                        <a:pt x="58" y="314"/>
                      </a:lnTo>
                      <a:lnTo>
                        <a:pt x="63" y="255"/>
                      </a:lnTo>
                      <a:lnTo>
                        <a:pt x="67" y="196"/>
                      </a:lnTo>
                      <a:lnTo>
                        <a:pt x="72" y="136"/>
                      </a:lnTo>
                      <a:lnTo>
                        <a:pt x="76" y="78"/>
                      </a:lnTo>
                      <a:lnTo>
                        <a:pt x="77" y="18"/>
                      </a:lnTo>
                      <a:lnTo>
                        <a:pt x="69" y="37"/>
                      </a:lnTo>
                      <a:lnTo>
                        <a:pt x="36" y="0"/>
                      </a:lnTo>
                      <a:lnTo>
                        <a:pt x="28" y="6"/>
                      </a:lnTo>
                      <a:lnTo>
                        <a:pt x="28" y="18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Freeform 345"/>
                <p:cNvSpPr>
                  <a:spLocks/>
                </p:cNvSpPr>
                <p:nvPr/>
              </p:nvSpPr>
              <p:spPr bwMode="auto">
                <a:xfrm>
                  <a:off x="1112" y="1691"/>
                  <a:ext cx="6" cy="27"/>
                </a:xfrm>
                <a:custGeom>
                  <a:avLst/>
                  <a:gdLst>
                    <a:gd name="T0" fmla="*/ 6 w 68"/>
                    <a:gd name="T1" fmla="*/ 15 h 105"/>
                    <a:gd name="T2" fmla="*/ 2 w 68"/>
                    <a:gd name="T3" fmla="*/ 10 h 105"/>
                    <a:gd name="T4" fmla="*/ 0 w 68"/>
                    <a:gd name="T5" fmla="*/ 17 h 105"/>
                    <a:gd name="T6" fmla="*/ 3 w 68"/>
                    <a:gd name="T7" fmla="*/ 27 h 105"/>
                    <a:gd name="T8" fmla="*/ 5 w 68"/>
                    <a:gd name="T9" fmla="*/ 20 h 105"/>
                    <a:gd name="T10" fmla="*/ 2 w 68"/>
                    <a:gd name="T11" fmla="*/ 15 h 105"/>
                    <a:gd name="T12" fmla="*/ 6 w 68"/>
                    <a:gd name="T13" fmla="*/ 15 h 105"/>
                    <a:gd name="T14" fmla="*/ 6 w 68"/>
                    <a:gd name="T15" fmla="*/ 0 h 105"/>
                    <a:gd name="T16" fmla="*/ 2 w 68"/>
                    <a:gd name="T17" fmla="*/ 10 h 105"/>
                    <a:gd name="T18" fmla="*/ 6 w 68"/>
                    <a:gd name="T19" fmla="*/ 15 h 10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8" h="105">
                      <a:moveTo>
                        <a:pt x="68" y="59"/>
                      </a:moveTo>
                      <a:lnTo>
                        <a:pt x="28" y="40"/>
                      </a:lnTo>
                      <a:lnTo>
                        <a:pt x="0" y="68"/>
                      </a:lnTo>
                      <a:lnTo>
                        <a:pt x="33" y="105"/>
                      </a:lnTo>
                      <a:lnTo>
                        <a:pt x="61" y="77"/>
                      </a:lnTo>
                      <a:lnTo>
                        <a:pt x="20" y="59"/>
                      </a:lnTo>
                      <a:lnTo>
                        <a:pt x="68" y="59"/>
                      </a:lnTo>
                      <a:lnTo>
                        <a:pt x="68" y="0"/>
                      </a:lnTo>
                      <a:lnTo>
                        <a:pt x="28" y="40"/>
                      </a:lnTo>
                      <a:lnTo>
                        <a:pt x="68" y="59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Freeform 346"/>
                <p:cNvSpPr>
                  <a:spLocks/>
                </p:cNvSpPr>
                <p:nvPr/>
              </p:nvSpPr>
              <p:spPr bwMode="auto">
                <a:xfrm>
                  <a:off x="1114" y="1707"/>
                  <a:ext cx="9" cy="84"/>
                </a:xfrm>
                <a:custGeom>
                  <a:avLst/>
                  <a:gdLst>
                    <a:gd name="T0" fmla="*/ 9 w 103"/>
                    <a:gd name="T1" fmla="*/ 83 h 339"/>
                    <a:gd name="T2" fmla="*/ 9 w 103"/>
                    <a:gd name="T3" fmla="*/ 82 h 339"/>
                    <a:gd name="T4" fmla="*/ 8 w 103"/>
                    <a:gd name="T5" fmla="*/ 71 h 339"/>
                    <a:gd name="T6" fmla="*/ 8 w 103"/>
                    <a:gd name="T7" fmla="*/ 61 h 339"/>
                    <a:gd name="T8" fmla="*/ 7 w 103"/>
                    <a:gd name="T9" fmla="*/ 50 h 339"/>
                    <a:gd name="T10" fmla="*/ 6 w 103"/>
                    <a:gd name="T11" fmla="*/ 40 h 339"/>
                    <a:gd name="T12" fmla="*/ 5 w 103"/>
                    <a:gd name="T13" fmla="*/ 30 h 339"/>
                    <a:gd name="T14" fmla="*/ 5 w 103"/>
                    <a:gd name="T15" fmla="*/ 20 h 339"/>
                    <a:gd name="T16" fmla="*/ 4 w 103"/>
                    <a:gd name="T17" fmla="*/ 15 h 339"/>
                    <a:gd name="T18" fmla="*/ 4 w 103"/>
                    <a:gd name="T19" fmla="*/ 10 h 339"/>
                    <a:gd name="T20" fmla="*/ 4 w 103"/>
                    <a:gd name="T21" fmla="*/ 5 h 339"/>
                    <a:gd name="T22" fmla="*/ 4 w 103"/>
                    <a:gd name="T23" fmla="*/ 0 h 339"/>
                    <a:gd name="T24" fmla="*/ 0 w 103"/>
                    <a:gd name="T25" fmla="*/ 0 h 339"/>
                    <a:gd name="T26" fmla="*/ 0 w 103"/>
                    <a:gd name="T27" fmla="*/ 5 h 339"/>
                    <a:gd name="T28" fmla="*/ 0 w 103"/>
                    <a:gd name="T29" fmla="*/ 11 h 339"/>
                    <a:gd name="T30" fmla="*/ 0 w 103"/>
                    <a:gd name="T31" fmla="*/ 16 h 339"/>
                    <a:gd name="T32" fmla="*/ 1 w 103"/>
                    <a:gd name="T33" fmla="*/ 22 h 339"/>
                    <a:gd name="T34" fmla="*/ 1 w 103"/>
                    <a:gd name="T35" fmla="*/ 32 h 339"/>
                    <a:gd name="T36" fmla="*/ 2 w 103"/>
                    <a:gd name="T37" fmla="*/ 43 h 339"/>
                    <a:gd name="T38" fmla="*/ 3 w 103"/>
                    <a:gd name="T39" fmla="*/ 53 h 339"/>
                    <a:gd name="T40" fmla="*/ 3 w 103"/>
                    <a:gd name="T41" fmla="*/ 63 h 339"/>
                    <a:gd name="T42" fmla="*/ 4 w 103"/>
                    <a:gd name="T43" fmla="*/ 74 h 339"/>
                    <a:gd name="T44" fmla="*/ 5 w 103"/>
                    <a:gd name="T45" fmla="*/ 84 h 339"/>
                    <a:gd name="T46" fmla="*/ 5 w 103"/>
                    <a:gd name="T47" fmla="*/ 83 h 339"/>
                    <a:gd name="T48" fmla="*/ 9 w 103"/>
                    <a:gd name="T49" fmla="*/ 83 h 339"/>
                    <a:gd name="T50" fmla="*/ 9 w 103"/>
                    <a:gd name="T51" fmla="*/ 82 h 339"/>
                    <a:gd name="T52" fmla="*/ 9 w 103"/>
                    <a:gd name="T53" fmla="*/ 82 h 339"/>
                    <a:gd name="T54" fmla="*/ 9 w 103"/>
                    <a:gd name="T55" fmla="*/ 83 h 33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03" h="339">
                      <a:moveTo>
                        <a:pt x="103" y="335"/>
                      </a:moveTo>
                      <a:lnTo>
                        <a:pt x="103" y="330"/>
                      </a:lnTo>
                      <a:lnTo>
                        <a:pt x="96" y="288"/>
                      </a:lnTo>
                      <a:lnTo>
                        <a:pt x="86" y="245"/>
                      </a:lnTo>
                      <a:lnTo>
                        <a:pt x="78" y="203"/>
                      </a:lnTo>
                      <a:lnTo>
                        <a:pt x="68" y="162"/>
                      </a:lnTo>
                      <a:lnTo>
                        <a:pt x="61" y="121"/>
                      </a:lnTo>
                      <a:lnTo>
                        <a:pt x="54" y="79"/>
                      </a:lnTo>
                      <a:lnTo>
                        <a:pt x="51" y="60"/>
                      </a:lnTo>
                      <a:lnTo>
                        <a:pt x="49" y="39"/>
                      </a:lnTo>
                      <a:lnTo>
                        <a:pt x="48" y="19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1" y="22"/>
                      </a:lnTo>
                      <a:lnTo>
                        <a:pt x="2" y="43"/>
                      </a:lnTo>
                      <a:lnTo>
                        <a:pt x="4" y="65"/>
                      </a:lnTo>
                      <a:lnTo>
                        <a:pt x="7" y="87"/>
                      </a:lnTo>
                      <a:lnTo>
                        <a:pt x="13" y="129"/>
                      </a:lnTo>
                      <a:lnTo>
                        <a:pt x="22" y="173"/>
                      </a:lnTo>
                      <a:lnTo>
                        <a:pt x="30" y="215"/>
                      </a:lnTo>
                      <a:lnTo>
                        <a:pt x="40" y="256"/>
                      </a:lnTo>
                      <a:lnTo>
                        <a:pt x="48" y="298"/>
                      </a:lnTo>
                      <a:lnTo>
                        <a:pt x="56" y="339"/>
                      </a:lnTo>
                      <a:lnTo>
                        <a:pt x="56" y="335"/>
                      </a:lnTo>
                      <a:lnTo>
                        <a:pt x="103" y="335"/>
                      </a:lnTo>
                      <a:lnTo>
                        <a:pt x="103" y="332"/>
                      </a:lnTo>
                      <a:lnTo>
                        <a:pt x="103" y="330"/>
                      </a:lnTo>
                      <a:lnTo>
                        <a:pt x="103" y="335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Freeform 347"/>
                <p:cNvSpPr>
                  <a:spLocks/>
                </p:cNvSpPr>
                <p:nvPr/>
              </p:nvSpPr>
              <p:spPr bwMode="auto">
                <a:xfrm>
                  <a:off x="1119" y="1788"/>
                  <a:ext cx="9" cy="206"/>
                </a:xfrm>
                <a:custGeom>
                  <a:avLst/>
                  <a:gdLst>
                    <a:gd name="T0" fmla="*/ 6 w 103"/>
                    <a:gd name="T1" fmla="*/ 190 h 837"/>
                    <a:gd name="T2" fmla="*/ 9 w 103"/>
                    <a:gd name="T3" fmla="*/ 195 h 837"/>
                    <a:gd name="T4" fmla="*/ 8 w 103"/>
                    <a:gd name="T5" fmla="*/ 171 h 837"/>
                    <a:gd name="T6" fmla="*/ 7 w 103"/>
                    <a:gd name="T7" fmla="*/ 146 h 837"/>
                    <a:gd name="T8" fmla="*/ 6 w 103"/>
                    <a:gd name="T9" fmla="*/ 122 h 837"/>
                    <a:gd name="T10" fmla="*/ 5 w 103"/>
                    <a:gd name="T11" fmla="*/ 97 h 837"/>
                    <a:gd name="T12" fmla="*/ 5 w 103"/>
                    <a:gd name="T13" fmla="*/ 73 h 837"/>
                    <a:gd name="T14" fmla="*/ 4 w 103"/>
                    <a:gd name="T15" fmla="*/ 48 h 837"/>
                    <a:gd name="T16" fmla="*/ 4 w 103"/>
                    <a:gd name="T17" fmla="*/ 24 h 837"/>
                    <a:gd name="T18" fmla="*/ 4 w 103"/>
                    <a:gd name="T19" fmla="*/ 0 h 837"/>
                    <a:gd name="T20" fmla="*/ 0 w 103"/>
                    <a:gd name="T21" fmla="*/ 0 h 837"/>
                    <a:gd name="T22" fmla="*/ 0 w 103"/>
                    <a:gd name="T23" fmla="*/ 25 h 837"/>
                    <a:gd name="T24" fmla="*/ 0 w 103"/>
                    <a:gd name="T25" fmla="*/ 49 h 837"/>
                    <a:gd name="T26" fmla="*/ 1 w 103"/>
                    <a:gd name="T27" fmla="*/ 74 h 837"/>
                    <a:gd name="T28" fmla="*/ 1 w 103"/>
                    <a:gd name="T29" fmla="*/ 98 h 837"/>
                    <a:gd name="T30" fmla="*/ 2 w 103"/>
                    <a:gd name="T31" fmla="*/ 123 h 837"/>
                    <a:gd name="T32" fmla="*/ 3 w 103"/>
                    <a:gd name="T33" fmla="*/ 147 h 837"/>
                    <a:gd name="T34" fmla="*/ 4 w 103"/>
                    <a:gd name="T35" fmla="*/ 172 h 837"/>
                    <a:gd name="T36" fmla="*/ 5 w 103"/>
                    <a:gd name="T37" fmla="*/ 197 h 837"/>
                    <a:gd name="T38" fmla="*/ 8 w 103"/>
                    <a:gd name="T39" fmla="*/ 201 h 837"/>
                    <a:gd name="T40" fmla="*/ 5 w 103"/>
                    <a:gd name="T41" fmla="*/ 197 h 837"/>
                    <a:gd name="T42" fmla="*/ 5 w 103"/>
                    <a:gd name="T43" fmla="*/ 206 h 837"/>
                    <a:gd name="T44" fmla="*/ 8 w 103"/>
                    <a:gd name="T45" fmla="*/ 201 h 837"/>
                    <a:gd name="T46" fmla="*/ 6 w 103"/>
                    <a:gd name="T47" fmla="*/ 190 h 83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03" h="837">
                      <a:moveTo>
                        <a:pt x="67" y="774"/>
                      </a:moveTo>
                      <a:lnTo>
                        <a:pt x="103" y="792"/>
                      </a:lnTo>
                      <a:lnTo>
                        <a:pt x="90" y="693"/>
                      </a:lnTo>
                      <a:lnTo>
                        <a:pt x="78" y="594"/>
                      </a:lnTo>
                      <a:lnTo>
                        <a:pt x="69" y="495"/>
                      </a:lnTo>
                      <a:lnTo>
                        <a:pt x="61" y="395"/>
                      </a:lnTo>
                      <a:lnTo>
                        <a:pt x="55" y="296"/>
                      </a:lnTo>
                      <a:lnTo>
                        <a:pt x="51" y="197"/>
                      </a:lnTo>
                      <a:lnTo>
                        <a:pt x="49" y="98"/>
                      </a:ln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1" y="100"/>
                      </a:lnTo>
                      <a:lnTo>
                        <a:pt x="3" y="200"/>
                      </a:lnTo>
                      <a:lnTo>
                        <a:pt x="7" y="300"/>
                      </a:lnTo>
                      <a:lnTo>
                        <a:pt x="12" y="399"/>
                      </a:lnTo>
                      <a:lnTo>
                        <a:pt x="21" y="499"/>
                      </a:lnTo>
                      <a:lnTo>
                        <a:pt x="30" y="599"/>
                      </a:lnTo>
                      <a:lnTo>
                        <a:pt x="42" y="699"/>
                      </a:lnTo>
                      <a:lnTo>
                        <a:pt x="55" y="799"/>
                      </a:lnTo>
                      <a:lnTo>
                        <a:pt x="92" y="817"/>
                      </a:lnTo>
                      <a:lnTo>
                        <a:pt x="55" y="799"/>
                      </a:lnTo>
                      <a:lnTo>
                        <a:pt x="61" y="837"/>
                      </a:lnTo>
                      <a:lnTo>
                        <a:pt x="92" y="817"/>
                      </a:lnTo>
                      <a:lnTo>
                        <a:pt x="67" y="774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Freeform 348"/>
                <p:cNvSpPr>
                  <a:spLocks/>
                </p:cNvSpPr>
                <p:nvPr/>
              </p:nvSpPr>
              <p:spPr bwMode="auto">
                <a:xfrm>
                  <a:off x="1125" y="1975"/>
                  <a:ext cx="6" cy="14"/>
                </a:xfrm>
                <a:custGeom>
                  <a:avLst/>
                  <a:gdLst>
                    <a:gd name="T0" fmla="*/ 1 w 64"/>
                    <a:gd name="T1" fmla="*/ 5 h 61"/>
                    <a:gd name="T2" fmla="*/ 3 w 64"/>
                    <a:gd name="T3" fmla="*/ 0 h 61"/>
                    <a:gd name="T4" fmla="*/ 0 w 64"/>
                    <a:gd name="T5" fmla="*/ 4 h 61"/>
                    <a:gd name="T6" fmla="*/ 2 w 64"/>
                    <a:gd name="T7" fmla="*/ 14 h 61"/>
                    <a:gd name="T8" fmla="*/ 5 w 64"/>
                    <a:gd name="T9" fmla="*/ 10 h 61"/>
                    <a:gd name="T10" fmla="*/ 6 w 64"/>
                    <a:gd name="T11" fmla="*/ 5 h 61"/>
                    <a:gd name="T12" fmla="*/ 5 w 64"/>
                    <a:gd name="T13" fmla="*/ 10 h 61"/>
                    <a:gd name="T14" fmla="*/ 6 w 64"/>
                    <a:gd name="T15" fmla="*/ 8 h 61"/>
                    <a:gd name="T16" fmla="*/ 6 w 64"/>
                    <a:gd name="T17" fmla="*/ 5 h 61"/>
                    <a:gd name="T18" fmla="*/ 1 w 64"/>
                    <a:gd name="T19" fmla="*/ 5 h 6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4" h="61">
                      <a:moveTo>
                        <a:pt x="15" y="22"/>
                      </a:moveTo>
                      <a:lnTo>
                        <a:pt x="27" y="0"/>
                      </a:lnTo>
                      <a:lnTo>
                        <a:pt x="0" y="18"/>
                      </a:lnTo>
                      <a:lnTo>
                        <a:pt x="25" y="61"/>
                      </a:lnTo>
                      <a:lnTo>
                        <a:pt x="53" y="43"/>
                      </a:lnTo>
                      <a:lnTo>
                        <a:pt x="64" y="22"/>
                      </a:lnTo>
                      <a:lnTo>
                        <a:pt x="53" y="43"/>
                      </a:lnTo>
                      <a:lnTo>
                        <a:pt x="64" y="36"/>
                      </a:lnTo>
                      <a:lnTo>
                        <a:pt x="64" y="22"/>
                      </a:lnTo>
                      <a:lnTo>
                        <a:pt x="15" y="22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Freeform 349"/>
                <p:cNvSpPr>
                  <a:spLocks/>
                </p:cNvSpPr>
                <p:nvPr/>
              </p:nvSpPr>
              <p:spPr bwMode="auto">
                <a:xfrm>
                  <a:off x="1126" y="1864"/>
                  <a:ext cx="10" cy="117"/>
                </a:xfrm>
                <a:custGeom>
                  <a:avLst/>
                  <a:gdLst>
                    <a:gd name="T0" fmla="*/ 5 w 104"/>
                    <a:gd name="T1" fmla="*/ 1 h 475"/>
                    <a:gd name="T2" fmla="*/ 5 w 104"/>
                    <a:gd name="T3" fmla="*/ 0 h 475"/>
                    <a:gd name="T4" fmla="*/ 5 w 104"/>
                    <a:gd name="T5" fmla="*/ 14 h 475"/>
                    <a:gd name="T6" fmla="*/ 4 w 104"/>
                    <a:gd name="T7" fmla="*/ 29 h 475"/>
                    <a:gd name="T8" fmla="*/ 3 w 104"/>
                    <a:gd name="T9" fmla="*/ 43 h 475"/>
                    <a:gd name="T10" fmla="*/ 2 w 104"/>
                    <a:gd name="T11" fmla="*/ 58 h 475"/>
                    <a:gd name="T12" fmla="*/ 1 w 104"/>
                    <a:gd name="T13" fmla="*/ 73 h 475"/>
                    <a:gd name="T14" fmla="*/ 1 w 104"/>
                    <a:gd name="T15" fmla="*/ 87 h 475"/>
                    <a:gd name="T16" fmla="*/ 0 w 104"/>
                    <a:gd name="T17" fmla="*/ 95 h 475"/>
                    <a:gd name="T18" fmla="*/ 0 w 104"/>
                    <a:gd name="T19" fmla="*/ 102 h 475"/>
                    <a:gd name="T20" fmla="*/ 0 w 104"/>
                    <a:gd name="T21" fmla="*/ 109 h 475"/>
                    <a:gd name="T22" fmla="*/ 0 w 104"/>
                    <a:gd name="T23" fmla="*/ 117 h 475"/>
                    <a:gd name="T24" fmla="*/ 5 w 104"/>
                    <a:gd name="T25" fmla="*/ 117 h 475"/>
                    <a:gd name="T26" fmla="*/ 5 w 104"/>
                    <a:gd name="T27" fmla="*/ 110 h 475"/>
                    <a:gd name="T28" fmla="*/ 5 w 104"/>
                    <a:gd name="T29" fmla="*/ 103 h 475"/>
                    <a:gd name="T30" fmla="*/ 5 w 104"/>
                    <a:gd name="T31" fmla="*/ 96 h 475"/>
                    <a:gd name="T32" fmla="*/ 5 w 104"/>
                    <a:gd name="T33" fmla="*/ 88 h 475"/>
                    <a:gd name="T34" fmla="*/ 6 w 104"/>
                    <a:gd name="T35" fmla="*/ 74 h 475"/>
                    <a:gd name="T36" fmla="*/ 7 w 104"/>
                    <a:gd name="T37" fmla="*/ 60 h 475"/>
                    <a:gd name="T38" fmla="*/ 7 w 104"/>
                    <a:gd name="T39" fmla="*/ 45 h 475"/>
                    <a:gd name="T40" fmla="*/ 8 w 104"/>
                    <a:gd name="T41" fmla="*/ 31 h 475"/>
                    <a:gd name="T42" fmla="*/ 9 w 104"/>
                    <a:gd name="T43" fmla="*/ 17 h 475"/>
                    <a:gd name="T44" fmla="*/ 10 w 104"/>
                    <a:gd name="T45" fmla="*/ 2 h 475"/>
                    <a:gd name="T46" fmla="*/ 10 w 104"/>
                    <a:gd name="T47" fmla="*/ 1 h 475"/>
                    <a:gd name="T48" fmla="*/ 10 w 104"/>
                    <a:gd name="T49" fmla="*/ 2 h 475"/>
                    <a:gd name="T50" fmla="*/ 10 w 104"/>
                    <a:gd name="T51" fmla="*/ 1 h 475"/>
                    <a:gd name="T52" fmla="*/ 10 w 104"/>
                    <a:gd name="T53" fmla="*/ 1 h 475"/>
                    <a:gd name="T54" fmla="*/ 5 w 104"/>
                    <a:gd name="T55" fmla="*/ 1 h 47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04" h="475">
                      <a:moveTo>
                        <a:pt x="56" y="4"/>
                      </a:moveTo>
                      <a:lnTo>
                        <a:pt x="57" y="0"/>
                      </a:lnTo>
                      <a:lnTo>
                        <a:pt x="48" y="58"/>
                      </a:lnTo>
                      <a:lnTo>
                        <a:pt x="39" y="117"/>
                      </a:lnTo>
                      <a:lnTo>
                        <a:pt x="29" y="176"/>
                      </a:lnTo>
                      <a:lnTo>
                        <a:pt x="21" y="236"/>
                      </a:lnTo>
                      <a:lnTo>
                        <a:pt x="12" y="295"/>
                      </a:lnTo>
                      <a:lnTo>
                        <a:pt x="7" y="354"/>
                      </a:lnTo>
                      <a:lnTo>
                        <a:pt x="4" y="384"/>
                      </a:lnTo>
                      <a:lnTo>
                        <a:pt x="3" y="414"/>
                      </a:lnTo>
                      <a:lnTo>
                        <a:pt x="2" y="444"/>
                      </a:lnTo>
                      <a:lnTo>
                        <a:pt x="0" y="475"/>
                      </a:lnTo>
                      <a:lnTo>
                        <a:pt x="49" y="475"/>
                      </a:lnTo>
                      <a:lnTo>
                        <a:pt x="49" y="445"/>
                      </a:lnTo>
                      <a:lnTo>
                        <a:pt x="50" y="417"/>
                      </a:lnTo>
                      <a:lnTo>
                        <a:pt x="52" y="388"/>
                      </a:lnTo>
                      <a:lnTo>
                        <a:pt x="55" y="359"/>
                      </a:lnTo>
                      <a:lnTo>
                        <a:pt x="61" y="301"/>
                      </a:lnTo>
                      <a:lnTo>
                        <a:pt x="68" y="243"/>
                      </a:lnTo>
                      <a:lnTo>
                        <a:pt x="77" y="184"/>
                      </a:lnTo>
                      <a:lnTo>
                        <a:pt x="86" y="126"/>
                      </a:lnTo>
                      <a:lnTo>
                        <a:pt x="95" y="67"/>
                      </a:lnTo>
                      <a:lnTo>
                        <a:pt x="104" y="7"/>
                      </a:lnTo>
                      <a:lnTo>
                        <a:pt x="104" y="4"/>
                      </a:lnTo>
                      <a:lnTo>
                        <a:pt x="104" y="7"/>
                      </a:lnTo>
                      <a:lnTo>
                        <a:pt x="104" y="5"/>
                      </a:lnTo>
                      <a:lnTo>
                        <a:pt x="104" y="4"/>
                      </a:lnTo>
                      <a:lnTo>
                        <a:pt x="56" y="4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Freeform 350"/>
                <p:cNvSpPr>
                  <a:spLocks/>
                </p:cNvSpPr>
                <p:nvPr/>
              </p:nvSpPr>
              <p:spPr bwMode="auto">
                <a:xfrm>
                  <a:off x="1131" y="1723"/>
                  <a:ext cx="7" cy="141"/>
                </a:xfrm>
                <a:custGeom>
                  <a:avLst/>
                  <a:gdLst>
                    <a:gd name="T0" fmla="*/ 3 w 76"/>
                    <a:gd name="T1" fmla="*/ 0 h 570"/>
                    <a:gd name="T2" fmla="*/ 3 w 76"/>
                    <a:gd name="T3" fmla="*/ 2 h 570"/>
                    <a:gd name="T4" fmla="*/ 2 w 76"/>
                    <a:gd name="T5" fmla="*/ 19 h 570"/>
                    <a:gd name="T6" fmla="*/ 2 w 76"/>
                    <a:gd name="T7" fmla="*/ 36 h 570"/>
                    <a:gd name="T8" fmla="*/ 2 w 76"/>
                    <a:gd name="T9" fmla="*/ 54 h 570"/>
                    <a:gd name="T10" fmla="*/ 1 w 76"/>
                    <a:gd name="T11" fmla="*/ 71 h 570"/>
                    <a:gd name="T12" fmla="*/ 1 w 76"/>
                    <a:gd name="T13" fmla="*/ 88 h 570"/>
                    <a:gd name="T14" fmla="*/ 0 w 76"/>
                    <a:gd name="T15" fmla="*/ 106 h 570"/>
                    <a:gd name="T16" fmla="*/ 0 w 76"/>
                    <a:gd name="T17" fmla="*/ 123 h 570"/>
                    <a:gd name="T18" fmla="*/ 0 w 76"/>
                    <a:gd name="T19" fmla="*/ 141 h 570"/>
                    <a:gd name="T20" fmla="*/ 4 w 76"/>
                    <a:gd name="T21" fmla="*/ 141 h 570"/>
                    <a:gd name="T22" fmla="*/ 5 w 76"/>
                    <a:gd name="T23" fmla="*/ 124 h 570"/>
                    <a:gd name="T24" fmla="*/ 5 w 76"/>
                    <a:gd name="T25" fmla="*/ 107 h 570"/>
                    <a:gd name="T26" fmla="*/ 5 w 76"/>
                    <a:gd name="T27" fmla="*/ 89 h 570"/>
                    <a:gd name="T28" fmla="*/ 6 w 76"/>
                    <a:gd name="T29" fmla="*/ 72 h 570"/>
                    <a:gd name="T30" fmla="*/ 6 w 76"/>
                    <a:gd name="T31" fmla="*/ 55 h 570"/>
                    <a:gd name="T32" fmla="*/ 7 w 76"/>
                    <a:gd name="T33" fmla="*/ 37 h 570"/>
                    <a:gd name="T34" fmla="*/ 7 w 76"/>
                    <a:gd name="T35" fmla="*/ 20 h 570"/>
                    <a:gd name="T36" fmla="*/ 7 w 76"/>
                    <a:gd name="T37" fmla="*/ 2 h 570"/>
                    <a:gd name="T38" fmla="*/ 7 w 76"/>
                    <a:gd name="T39" fmla="*/ 4 h 570"/>
                    <a:gd name="T40" fmla="*/ 3 w 76"/>
                    <a:gd name="T41" fmla="*/ 0 h 570"/>
                    <a:gd name="T42" fmla="*/ 3 w 76"/>
                    <a:gd name="T43" fmla="*/ 1 h 570"/>
                    <a:gd name="T44" fmla="*/ 3 w 76"/>
                    <a:gd name="T45" fmla="*/ 2 h 570"/>
                    <a:gd name="T46" fmla="*/ 3 w 76"/>
                    <a:gd name="T47" fmla="*/ 0 h 57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6" h="570">
                      <a:moveTo>
                        <a:pt x="29" y="0"/>
                      </a:moveTo>
                      <a:lnTo>
                        <a:pt x="28" y="9"/>
                      </a:lnTo>
                      <a:lnTo>
                        <a:pt x="27" y="78"/>
                      </a:lnTo>
                      <a:lnTo>
                        <a:pt x="24" y="147"/>
                      </a:lnTo>
                      <a:lnTo>
                        <a:pt x="19" y="218"/>
                      </a:lnTo>
                      <a:lnTo>
                        <a:pt x="14" y="288"/>
                      </a:lnTo>
                      <a:lnTo>
                        <a:pt x="9" y="357"/>
                      </a:lnTo>
                      <a:lnTo>
                        <a:pt x="5" y="428"/>
                      </a:lnTo>
                      <a:lnTo>
                        <a:pt x="2" y="498"/>
                      </a:lnTo>
                      <a:lnTo>
                        <a:pt x="0" y="570"/>
                      </a:lnTo>
                      <a:lnTo>
                        <a:pt x="48" y="570"/>
                      </a:lnTo>
                      <a:lnTo>
                        <a:pt x="49" y="501"/>
                      </a:lnTo>
                      <a:lnTo>
                        <a:pt x="53" y="431"/>
                      </a:lnTo>
                      <a:lnTo>
                        <a:pt x="57" y="361"/>
                      </a:lnTo>
                      <a:lnTo>
                        <a:pt x="62" y="291"/>
                      </a:lnTo>
                      <a:lnTo>
                        <a:pt x="68" y="221"/>
                      </a:lnTo>
                      <a:lnTo>
                        <a:pt x="72" y="151"/>
                      </a:lnTo>
                      <a:lnTo>
                        <a:pt x="75" y="80"/>
                      </a:lnTo>
                      <a:lnTo>
                        <a:pt x="76" y="9"/>
                      </a:lnTo>
                      <a:lnTo>
                        <a:pt x="74" y="18"/>
                      </a:lnTo>
                      <a:lnTo>
                        <a:pt x="29" y="0"/>
                      </a:lnTo>
                      <a:lnTo>
                        <a:pt x="28" y="4"/>
                      </a:lnTo>
                      <a:lnTo>
                        <a:pt x="28" y="9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Freeform 351"/>
                <p:cNvSpPr>
                  <a:spLocks/>
                </p:cNvSpPr>
                <p:nvPr/>
              </p:nvSpPr>
              <p:spPr bwMode="auto">
                <a:xfrm>
                  <a:off x="1134" y="1688"/>
                  <a:ext cx="7" cy="41"/>
                </a:xfrm>
                <a:custGeom>
                  <a:avLst/>
                  <a:gdLst>
                    <a:gd name="T0" fmla="*/ 7 w 75"/>
                    <a:gd name="T1" fmla="*/ 19 h 163"/>
                    <a:gd name="T2" fmla="*/ 3 w 75"/>
                    <a:gd name="T3" fmla="*/ 18 h 163"/>
                    <a:gd name="T4" fmla="*/ 0 w 75"/>
                    <a:gd name="T5" fmla="*/ 36 h 163"/>
                    <a:gd name="T6" fmla="*/ 4 w 75"/>
                    <a:gd name="T7" fmla="*/ 41 h 163"/>
                    <a:gd name="T8" fmla="*/ 7 w 75"/>
                    <a:gd name="T9" fmla="*/ 23 h 163"/>
                    <a:gd name="T10" fmla="*/ 3 w 75"/>
                    <a:gd name="T11" fmla="*/ 22 h 163"/>
                    <a:gd name="T12" fmla="*/ 7 w 75"/>
                    <a:gd name="T13" fmla="*/ 19 h 163"/>
                    <a:gd name="T14" fmla="*/ 5 w 75"/>
                    <a:gd name="T15" fmla="*/ 0 h 163"/>
                    <a:gd name="T16" fmla="*/ 3 w 75"/>
                    <a:gd name="T17" fmla="*/ 18 h 163"/>
                    <a:gd name="T18" fmla="*/ 7 w 75"/>
                    <a:gd name="T19" fmla="*/ 19 h 1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5" h="163">
                      <a:moveTo>
                        <a:pt x="75" y="75"/>
                      </a:moveTo>
                      <a:lnTo>
                        <a:pt x="28" y="72"/>
                      </a:lnTo>
                      <a:lnTo>
                        <a:pt x="0" y="145"/>
                      </a:lnTo>
                      <a:lnTo>
                        <a:pt x="45" y="163"/>
                      </a:lnTo>
                      <a:lnTo>
                        <a:pt x="74" y="91"/>
                      </a:lnTo>
                      <a:lnTo>
                        <a:pt x="27" y="88"/>
                      </a:lnTo>
                      <a:lnTo>
                        <a:pt x="75" y="75"/>
                      </a:lnTo>
                      <a:lnTo>
                        <a:pt x="57" y="0"/>
                      </a:lnTo>
                      <a:lnTo>
                        <a:pt x="28" y="72"/>
                      </a:lnTo>
                      <a:lnTo>
                        <a:pt x="75" y="75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352"/>
                <p:cNvSpPr>
                  <a:spLocks/>
                </p:cNvSpPr>
                <p:nvPr/>
              </p:nvSpPr>
              <p:spPr bwMode="auto">
                <a:xfrm>
                  <a:off x="1136" y="1707"/>
                  <a:ext cx="7" cy="33"/>
                </a:xfrm>
                <a:custGeom>
                  <a:avLst/>
                  <a:gdLst>
                    <a:gd name="T0" fmla="*/ 7 w 75"/>
                    <a:gd name="T1" fmla="*/ 31 h 130"/>
                    <a:gd name="T2" fmla="*/ 7 w 75"/>
                    <a:gd name="T3" fmla="*/ 30 h 130"/>
                    <a:gd name="T4" fmla="*/ 4 w 75"/>
                    <a:gd name="T5" fmla="*/ 0 h 130"/>
                    <a:gd name="T6" fmla="*/ 0 w 75"/>
                    <a:gd name="T7" fmla="*/ 3 h 130"/>
                    <a:gd name="T8" fmla="*/ 3 w 75"/>
                    <a:gd name="T9" fmla="*/ 33 h 130"/>
                    <a:gd name="T10" fmla="*/ 3 w 75"/>
                    <a:gd name="T11" fmla="*/ 31 h 130"/>
                    <a:gd name="T12" fmla="*/ 7 w 75"/>
                    <a:gd name="T13" fmla="*/ 31 h 130"/>
                    <a:gd name="T14" fmla="*/ 7 w 75"/>
                    <a:gd name="T15" fmla="*/ 31 h 130"/>
                    <a:gd name="T16" fmla="*/ 7 w 75"/>
                    <a:gd name="T17" fmla="*/ 30 h 130"/>
                    <a:gd name="T18" fmla="*/ 7 w 75"/>
                    <a:gd name="T19" fmla="*/ 31 h 13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5" h="130">
                      <a:moveTo>
                        <a:pt x="75" y="124"/>
                      </a:moveTo>
                      <a:lnTo>
                        <a:pt x="75" y="119"/>
                      </a:lnTo>
                      <a:lnTo>
                        <a:pt x="48" y="0"/>
                      </a:lnTo>
                      <a:lnTo>
                        <a:pt x="0" y="13"/>
                      </a:lnTo>
                      <a:lnTo>
                        <a:pt x="29" y="130"/>
                      </a:lnTo>
                      <a:lnTo>
                        <a:pt x="27" y="124"/>
                      </a:lnTo>
                      <a:lnTo>
                        <a:pt x="75" y="124"/>
                      </a:lnTo>
                      <a:lnTo>
                        <a:pt x="75" y="121"/>
                      </a:lnTo>
                      <a:lnTo>
                        <a:pt x="75" y="119"/>
                      </a:lnTo>
                      <a:lnTo>
                        <a:pt x="75" y="124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Freeform 353"/>
                <p:cNvSpPr>
                  <a:spLocks/>
                </p:cNvSpPr>
                <p:nvPr/>
              </p:nvSpPr>
              <p:spPr bwMode="auto">
                <a:xfrm>
                  <a:off x="1139" y="1737"/>
                  <a:ext cx="9" cy="200"/>
                </a:xfrm>
                <a:custGeom>
                  <a:avLst/>
                  <a:gdLst>
                    <a:gd name="T0" fmla="*/ 9 w 104"/>
                    <a:gd name="T1" fmla="*/ 198 h 810"/>
                    <a:gd name="T2" fmla="*/ 9 w 104"/>
                    <a:gd name="T3" fmla="*/ 199 h 810"/>
                    <a:gd name="T4" fmla="*/ 9 w 104"/>
                    <a:gd name="T5" fmla="*/ 186 h 810"/>
                    <a:gd name="T6" fmla="*/ 9 w 104"/>
                    <a:gd name="T7" fmla="*/ 174 h 810"/>
                    <a:gd name="T8" fmla="*/ 9 w 104"/>
                    <a:gd name="T9" fmla="*/ 161 h 810"/>
                    <a:gd name="T10" fmla="*/ 8 w 104"/>
                    <a:gd name="T11" fmla="*/ 149 h 810"/>
                    <a:gd name="T12" fmla="*/ 7 w 104"/>
                    <a:gd name="T13" fmla="*/ 124 h 810"/>
                    <a:gd name="T14" fmla="*/ 7 w 104"/>
                    <a:gd name="T15" fmla="*/ 99 h 810"/>
                    <a:gd name="T16" fmla="*/ 6 w 104"/>
                    <a:gd name="T17" fmla="*/ 74 h 810"/>
                    <a:gd name="T18" fmla="*/ 5 w 104"/>
                    <a:gd name="T19" fmla="*/ 49 h 810"/>
                    <a:gd name="T20" fmla="*/ 5 w 104"/>
                    <a:gd name="T21" fmla="*/ 37 h 810"/>
                    <a:gd name="T22" fmla="*/ 4 w 104"/>
                    <a:gd name="T23" fmla="*/ 25 h 810"/>
                    <a:gd name="T24" fmla="*/ 4 w 104"/>
                    <a:gd name="T25" fmla="*/ 12 h 810"/>
                    <a:gd name="T26" fmla="*/ 4 w 104"/>
                    <a:gd name="T27" fmla="*/ 0 h 810"/>
                    <a:gd name="T28" fmla="*/ 0 w 104"/>
                    <a:gd name="T29" fmla="*/ 0 h 810"/>
                    <a:gd name="T30" fmla="*/ 0 w 104"/>
                    <a:gd name="T31" fmla="*/ 13 h 810"/>
                    <a:gd name="T32" fmla="*/ 0 w 104"/>
                    <a:gd name="T33" fmla="*/ 25 h 810"/>
                    <a:gd name="T34" fmla="*/ 1 w 104"/>
                    <a:gd name="T35" fmla="*/ 38 h 810"/>
                    <a:gd name="T36" fmla="*/ 1 w 104"/>
                    <a:gd name="T37" fmla="*/ 50 h 810"/>
                    <a:gd name="T38" fmla="*/ 2 w 104"/>
                    <a:gd name="T39" fmla="*/ 75 h 810"/>
                    <a:gd name="T40" fmla="*/ 2 w 104"/>
                    <a:gd name="T41" fmla="*/ 100 h 810"/>
                    <a:gd name="T42" fmla="*/ 3 w 104"/>
                    <a:gd name="T43" fmla="*/ 125 h 810"/>
                    <a:gd name="T44" fmla="*/ 4 w 104"/>
                    <a:gd name="T45" fmla="*/ 150 h 810"/>
                    <a:gd name="T46" fmla="*/ 4 w 104"/>
                    <a:gd name="T47" fmla="*/ 162 h 810"/>
                    <a:gd name="T48" fmla="*/ 5 w 104"/>
                    <a:gd name="T49" fmla="*/ 174 h 810"/>
                    <a:gd name="T50" fmla="*/ 5 w 104"/>
                    <a:gd name="T51" fmla="*/ 186 h 810"/>
                    <a:gd name="T52" fmla="*/ 5 w 104"/>
                    <a:gd name="T53" fmla="*/ 199 h 810"/>
                    <a:gd name="T54" fmla="*/ 5 w 104"/>
                    <a:gd name="T55" fmla="*/ 200 h 810"/>
                    <a:gd name="T56" fmla="*/ 5 w 104"/>
                    <a:gd name="T57" fmla="*/ 199 h 810"/>
                    <a:gd name="T58" fmla="*/ 5 w 104"/>
                    <a:gd name="T59" fmla="*/ 199 h 810"/>
                    <a:gd name="T60" fmla="*/ 5 w 104"/>
                    <a:gd name="T61" fmla="*/ 200 h 810"/>
                    <a:gd name="T62" fmla="*/ 9 w 104"/>
                    <a:gd name="T63" fmla="*/ 198 h 81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04" h="810">
                      <a:moveTo>
                        <a:pt x="103" y="802"/>
                      </a:moveTo>
                      <a:lnTo>
                        <a:pt x="104" y="805"/>
                      </a:lnTo>
                      <a:lnTo>
                        <a:pt x="103" y="754"/>
                      </a:lnTo>
                      <a:lnTo>
                        <a:pt x="101" y="703"/>
                      </a:lnTo>
                      <a:lnTo>
                        <a:pt x="99" y="653"/>
                      </a:lnTo>
                      <a:lnTo>
                        <a:pt x="95" y="602"/>
                      </a:lnTo>
                      <a:lnTo>
                        <a:pt x="86" y="501"/>
                      </a:lnTo>
                      <a:lnTo>
                        <a:pt x="76" y="400"/>
                      </a:lnTo>
                      <a:lnTo>
                        <a:pt x="66" y="300"/>
                      </a:lnTo>
                      <a:lnTo>
                        <a:pt x="57" y="200"/>
                      </a:lnTo>
                      <a:lnTo>
                        <a:pt x="53" y="150"/>
                      </a:lnTo>
                      <a:lnTo>
                        <a:pt x="51" y="100"/>
                      </a:lnTo>
                      <a:lnTo>
                        <a:pt x="49" y="50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2" y="51"/>
                      </a:lnTo>
                      <a:lnTo>
                        <a:pt x="3" y="102"/>
                      </a:lnTo>
                      <a:lnTo>
                        <a:pt x="6" y="153"/>
                      </a:lnTo>
                      <a:lnTo>
                        <a:pt x="9" y="204"/>
                      </a:lnTo>
                      <a:lnTo>
                        <a:pt x="18" y="304"/>
                      </a:lnTo>
                      <a:lnTo>
                        <a:pt x="28" y="405"/>
                      </a:lnTo>
                      <a:lnTo>
                        <a:pt x="39" y="506"/>
                      </a:lnTo>
                      <a:lnTo>
                        <a:pt x="47" y="606"/>
                      </a:lnTo>
                      <a:lnTo>
                        <a:pt x="50" y="656"/>
                      </a:lnTo>
                      <a:lnTo>
                        <a:pt x="53" y="706"/>
                      </a:lnTo>
                      <a:lnTo>
                        <a:pt x="56" y="755"/>
                      </a:lnTo>
                      <a:lnTo>
                        <a:pt x="56" y="805"/>
                      </a:lnTo>
                      <a:lnTo>
                        <a:pt x="56" y="810"/>
                      </a:lnTo>
                      <a:lnTo>
                        <a:pt x="56" y="805"/>
                      </a:lnTo>
                      <a:lnTo>
                        <a:pt x="56" y="807"/>
                      </a:lnTo>
                      <a:lnTo>
                        <a:pt x="56" y="810"/>
                      </a:lnTo>
                      <a:lnTo>
                        <a:pt x="103" y="802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Freeform 354"/>
                <p:cNvSpPr>
                  <a:spLocks/>
                </p:cNvSpPr>
                <p:nvPr/>
              </p:nvSpPr>
              <p:spPr bwMode="auto">
                <a:xfrm>
                  <a:off x="1144" y="1935"/>
                  <a:ext cx="7" cy="62"/>
                </a:xfrm>
                <a:custGeom>
                  <a:avLst/>
                  <a:gdLst>
                    <a:gd name="T0" fmla="*/ 3 w 76"/>
                    <a:gd name="T1" fmla="*/ 45 h 254"/>
                    <a:gd name="T2" fmla="*/ 7 w 76"/>
                    <a:gd name="T3" fmla="*/ 49 h 254"/>
                    <a:gd name="T4" fmla="*/ 4 w 76"/>
                    <a:gd name="T5" fmla="*/ 0 h 254"/>
                    <a:gd name="T6" fmla="*/ 0 w 76"/>
                    <a:gd name="T7" fmla="*/ 2 h 254"/>
                    <a:gd name="T8" fmla="*/ 3 w 76"/>
                    <a:gd name="T9" fmla="*/ 50 h 254"/>
                    <a:gd name="T10" fmla="*/ 6 w 76"/>
                    <a:gd name="T11" fmla="*/ 54 h 254"/>
                    <a:gd name="T12" fmla="*/ 3 w 76"/>
                    <a:gd name="T13" fmla="*/ 50 h 254"/>
                    <a:gd name="T14" fmla="*/ 3 w 76"/>
                    <a:gd name="T15" fmla="*/ 62 h 254"/>
                    <a:gd name="T16" fmla="*/ 6 w 76"/>
                    <a:gd name="T17" fmla="*/ 54 h 254"/>
                    <a:gd name="T18" fmla="*/ 3 w 76"/>
                    <a:gd name="T19" fmla="*/ 45 h 2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6" h="254">
                      <a:moveTo>
                        <a:pt x="36" y="184"/>
                      </a:moveTo>
                      <a:lnTo>
                        <a:pt x="76" y="199"/>
                      </a:lnTo>
                      <a:lnTo>
                        <a:pt x="47" y="0"/>
                      </a:lnTo>
                      <a:lnTo>
                        <a:pt x="0" y="8"/>
                      </a:lnTo>
                      <a:lnTo>
                        <a:pt x="28" y="206"/>
                      </a:lnTo>
                      <a:lnTo>
                        <a:pt x="69" y="222"/>
                      </a:lnTo>
                      <a:lnTo>
                        <a:pt x="28" y="206"/>
                      </a:lnTo>
                      <a:lnTo>
                        <a:pt x="35" y="254"/>
                      </a:lnTo>
                      <a:lnTo>
                        <a:pt x="69" y="222"/>
                      </a:lnTo>
                      <a:lnTo>
                        <a:pt x="36" y="184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Freeform 355"/>
                <p:cNvSpPr>
                  <a:spLocks/>
                </p:cNvSpPr>
                <p:nvPr/>
              </p:nvSpPr>
              <p:spPr bwMode="auto">
                <a:xfrm>
                  <a:off x="1147" y="1973"/>
                  <a:ext cx="6" cy="16"/>
                </a:xfrm>
                <a:custGeom>
                  <a:avLst/>
                  <a:gdLst>
                    <a:gd name="T0" fmla="*/ 2 w 68"/>
                    <a:gd name="T1" fmla="*/ 5 h 66"/>
                    <a:gd name="T2" fmla="*/ 2 w 68"/>
                    <a:gd name="T3" fmla="*/ 0 h 66"/>
                    <a:gd name="T4" fmla="*/ 0 w 68"/>
                    <a:gd name="T5" fmla="*/ 7 h 66"/>
                    <a:gd name="T6" fmla="*/ 3 w 68"/>
                    <a:gd name="T7" fmla="*/ 16 h 66"/>
                    <a:gd name="T8" fmla="*/ 5 w 68"/>
                    <a:gd name="T9" fmla="*/ 9 h 66"/>
                    <a:gd name="T10" fmla="*/ 6 w 68"/>
                    <a:gd name="T11" fmla="*/ 5 h 66"/>
                    <a:gd name="T12" fmla="*/ 5 w 68"/>
                    <a:gd name="T13" fmla="*/ 9 h 66"/>
                    <a:gd name="T14" fmla="*/ 6 w 68"/>
                    <a:gd name="T15" fmla="*/ 8 h 66"/>
                    <a:gd name="T16" fmla="*/ 6 w 68"/>
                    <a:gd name="T17" fmla="*/ 5 h 66"/>
                    <a:gd name="T18" fmla="*/ 2 w 68"/>
                    <a:gd name="T19" fmla="*/ 5 h 6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8" h="66">
                      <a:moveTo>
                        <a:pt x="19" y="19"/>
                      </a:moveTo>
                      <a:lnTo>
                        <a:pt x="27" y="0"/>
                      </a:lnTo>
                      <a:lnTo>
                        <a:pt x="0" y="28"/>
                      </a:lnTo>
                      <a:lnTo>
                        <a:pt x="33" y="66"/>
                      </a:lnTo>
                      <a:lnTo>
                        <a:pt x="60" y="38"/>
                      </a:lnTo>
                      <a:lnTo>
                        <a:pt x="68" y="19"/>
                      </a:lnTo>
                      <a:lnTo>
                        <a:pt x="60" y="38"/>
                      </a:lnTo>
                      <a:lnTo>
                        <a:pt x="68" y="31"/>
                      </a:lnTo>
                      <a:lnTo>
                        <a:pt x="68" y="19"/>
                      </a:lnTo>
                      <a:lnTo>
                        <a:pt x="19" y="19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Freeform 356"/>
                <p:cNvSpPr>
                  <a:spLocks/>
                </p:cNvSpPr>
                <p:nvPr/>
              </p:nvSpPr>
              <p:spPr bwMode="auto">
                <a:xfrm>
                  <a:off x="1149" y="1848"/>
                  <a:ext cx="9" cy="130"/>
                </a:xfrm>
                <a:custGeom>
                  <a:avLst/>
                  <a:gdLst>
                    <a:gd name="T0" fmla="*/ 5 w 104"/>
                    <a:gd name="T1" fmla="*/ 1 h 527"/>
                    <a:gd name="T2" fmla="*/ 5 w 104"/>
                    <a:gd name="T3" fmla="*/ 0 h 527"/>
                    <a:gd name="T4" fmla="*/ 4 w 104"/>
                    <a:gd name="T5" fmla="*/ 16 h 527"/>
                    <a:gd name="T6" fmla="*/ 3 w 104"/>
                    <a:gd name="T7" fmla="*/ 32 h 527"/>
                    <a:gd name="T8" fmla="*/ 3 w 104"/>
                    <a:gd name="T9" fmla="*/ 48 h 527"/>
                    <a:gd name="T10" fmla="*/ 2 w 104"/>
                    <a:gd name="T11" fmla="*/ 65 h 527"/>
                    <a:gd name="T12" fmla="*/ 1 w 104"/>
                    <a:gd name="T13" fmla="*/ 81 h 527"/>
                    <a:gd name="T14" fmla="*/ 1 w 104"/>
                    <a:gd name="T15" fmla="*/ 97 h 527"/>
                    <a:gd name="T16" fmla="*/ 0 w 104"/>
                    <a:gd name="T17" fmla="*/ 105 h 527"/>
                    <a:gd name="T18" fmla="*/ 0 w 104"/>
                    <a:gd name="T19" fmla="*/ 114 h 527"/>
                    <a:gd name="T20" fmla="*/ 0 w 104"/>
                    <a:gd name="T21" fmla="*/ 122 h 527"/>
                    <a:gd name="T22" fmla="*/ 0 w 104"/>
                    <a:gd name="T23" fmla="*/ 130 h 527"/>
                    <a:gd name="T24" fmla="*/ 4 w 104"/>
                    <a:gd name="T25" fmla="*/ 130 h 527"/>
                    <a:gd name="T26" fmla="*/ 4 w 104"/>
                    <a:gd name="T27" fmla="*/ 122 h 527"/>
                    <a:gd name="T28" fmla="*/ 4 w 104"/>
                    <a:gd name="T29" fmla="*/ 114 h 527"/>
                    <a:gd name="T30" fmla="*/ 5 w 104"/>
                    <a:gd name="T31" fmla="*/ 106 h 527"/>
                    <a:gd name="T32" fmla="*/ 5 w 104"/>
                    <a:gd name="T33" fmla="*/ 98 h 527"/>
                    <a:gd name="T34" fmla="*/ 5 w 104"/>
                    <a:gd name="T35" fmla="*/ 82 h 527"/>
                    <a:gd name="T36" fmla="*/ 6 w 104"/>
                    <a:gd name="T37" fmla="*/ 66 h 527"/>
                    <a:gd name="T38" fmla="*/ 7 w 104"/>
                    <a:gd name="T39" fmla="*/ 50 h 527"/>
                    <a:gd name="T40" fmla="*/ 7 w 104"/>
                    <a:gd name="T41" fmla="*/ 34 h 527"/>
                    <a:gd name="T42" fmla="*/ 8 w 104"/>
                    <a:gd name="T43" fmla="*/ 18 h 527"/>
                    <a:gd name="T44" fmla="*/ 9 w 104"/>
                    <a:gd name="T45" fmla="*/ 1 h 527"/>
                    <a:gd name="T46" fmla="*/ 9 w 104"/>
                    <a:gd name="T47" fmla="*/ 1 h 527"/>
                    <a:gd name="T48" fmla="*/ 9 w 104"/>
                    <a:gd name="T49" fmla="*/ 1 h 527"/>
                    <a:gd name="T50" fmla="*/ 9 w 104"/>
                    <a:gd name="T51" fmla="*/ 1 h 527"/>
                    <a:gd name="T52" fmla="*/ 9 w 104"/>
                    <a:gd name="T53" fmla="*/ 1 h 527"/>
                    <a:gd name="T54" fmla="*/ 5 w 104"/>
                    <a:gd name="T55" fmla="*/ 1 h 5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04" h="527">
                      <a:moveTo>
                        <a:pt x="56" y="3"/>
                      </a:moveTo>
                      <a:lnTo>
                        <a:pt x="56" y="0"/>
                      </a:lnTo>
                      <a:lnTo>
                        <a:pt x="48" y="65"/>
                      </a:lnTo>
                      <a:lnTo>
                        <a:pt x="38" y="130"/>
                      </a:lnTo>
                      <a:lnTo>
                        <a:pt x="29" y="195"/>
                      </a:lnTo>
                      <a:lnTo>
                        <a:pt x="20" y="262"/>
                      </a:lnTo>
                      <a:lnTo>
                        <a:pt x="12" y="328"/>
                      </a:lnTo>
                      <a:lnTo>
                        <a:pt x="6" y="394"/>
                      </a:lnTo>
                      <a:lnTo>
                        <a:pt x="4" y="427"/>
                      </a:lnTo>
                      <a:lnTo>
                        <a:pt x="2" y="461"/>
                      </a:lnTo>
                      <a:lnTo>
                        <a:pt x="1" y="494"/>
                      </a:lnTo>
                      <a:lnTo>
                        <a:pt x="0" y="527"/>
                      </a:lnTo>
                      <a:lnTo>
                        <a:pt x="49" y="527"/>
                      </a:lnTo>
                      <a:lnTo>
                        <a:pt x="49" y="495"/>
                      </a:lnTo>
                      <a:lnTo>
                        <a:pt x="50" y="463"/>
                      </a:lnTo>
                      <a:lnTo>
                        <a:pt x="52" y="430"/>
                      </a:lnTo>
                      <a:lnTo>
                        <a:pt x="54" y="399"/>
                      </a:lnTo>
                      <a:lnTo>
                        <a:pt x="60" y="333"/>
                      </a:lnTo>
                      <a:lnTo>
                        <a:pt x="68" y="268"/>
                      </a:lnTo>
                      <a:lnTo>
                        <a:pt x="77" y="203"/>
                      </a:lnTo>
                      <a:lnTo>
                        <a:pt x="86" y="138"/>
                      </a:lnTo>
                      <a:lnTo>
                        <a:pt x="95" y="72"/>
                      </a:lnTo>
                      <a:lnTo>
                        <a:pt x="104" y="5"/>
                      </a:lnTo>
                      <a:lnTo>
                        <a:pt x="104" y="3"/>
                      </a:lnTo>
                      <a:lnTo>
                        <a:pt x="104" y="5"/>
                      </a:lnTo>
                      <a:lnTo>
                        <a:pt x="104" y="4"/>
                      </a:lnTo>
                      <a:lnTo>
                        <a:pt x="104" y="3"/>
                      </a:lnTo>
                      <a:lnTo>
                        <a:pt x="56" y="3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Freeform 357"/>
                <p:cNvSpPr>
                  <a:spLocks/>
                </p:cNvSpPr>
                <p:nvPr/>
              </p:nvSpPr>
              <p:spPr bwMode="auto">
                <a:xfrm>
                  <a:off x="1154" y="1710"/>
                  <a:ext cx="7" cy="138"/>
                </a:xfrm>
                <a:custGeom>
                  <a:avLst/>
                  <a:gdLst>
                    <a:gd name="T0" fmla="*/ 3 w 75"/>
                    <a:gd name="T1" fmla="*/ 0 h 560"/>
                    <a:gd name="T2" fmla="*/ 3 w 75"/>
                    <a:gd name="T3" fmla="*/ 4 h 560"/>
                    <a:gd name="T4" fmla="*/ 3 w 75"/>
                    <a:gd name="T5" fmla="*/ 21 h 560"/>
                    <a:gd name="T6" fmla="*/ 2 w 75"/>
                    <a:gd name="T7" fmla="*/ 37 h 560"/>
                    <a:gd name="T8" fmla="*/ 2 w 75"/>
                    <a:gd name="T9" fmla="*/ 54 h 560"/>
                    <a:gd name="T10" fmla="*/ 1 w 75"/>
                    <a:gd name="T11" fmla="*/ 70 h 560"/>
                    <a:gd name="T12" fmla="*/ 1 w 75"/>
                    <a:gd name="T13" fmla="*/ 87 h 560"/>
                    <a:gd name="T14" fmla="*/ 0 w 75"/>
                    <a:gd name="T15" fmla="*/ 104 h 560"/>
                    <a:gd name="T16" fmla="*/ 0 w 75"/>
                    <a:gd name="T17" fmla="*/ 121 h 560"/>
                    <a:gd name="T18" fmla="*/ 0 w 75"/>
                    <a:gd name="T19" fmla="*/ 138 h 560"/>
                    <a:gd name="T20" fmla="*/ 4 w 75"/>
                    <a:gd name="T21" fmla="*/ 138 h 560"/>
                    <a:gd name="T22" fmla="*/ 5 w 75"/>
                    <a:gd name="T23" fmla="*/ 121 h 560"/>
                    <a:gd name="T24" fmla="*/ 5 w 75"/>
                    <a:gd name="T25" fmla="*/ 105 h 560"/>
                    <a:gd name="T26" fmla="*/ 5 w 75"/>
                    <a:gd name="T27" fmla="*/ 88 h 560"/>
                    <a:gd name="T28" fmla="*/ 6 w 75"/>
                    <a:gd name="T29" fmla="*/ 71 h 560"/>
                    <a:gd name="T30" fmla="*/ 6 w 75"/>
                    <a:gd name="T31" fmla="*/ 55 h 560"/>
                    <a:gd name="T32" fmla="*/ 7 w 75"/>
                    <a:gd name="T33" fmla="*/ 38 h 560"/>
                    <a:gd name="T34" fmla="*/ 7 w 75"/>
                    <a:gd name="T35" fmla="*/ 21 h 560"/>
                    <a:gd name="T36" fmla="*/ 7 w 75"/>
                    <a:gd name="T37" fmla="*/ 4 h 560"/>
                    <a:gd name="T38" fmla="*/ 7 w 75"/>
                    <a:gd name="T39" fmla="*/ 8 h 560"/>
                    <a:gd name="T40" fmla="*/ 3 w 75"/>
                    <a:gd name="T41" fmla="*/ 0 h 560"/>
                    <a:gd name="T42" fmla="*/ 3 w 75"/>
                    <a:gd name="T43" fmla="*/ 2 h 560"/>
                    <a:gd name="T44" fmla="*/ 3 w 75"/>
                    <a:gd name="T45" fmla="*/ 4 h 560"/>
                    <a:gd name="T46" fmla="*/ 3 w 75"/>
                    <a:gd name="T47" fmla="*/ 0 h 56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5" h="560">
                      <a:moveTo>
                        <a:pt x="33" y="0"/>
                      </a:moveTo>
                      <a:lnTo>
                        <a:pt x="28" y="17"/>
                      </a:lnTo>
                      <a:lnTo>
                        <a:pt x="27" y="84"/>
                      </a:lnTo>
                      <a:lnTo>
                        <a:pt x="23" y="151"/>
                      </a:lnTo>
                      <a:lnTo>
                        <a:pt x="19" y="219"/>
                      </a:lnTo>
                      <a:lnTo>
                        <a:pt x="14" y="286"/>
                      </a:lnTo>
                      <a:lnTo>
                        <a:pt x="8" y="354"/>
                      </a:lnTo>
                      <a:lnTo>
                        <a:pt x="4" y="422"/>
                      </a:lnTo>
                      <a:lnTo>
                        <a:pt x="1" y="491"/>
                      </a:lnTo>
                      <a:lnTo>
                        <a:pt x="0" y="560"/>
                      </a:lnTo>
                      <a:lnTo>
                        <a:pt x="48" y="560"/>
                      </a:lnTo>
                      <a:lnTo>
                        <a:pt x="49" y="493"/>
                      </a:lnTo>
                      <a:lnTo>
                        <a:pt x="52" y="425"/>
                      </a:lnTo>
                      <a:lnTo>
                        <a:pt x="56" y="358"/>
                      </a:lnTo>
                      <a:lnTo>
                        <a:pt x="62" y="289"/>
                      </a:lnTo>
                      <a:lnTo>
                        <a:pt x="67" y="222"/>
                      </a:lnTo>
                      <a:lnTo>
                        <a:pt x="71" y="154"/>
                      </a:lnTo>
                      <a:lnTo>
                        <a:pt x="74" y="85"/>
                      </a:lnTo>
                      <a:lnTo>
                        <a:pt x="75" y="17"/>
                      </a:lnTo>
                      <a:lnTo>
                        <a:pt x="70" y="33"/>
                      </a:lnTo>
                      <a:lnTo>
                        <a:pt x="33" y="0"/>
                      </a:lnTo>
                      <a:lnTo>
                        <a:pt x="28" y="8"/>
                      </a:lnTo>
                      <a:lnTo>
                        <a:pt x="28" y="17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Freeform 358"/>
                <p:cNvSpPr>
                  <a:spLocks/>
                </p:cNvSpPr>
                <p:nvPr/>
              </p:nvSpPr>
              <p:spPr bwMode="auto">
                <a:xfrm>
                  <a:off x="1157" y="1691"/>
                  <a:ext cx="6" cy="27"/>
                </a:xfrm>
                <a:custGeom>
                  <a:avLst/>
                  <a:gdLst>
                    <a:gd name="T0" fmla="*/ 6 w 70"/>
                    <a:gd name="T1" fmla="*/ 14 h 114"/>
                    <a:gd name="T2" fmla="*/ 2 w 70"/>
                    <a:gd name="T3" fmla="*/ 11 h 114"/>
                    <a:gd name="T4" fmla="*/ 0 w 70"/>
                    <a:gd name="T5" fmla="*/ 19 h 114"/>
                    <a:gd name="T6" fmla="*/ 3 w 70"/>
                    <a:gd name="T7" fmla="*/ 27 h 114"/>
                    <a:gd name="T8" fmla="*/ 6 w 70"/>
                    <a:gd name="T9" fmla="*/ 18 h 114"/>
                    <a:gd name="T10" fmla="*/ 2 w 70"/>
                    <a:gd name="T11" fmla="*/ 15 h 114"/>
                    <a:gd name="T12" fmla="*/ 6 w 70"/>
                    <a:gd name="T13" fmla="*/ 14 h 114"/>
                    <a:gd name="T14" fmla="*/ 5 w 70"/>
                    <a:gd name="T15" fmla="*/ 0 h 114"/>
                    <a:gd name="T16" fmla="*/ 2 w 70"/>
                    <a:gd name="T17" fmla="*/ 11 h 114"/>
                    <a:gd name="T18" fmla="*/ 6 w 70"/>
                    <a:gd name="T19" fmla="*/ 14 h 1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0" h="114">
                      <a:moveTo>
                        <a:pt x="70" y="59"/>
                      </a:moveTo>
                      <a:lnTo>
                        <a:pt x="27" y="46"/>
                      </a:lnTo>
                      <a:lnTo>
                        <a:pt x="0" y="81"/>
                      </a:lnTo>
                      <a:lnTo>
                        <a:pt x="37" y="114"/>
                      </a:lnTo>
                      <a:lnTo>
                        <a:pt x="65" y="77"/>
                      </a:lnTo>
                      <a:lnTo>
                        <a:pt x="22" y="65"/>
                      </a:lnTo>
                      <a:lnTo>
                        <a:pt x="70" y="59"/>
                      </a:lnTo>
                      <a:lnTo>
                        <a:pt x="62" y="0"/>
                      </a:lnTo>
                      <a:lnTo>
                        <a:pt x="27" y="46"/>
                      </a:lnTo>
                      <a:lnTo>
                        <a:pt x="70" y="59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Freeform 359"/>
                <p:cNvSpPr>
                  <a:spLocks/>
                </p:cNvSpPr>
                <p:nvPr/>
              </p:nvSpPr>
              <p:spPr bwMode="auto">
                <a:xfrm>
                  <a:off x="1159" y="1704"/>
                  <a:ext cx="7" cy="60"/>
                </a:xfrm>
                <a:custGeom>
                  <a:avLst/>
                  <a:gdLst>
                    <a:gd name="T0" fmla="*/ 7 w 77"/>
                    <a:gd name="T1" fmla="*/ 59 h 232"/>
                    <a:gd name="T2" fmla="*/ 7 w 77"/>
                    <a:gd name="T3" fmla="*/ 58 h 232"/>
                    <a:gd name="T4" fmla="*/ 4 w 77"/>
                    <a:gd name="T5" fmla="*/ 0 h 232"/>
                    <a:gd name="T6" fmla="*/ 0 w 77"/>
                    <a:gd name="T7" fmla="*/ 2 h 232"/>
                    <a:gd name="T8" fmla="*/ 3 w 77"/>
                    <a:gd name="T9" fmla="*/ 60 h 232"/>
                    <a:gd name="T10" fmla="*/ 3 w 77"/>
                    <a:gd name="T11" fmla="*/ 59 h 232"/>
                    <a:gd name="T12" fmla="*/ 7 w 77"/>
                    <a:gd name="T13" fmla="*/ 59 h 232"/>
                    <a:gd name="T14" fmla="*/ 7 w 77"/>
                    <a:gd name="T15" fmla="*/ 59 h 232"/>
                    <a:gd name="T16" fmla="*/ 7 w 77"/>
                    <a:gd name="T17" fmla="*/ 58 h 232"/>
                    <a:gd name="T18" fmla="*/ 7 w 77"/>
                    <a:gd name="T19" fmla="*/ 59 h 23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7" h="232">
                      <a:moveTo>
                        <a:pt x="77" y="229"/>
                      </a:moveTo>
                      <a:lnTo>
                        <a:pt x="75" y="226"/>
                      </a:lnTo>
                      <a:lnTo>
                        <a:pt x="48" y="0"/>
                      </a:lnTo>
                      <a:lnTo>
                        <a:pt x="0" y="6"/>
                      </a:lnTo>
                      <a:lnTo>
                        <a:pt x="28" y="232"/>
                      </a:lnTo>
                      <a:lnTo>
                        <a:pt x="28" y="229"/>
                      </a:lnTo>
                      <a:lnTo>
                        <a:pt x="77" y="229"/>
                      </a:lnTo>
                      <a:lnTo>
                        <a:pt x="77" y="227"/>
                      </a:lnTo>
                      <a:lnTo>
                        <a:pt x="75" y="226"/>
                      </a:lnTo>
                      <a:lnTo>
                        <a:pt x="77" y="229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Freeform 360"/>
                <p:cNvSpPr>
                  <a:spLocks/>
                </p:cNvSpPr>
                <p:nvPr/>
              </p:nvSpPr>
              <p:spPr bwMode="auto">
                <a:xfrm>
                  <a:off x="1162" y="1761"/>
                  <a:ext cx="9" cy="212"/>
                </a:xfrm>
                <a:custGeom>
                  <a:avLst/>
                  <a:gdLst>
                    <a:gd name="T0" fmla="*/ 9 w 104"/>
                    <a:gd name="T1" fmla="*/ 208 h 850"/>
                    <a:gd name="T2" fmla="*/ 9 w 104"/>
                    <a:gd name="T3" fmla="*/ 210 h 850"/>
                    <a:gd name="T4" fmla="*/ 9 w 104"/>
                    <a:gd name="T5" fmla="*/ 197 h 850"/>
                    <a:gd name="T6" fmla="*/ 9 w 104"/>
                    <a:gd name="T7" fmla="*/ 183 h 850"/>
                    <a:gd name="T8" fmla="*/ 8 w 104"/>
                    <a:gd name="T9" fmla="*/ 170 h 850"/>
                    <a:gd name="T10" fmla="*/ 8 w 104"/>
                    <a:gd name="T11" fmla="*/ 157 h 850"/>
                    <a:gd name="T12" fmla="*/ 7 w 104"/>
                    <a:gd name="T13" fmla="*/ 131 h 850"/>
                    <a:gd name="T14" fmla="*/ 7 w 104"/>
                    <a:gd name="T15" fmla="*/ 104 h 850"/>
                    <a:gd name="T16" fmla="*/ 6 w 104"/>
                    <a:gd name="T17" fmla="*/ 78 h 850"/>
                    <a:gd name="T18" fmla="*/ 5 w 104"/>
                    <a:gd name="T19" fmla="*/ 52 h 850"/>
                    <a:gd name="T20" fmla="*/ 5 w 104"/>
                    <a:gd name="T21" fmla="*/ 39 h 850"/>
                    <a:gd name="T22" fmla="*/ 4 w 104"/>
                    <a:gd name="T23" fmla="*/ 26 h 850"/>
                    <a:gd name="T24" fmla="*/ 4 w 104"/>
                    <a:gd name="T25" fmla="*/ 13 h 850"/>
                    <a:gd name="T26" fmla="*/ 4 w 104"/>
                    <a:gd name="T27" fmla="*/ 0 h 850"/>
                    <a:gd name="T28" fmla="*/ 0 w 104"/>
                    <a:gd name="T29" fmla="*/ 0 h 850"/>
                    <a:gd name="T30" fmla="*/ 0 w 104"/>
                    <a:gd name="T31" fmla="*/ 13 h 850"/>
                    <a:gd name="T32" fmla="*/ 0 w 104"/>
                    <a:gd name="T33" fmla="*/ 26 h 850"/>
                    <a:gd name="T34" fmla="*/ 0 w 104"/>
                    <a:gd name="T35" fmla="*/ 40 h 850"/>
                    <a:gd name="T36" fmla="*/ 1 w 104"/>
                    <a:gd name="T37" fmla="*/ 53 h 850"/>
                    <a:gd name="T38" fmla="*/ 2 w 104"/>
                    <a:gd name="T39" fmla="*/ 79 h 850"/>
                    <a:gd name="T40" fmla="*/ 2 w 104"/>
                    <a:gd name="T41" fmla="*/ 106 h 850"/>
                    <a:gd name="T42" fmla="*/ 3 w 104"/>
                    <a:gd name="T43" fmla="*/ 132 h 850"/>
                    <a:gd name="T44" fmla="*/ 4 w 104"/>
                    <a:gd name="T45" fmla="*/ 158 h 850"/>
                    <a:gd name="T46" fmla="*/ 4 w 104"/>
                    <a:gd name="T47" fmla="*/ 171 h 850"/>
                    <a:gd name="T48" fmla="*/ 5 w 104"/>
                    <a:gd name="T49" fmla="*/ 184 h 850"/>
                    <a:gd name="T50" fmla="*/ 5 w 104"/>
                    <a:gd name="T51" fmla="*/ 197 h 850"/>
                    <a:gd name="T52" fmla="*/ 5 w 104"/>
                    <a:gd name="T53" fmla="*/ 210 h 850"/>
                    <a:gd name="T54" fmla="*/ 5 w 104"/>
                    <a:gd name="T55" fmla="*/ 212 h 850"/>
                    <a:gd name="T56" fmla="*/ 5 w 104"/>
                    <a:gd name="T57" fmla="*/ 210 h 850"/>
                    <a:gd name="T58" fmla="*/ 5 w 104"/>
                    <a:gd name="T59" fmla="*/ 211 h 850"/>
                    <a:gd name="T60" fmla="*/ 5 w 104"/>
                    <a:gd name="T61" fmla="*/ 212 h 850"/>
                    <a:gd name="T62" fmla="*/ 9 w 104"/>
                    <a:gd name="T63" fmla="*/ 208 h 85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04" h="850">
                      <a:moveTo>
                        <a:pt x="103" y="832"/>
                      </a:moveTo>
                      <a:lnTo>
                        <a:pt x="104" y="841"/>
                      </a:lnTo>
                      <a:lnTo>
                        <a:pt x="103" y="788"/>
                      </a:lnTo>
                      <a:lnTo>
                        <a:pt x="102" y="735"/>
                      </a:lnTo>
                      <a:lnTo>
                        <a:pt x="98" y="681"/>
                      </a:lnTo>
                      <a:lnTo>
                        <a:pt x="95" y="629"/>
                      </a:lnTo>
                      <a:lnTo>
                        <a:pt x="86" y="524"/>
                      </a:lnTo>
                      <a:lnTo>
                        <a:pt x="76" y="418"/>
                      </a:lnTo>
                      <a:lnTo>
                        <a:pt x="66" y="313"/>
                      </a:lnTo>
                      <a:lnTo>
                        <a:pt x="57" y="209"/>
                      </a:lnTo>
                      <a:lnTo>
                        <a:pt x="53" y="156"/>
                      </a:lnTo>
                      <a:lnTo>
                        <a:pt x="51" y="104"/>
                      </a:lnTo>
                      <a:lnTo>
                        <a:pt x="49" y="52"/>
                      </a:ln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1" y="53"/>
                      </a:lnTo>
                      <a:lnTo>
                        <a:pt x="2" y="106"/>
                      </a:lnTo>
                      <a:lnTo>
                        <a:pt x="5" y="160"/>
                      </a:lnTo>
                      <a:lnTo>
                        <a:pt x="8" y="212"/>
                      </a:lnTo>
                      <a:lnTo>
                        <a:pt x="18" y="318"/>
                      </a:lnTo>
                      <a:lnTo>
                        <a:pt x="27" y="423"/>
                      </a:lnTo>
                      <a:lnTo>
                        <a:pt x="38" y="528"/>
                      </a:lnTo>
                      <a:lnTo>
                        <a:pt x="46" y="632"/>
                      </a:lnTo>
                      <a:lnTo>
                        <a:pt x="51" y="685"/>
                      </a:lnTo>
                      <a:lnTo>
                        <a:pt x="53" y="737"/>
                      </a:lnTo>
                      <a:lnTo>
                        <a:pt x="55" y="789"/>
                      </a:lnTo>
                      <a:lnTo>
                        <a:pt x="55" y="841"/>
                      </a:lnTo>
                      <a:lnTo>
                        <a:pt x="57" y="850"/>
                      </a:lnTo>
                      <a:lnTo>
                        <a:pt x="55" y="841"/>
                      </a:lnTo>
                      <a:lnTo>
                        <a:pt x="55" y="845"/>
                      </a:lnTo>
                      <a:lnTo>
                        <a:pt x="57" y="850"/>
                      </a:lnTo>
                      <a:lnTo>
                        <a:pt x="103" y="832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Freeform 361"/>
                <p:cNvSpPr>
                  <a:spLocks/>
                </p:cNvSpPr>
                <p:nvPr/>
              </p:nvSpPr>
              <p:spPr bwMode="auto">
                <a:xfrm>
                  <a:off x="1167" y="1967"/>
                  <a:ext cx="7" cy="46"/>
                </a:xfrm>
                <a:custGeom>
                  <a:avLst/>
                  <a:gdLst>
                    <a:gd name="T0" fmla="*/ 3 w 74"/>
                    <a:gd name="T1" fmla="*/ 22 h 184"/>
                    <a:gd name="T2" fmla="*/ 7 w 74"/>
                    <a:gd name="T3" fmla="*/ 21 h 184"/>
                    <a:gd name="T4" fmla="*/ 4 w 74"/>
                    <a:gd name="T5" fmla="*/ 0 h 184"/>
                    <a:gd name="T6" fmla="*/ 0 w 74"/>
                    <a:gd name="T7" fmla="*/ 5 h 184"/>
                    <a:gd name="T8" fmla="*/ 3 w 74"/>
                    <a:gd name="T9" fmla="*/ 25 h 184"/>
                    <a:gd name="T10" fmla="*/ 7 w 74"/>
                    <a:gd name="T11" fmla="*/ 24 h 184"/>
                    <a:gd name="T12" fmla="*/ 3 w 74"/>
                    <a:gd name="T13" fmla="*/ 25 h 184"/>
                    <a:gd name="T14" fmla="*/ 5 w 74"/>
                    <a:gd name="T15" fmla="*/ 46 h 184"/>
                    <a:gd name="T16" fmla="*/ 7 w 74"/>
                    <a:gd name="T17" fmla="*/ 24 h 184"/>
                    <a:gd name="T18" fmla="*/ 3 w 74"/>
                    <a:gd name="T19" fmla="*/ 22 h 18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4" h="184">
                      <a:moveTo>
                        <a:pt x="27" y="86"/>
                      </a:moveTo>
                      <a:lnTo>
                        <a:pt x="73" y="82"/>
                      </a:lnTo>
                      <a:lnTo>
                        <a:pt x="46" y="0"/>
                      </a:lnTo>
                      <a:lnTo>
                        <a:pt x="0" y="18"/>
                      </a:lnTo>
                      <a:lnTo>
                        <a:pt x="28" y="99"/>
                      </a:lnTo>
                      <a:lnTo>
                        <a:pt x="74" y="95"/>
                      </a:lnTo>
                      <a:lnTo>
                        <a:pt x="28" y="99"/>
                      </a:lnTo>
                      <a:lnTo>
                        <a:pt x="57" y="184"/>
                      </a:lnTo>
                      <a:lnTo>
                        <a:pt x="74" y="95"/>
                      </a:lnTo>
                      <a:lnTo>
                        <a:pt x="27" y="86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Freeform 362"/>
                <p:cNvSpPr>
                  <a:spLocks/>
                </p:cNvSpPr>
                <p:nvPr/>
              </p:nvSpPr>
              <p:spPr bwMode="auto">
                <a:xfrm>
                  <a:off x="1169" y="1777"/>
                  <a:ext cx="10" cy="215"/>
                </a:xfrm>
                <a:custGeom>
                  <a:avLst/>
                  <a:gdLst>
                    <a:gd name="T0" fmla="*/ 5 w 102"/>
                    <a:gd name="T1" fmla="*/ 0 h 868"/>
                    <a:gd name="T2" fmla="*/ 5 w 102"/>
                    <a:gd name="T3" fmla="*/ 1 h 868"/>
                    <a:gd name="T4" fmla="*/ 5 w 102"/>
                    <a:gd name="T5" fmla="*/ 28 h 868"/>
                    <a:gd name="T6" fmla="*/ 5 w 102"/>
                    <a:gd name="T7" fmla="*/ 54 h 868"/>
                    <a:gd name="T8" fmla="*/ 5 w 102"/>
                    <a:gd name="T9" fmla="*/ 81 h 868"/>
                    <a:gd name="T10" fmla="*/ 4 w 102"/>
                    <a:gd name="T11" fmla="*/ 107 h 868"/>
                    <a:gd name="T12" fmla="*/ 4 w 102"/>
                    <a:gd name="T13" fmla="*/ 120 h 868"/>
                    <a:gd name="T14" fmla="*/ 4 w 102"/>
                    <a:gd name="T15" fmla="*/ 134 h 868"/>
                    <a:gd name="T16" fmla="*/ 3 w 102"/>
                    <a:gd name="T17" fmla="*/ 147 h 868"/>
                    <a:gd name="T18" fmla="*/ 3 w 102"/>
                    <a:gd name="T19" fmla="*/ 160 h 868"/>
                    <a:gd name="T20" fmla="*/ 2 w 102"/>
                    <a:gd name="T21" fmla="*/ 173 h 868"/>
                    <a:gd name="T22" fmla="*/ 1 w 102"/>
                    <a:gd name="T23" fmla="*/ 187 h 868"/>
                    <a:gd name="T24" fmla="*/ 1 w 102"/>
                    <a:gd name="T25" fmla="*/ 200 h 868"/>
                    <a:gd name="T26" fmla="*/ 0 w 102"/>
                    <a:gd name="T27" fmla="*/ 213 h 868"/>
                    <a:gd name="T28" fmla="*/ 5 w 102"/>
                    <a:gd name="T29" fmla="*/ 215 h 868"/>
                    <a:gd name="T30" fmla="*/ 5 w 102"/>
                    <a:gd name="T31" fmla="*/ 202 h 868"/>
                    <a:gd name="T32" fmla="*/ 6 w 102"/>
                    <a:gd name="T33" fmla="*/ 188 h 868"/>
                    <a:gd name="T34" fmla="*/ 7 w 102"/>
                    <a:gd name="T35" fmla="*/ 175 h 868"/>
                    <a:gd name="T36" fmla="*/ 7 w 102"/>
                    <a:gd name="T37" fmla="*/ 161 h 868"/>
                    <a:gd name="T38" fmla="*/ 8 w 102"/>
                    <a:gd name="T39" fmla="*/ 148 h 868"/>
                    <a:gd name="T40" fmla="*/ 9 w 102"/>
                    <a:gd name="T41" fmla="*/ 135 h 868"/>
                    <a:gd name="T42" fmla="*/ 9 w 102"/>
                    <a:gd name="T43" fmla="*/ 121 h 868"/>
                    <a:gd name="T44" fmla="*/ 9 w 102"/>
                    <a:gd name="T45" fmla="*/ 108 h 868"/>
                    <a:gd name="T46" fmla="*/ 10 w 102"/>
                    <a:gd name="T47" fmla="*/ 81 h 868"/>
                    <a:gd name="T48" fmla="*/ 10 w 102"/>
                    <a:gd name="T49" fmla="*/ 54 h 868"/>
                    <a:gd name="T50" fmla="*/ 10 w 102"/>
                    <a:gd name="T51" fmla="*/ 28 h 868"/>
                    <a:gd name="T52" fmla="*/ 10 w 102"/>
                    <a:gd name="T53" fmla="*/ 1 h 868"/>
                    <a:gd name="T54" fmla="*/ 10 w 102"/>
                    <a:gd name="T55" fmla="*/ 2 h 868"/>
                    <a:gd name="T56" fmla="*/ 5 w 102"/>
                    <a:gd name="T57" fmla="*/ 0 h 868"/>
                    <a:gd name="T58" fmla="*/ 5 w 102"/>
                    <a:gd name="T59" fmla="*/ 0 h 868"/>
                    <a:gd name="T60" fmla="*/ 5 w 102"/>
                    <a:gd name="T61" fmla="*/ 1 h 868"/>
                    <a:gd name="T62" fmla="*/ 5 w 102"/>
                    <a:gd name="T63" fmla="*/ 0 h 86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02" h="868">
                      <a:moveTo>
                        <a:pt x="55" y="0"/>
                      </a:moveTo>
                      <a:lnTo>
                        <a:pt x="55" y="4"/>
                      </a:lnTo>
                      <a:lnTo>
                        <a:pt x="54" y="112"/>
                      </a:lnTo>
                      <a:lnTo>
                        <a:pt x="53" y="218"/>
                      </a:lnTo>
                      <a:lnTo>
                        <a:pt x="49" y="326"/>
                      </a:lnTo>
                      <a:lnTo>
                        <a:pt x="45" y="433"/>
                      </a:lnTo>
                      <a:lnTo>
                        <a:pt x="42" y="486"/>
                      </a:lnTo>
                      <a:lnTo>
                        <a:pt x="38" y="540"/>
                      </a:lnTo>
                      <a:lnTo>
                        <a:pt x="33" y="593"/>
                      </a:lnTo>
                      <a:lnTo>
                        <a:pt x="28" y="646"/>
                      </a:lnTo>
                      <a:lnTo>
                        <a:pt x="23" y="699"/>
                      </a:lnTo>
                      <a:lnTo>
                        <a:pt x="15" y="753"/>
                      </a:lnTo>
                      <a:lnTo>
                        <a:pt x="8" y="806"/>
                      </a:lnTo>
                      <a:lnTo>
                        <a:pt x="0" y="859"/>
                      </a:lnTo>
                      <a:lnTo>
                        <a:pt x="47" y="868"/>
                      </a:lnTo>
                      <a:lnTo>
                        <a:pt x="56" y="814"/>
                      </a:lnTo>
                      <a:lnTo>
                        <a:pt x="63" y="760"/>
                      </a:lnTo>
                      <a:lnTo>
                        <a:pt x="71" y="706"/>
                      </a:lnTo>
                      <a:lnTo>
                        <a:pt x="76" y="652"/>
                      </a:lnTo>
                      <a:lnTo>
                        <a:pt x="81" y="597"/>
                      </a:lnTo>
                      <a:lnTo>
                        <a:pt x="87" y="544"/>
                      </a:lnTo>
                      <a:lnTo>
                        <a:pt x="90" y="490"/>
                      </a:lnTo>
                      <a:lnTo>
                        <a:pt x="93" y="435"/>
                      </a:lnTo>
                      <a:lnTo>
                        <a:pt x="98" y="328"/>
                      </a:lnTo>
                      <a:lnTo>
                        <a:pt x="101" y="219"/>
                      </a:lnTo>
                      <a:lnTo>
                        <a:pt x="102" y="112"/>
                      </a:lnTo>
                      <a:lnTo>
                        <a:pt x="102" y="4"/>
                      </a:lnTo>
                      <a:lnTo>
                        <a:pt x="102" y="9"/>
                      </a:lnTo>
                      <a:lnTo>
                        <a:pt x="55" y="0"/>
                      </a:lnTo>
                      <a:lnTo>
                        <a:pt x="55" y="2"/>
                      </a:lnTo>
                      <a:lnTo>
                        <a:pt x="55" y="4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363"/>
                <p:cNvSpPr>
                  <a:spLocks/>
                </p:cNvSpPr>
                <p:nvPr/>
              </p:nvSpPr>
              <p:spPr bwMode="auto">
                <a:xfrm>
                  <a:off x="1174" y="1675"/>
                  <a:ext cx="10" cy="102"/>
                </a:xfrm>
                <a:custGeom>
                  <a:avLst/>
                  <a:gdLst>
                    <a:gd name="T0" fmla="*/ 10 w 103"/>
                    <a:gd name="T1" fmla="*/ 27 h 422"/>
                    <a:gd name="T2" fmla="*/ 5 w 103"/>
                    <a:gd name="T3" fmla="*/ 28 h 422"/>
                    <a:gd name="T4" fmla="*/ 0 w 103"/>
                    <a:gd name="T5" fmla="*/ 100 h 422"/>
                    <a:gd name="T6" fmla="*/ 5 w 103"/>
                    <a:gd name="T7" fmla="*/ 102 h 422"/>
                    <a:gd name="T8" fmla="*/ 10 w 103"/>
                    <a:gd name="T9" fmla="*/ 30 h 422"/>
                    <a:gd name="T10" fmla="*/ 5 w 103"/>
                    <a:gd name="T11" fmla="*/ 30 h 422"/>
                    <a:gd name="T12" fmla="*/ 10 w 103"/>
                    <a:gd name="T13" fmla="*/ 27 h 422"/>
                    <a:gd name="T14" fmla="*/ 7 w 103"/>
                    <a:gd name="T15" fmla="*/ 0 h 422"/>
                    <a:gd name="T16" fmla="*/ 5 w 103"/>
                    <a:gd name="T17" fmla="*/ 28 h 422"/>
                    <a:gd name="T18" fmla="*/ 10 w 103"/>
                    <a:gd name="T19" fmla="*/ 27 h 42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3" h="422">
                      <a:moveTo>
                        <a:pt x="103" y="113"/>
                      </a:moveTo>
                      <a:lnTo>
                        <a:pt x="56" y="114"/>
                      </a:lnTo>
                      <a:lnTo>
                        <a:pt x="0" y="413"/>
                      </a:lnTo>
                      <a:lnTo>
                        <a:pt x="47" y="422"/>
                      </a:lnTo>
                      <a:lnTo>
                        <a:pt x="103" y="124"/>
                      </a:lnTo>
                      <a:lnTo>
                        <a:pt x="56" y="125"/>
                      </a:lnTo>
                      <a:lnTo>
                        <a:pt x="103" y="113"/>
                      </a:lnTo>
                      <a:lnTo>
                        <a:pt x="77" y="0"/>
                      </a:lnTo>
                      <a:lnTo>
                        <a:pt x="56" y="114"/>
                      </a:lnTo>
                      <a:lnTo>
                        <a:pt x="103" y="113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364"/>
                <p:cNvSpPr>
                  <a:spLocks/>
                </p:cNvSpPr>
                <p:nvPr/>
              </p:nvSpPr>
              <p:spPr bwMode="auto">
                <a:xfrm>
                  <a:off x="1179" y="1702"/>
                  <a:ext cx="7" cy="35"/>
                </a:xfrm>
                <a:custGeom>
                  <a:avLst/>
                  <a:gdLst>
                    <a:gd name="T0" fmla="*/ 7 w 75"/>
                    <a:gd name="T1" fmla="*/ 33 h 138"/>
                    <a:gd name="T2" fmla="*/ 7 w 75"/>
                    <a:gd name="T3" fmla="*/ 32 h 138"/>
                    <a:gd name="T4" fmla="*/ 4 w 75"/>
                    <a:gd name="T5" fmla="*/ 0 h 138"/>
                    <a:gd name="T6" fmla="*/ 0 w 75"/>
                    <a:gd name="T7" fmla="*/ 3 h 138"/>
                    <a:gd name="T8" fmla="*/ 3 w 75"/>
                    <a:gd name="T9" fmla="*/ 35 h 138"/>
                    <a:gd name="T10" fmla="*/ 2 w 75"/>
                    <a:gd name="T11" fmla="*/ 33 h 138"/>
                    <a:gd name="T12" fmla="*/ 7 w 75"/>
                    <a:gd name="T13" fmla="*/ 33 h 138"/>
                    <a:gd name="T14" fmla="*/ 7 w 75"/>
                    <a:gd name="T15" fmla="*/ 33 h 138"/>
                    <a:gd name="T16" fmla="*/ 7 w 75"/>
                    <a:gd name="T17" fmla="*/ 32 h 138"/>
                    <a:gd name="T18" fmla="*/ 7 w 75"/>
                    <a:gd name="T19" fmla="*/ 33 h 1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5" h="138">
                      <a:moveTo>
                        <a:pt x="75" y="132"/>
                      </a:moveTo>
                      <a:lnTo>
                        <a:pt x="74" y="127"/>
                      </a:lnTo>
                      <a:lnTo>
                        <a:pt x="47" y="0"/>
                      </a:lnTo>
                      <a:lnTo>
                        <a:pt x="0" y="12"/>
                      </a:lnTo>
                      <a:lnTo>
                        <a:pt x="28" y="138"/>
                      </a:lnTo>
                      <a:lnTo>
                        <a:pt x="26" y="132"/>
                      </a:lnTo>
                      <a:lnTo>
                        <a:pt x="75" y="132"/>
                      </a:lnTo>
                      <a:lnTo>
                        <a:pt x="75" y="129"/>
                      </a:lnTo>
                      <a:lnTo>
                        <a:pt x="74" y="127"/>
                      </a:lnTo>
                      <a:lnTo>
                        <a:pt x="75" y="132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Freeform 365"/>
                <p:cNvSpPr>
                  <a:spLocks/>
                </p:cNvSpPr>
                <p:nvPr/>
              </p:nvSpPr>
              <p:spPr bwMode="auto">
                <a:xfrm>
                  <a:off x="1182" y="1734"/>
                  <a:ext cx="12" cy="285"/>
                </a:xfrm>
                <a:custGeom>
                  <a:avLst/>
                  <a:gdLst>
                    <a:gd name="T0" fmla="*/ 8 w 132"/>
                    <a:gd name="T1" fmla="*/ 254 h 1150"/>
                    <a:gd name="T2" fmla="*/ 12 w 132"/>
                    <a:gd name="T3" fmla="*/ 255 h 1150"/>
                    <a:gd name="T4" fmla="*/ 11 w 132"/>
                    <a:gd name="T5" fmla="*/ 239 h 1150"/>
                    <a:gd name="T6" fmla="*/ 10 w 132"/>
                    <a:gd name="T7" fmla="*/ 223 h 1150"/>
                    <a:gd name="T8" fmla="*/ 9 w 132"/>
                    <a:gd name="T9" fmla="*/ 207 h 1150"/>
                    <a:gd name="T10" fmla="*/ 9 w 132"/>
                    <a:gd name="T11" fmla="*/ 191 h 1150"/>
                    <a:gd name="T12" fmla="*/ 8 w 132"/>
                    <a:gd name="T13" fmla="*/ 175 h 1150"/>
                    <a:gd name="T14" fmla="*/ 7 w 132"/>
                    <a:gd name="T15" fmla="*/ 159 h 1150"/>
                    <a:gd name="T16" fmla="*/ 7 w 132"/>
                    <a:gd name="T17" fmla="*/ 143 h 1150"/>
                    <a:gd name="T18" fmla="*/ 6 w 132"/>
                    <a:gd name="T19" fmla="*/ 127 h 1150"/>
                    <a:gd name="T20" fmla="*/ 6 w 132"/>
                    <a:gd name="T21" fmla="*/ 112 h 1150"/>
                    <a:gd name="T22" fmla="*/ 5 w 132"/>
                    <a:gd name="T23" fmla="*/ 96 h 1150"/>
                    <a:gd name="T24" fmla="*/ 5 w 132"/>
                    <a:gd name="T25" fmla="*/ 80 h 1150"/>
                    <a:gd name="T26" fmla="*/ 5 w 132"/>
                    <a:gd name="T27" fmla="*/ 64 h 1150"/>
                    <a:gd name="T28" fmla="*/ 5 w 132"/>
                    <a:gd name="T29" fmla="*/ 48 h 1150"/>
                    <a:gd name="T30" fmla="*/ 5 w 132"/>
                    <a:gd name="T31" fmla="*/ 32 h 1150"/>
                    <a:gd name="T32" fmla="*/ 4 w 132"/>
                    <a:gd name="T33" fmla="*/ 16 h 1150"/>
                    <a:gd name="T34" fmla="*/ 4 w 132"/>
                    <a:gd name="T35" fmla="*/ 0 h 1150"/>
                    <a:gd name="T36" fmla="*/ 0 w 132"/>
                    <a:gd name="T37" fmla="*/ 0 h 1150"/>
                    <a:gd name="T38" fmla="*/ 0 w 132"/>
                    <a:gd name="T39" fmla="*/ 16 h 1150"/>
                    <a:gd name="T40" fmla="*/ 0 w 132"/>
                    <a:gd name="T41" fmla="*/ 32 h 1150"/>
                    <a:gd name="T42" fmla="*/ 0 w 132"/>
                    <a:gd name="T43" fmla="*/ 48 h 1150"/>
                    <a:gd name="T44" fmla="*/ 1 w 132"/>
                    <a:gd name="T45" fmla="*/ 64 h 1150"/>
                    <a:gd name="T46" fmla="*/ 1 w 132"/>
                    <a:gd name="T47" fmla="*/ 80 h 1150"/>
                    <a:gd name="T48" fmla="*/ 1 w 132"/>
                    <a:gd name="T49" fmla="*/ 96 h 1150"/>
                    <a:gd name="T50" fmla="*/ 1 w 132"/>
                    <a:gd name="T51" fmla="*/ 112 h 1150"/>
                    <a:gd name="T52" fmla="*/ 2 w 132"/>
                    <a:gd name="T53" fmla="*/ 129 h 1150"/>
                    <a:gd name="T54" fmla="*/ 2 w 132"/>
                    <a:gd name="T55" fmla="*/ 144 h 1150"/>
                    <a:gd name="T56" fmla="*/ 3 w 132"/>
                    <a:gd name="T57" fmla="*/ 161 h 1150"/>
                    <a:gd name="T58" fmla="*/ 4 w 132"/>
                    <a:gd name="T59" fmla="*/ 176 h 1150"/>
                    <a:gd name="T60" fmla="*/ 4 w 132"/>
                    <a:gd name="T61" fmla="*/ 193 h 1150"/>
                    <a:gd name="T62" fmla="*/ 5 w 132"/>
                    <a:gd name="T63" fmla="*/ 209 h 1150"/>
                    <a:gd name="T64" fmla="*/ 6 w 132"/>
                    <a:gd name="T65" fmla="*/ 225 h 1150"/>
                    <a:gd name="T66" fmla="*/ 7 w 132"/>
                    <a:gd name="T67" fmla="*/ 241 h 1150"/>
                    <a:gd name="T68" fmla="*/ 8 w 132"/>
                    <a:gd name="T69" fmla="*/ 257 h 1150"/>
                    <a:gd name="T70" fmla="*/ 12 w 132"/>
                    <a:gd name="T71" fmla="*/ 257 h 1150"/>
                    <a:gd name="T72" fmla="*/ 8 w 132"/>
                    <a:gd name="T73" fmla="*/ 257 h 1150"/>
                    <a:gd name="T74" fmla="*/ 10 w 132"/>
                    <a:gd name="T75" fmla="*/ 285 h 1150"/>
                    <a:gd name="T76" fmla="*/ 12 w 132"/>
                    <a:gd name="T77" fmla="*/ 257 h 1150"/>
                    <a:gd name="T78" fmla="*/ 8 w 132"/>
                    <a:gd name="T79" fmla="*/ 254 h 115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32" h="1150">
                      <a:moveTo>
                        <a:pt x="84" y="1026"/>
                      </a:moveTo>
                      <a:lnTo>
                        <a:pt x="132" y="1027"/>
                      </a:lnTo>
                      <a:lnTo>
                        <a:pt x="121" y="963"/>
                      </a:lnTo>
                      <a:lnTo>
                        <a:pt x="111" y="899"/>
                      </a:lnTo>
                      <a:lnTo>
                        <a:pt x="102" y="835"/>
                      </a:lnTo>
                      <a:lnTo>
                        <a:pt x="94" y="771"/>
                      </a:lnTo>
                      <a:lnTo>
                        <a:pt x="86" y="707"/>
                      </a:lnTo>
                      <a:lnTo>
                        <a:pt x="79" y="642"/>
                      </a:lnTo>
                      <a:lnTo>
                        <a:pt x="74" y="578"/>
                      </a:lnTo>
                      <a:lnTo>
                        <a:pt x="68" y="514"/>
                      </a:lnTo>
                      <a:lnTo>
                        <a:pt x="63" y="450"/>
                      </a:lnTo>
                      <a:lnTo>
                        <a:pt x="60" y="386"/>
                      </a:lnTo>
                      <a:lnTo>
                        <a:pt x="56" y="322"/>
                      </a:lnTo>
                      <a:lnTo>
                        <a:pt x="53" y="258"/>
                      </a:lnTo>
                      <a:lnTo>
                        <a:pt x="51" y="194"/>
                      </a:lnTo>
                      <a:lnTo>
                        <a:pt x="50" y="128"/>
                      </a:lnTo>
                      <a:lnTo>
                        <a:pt x="49" y="64"/>
                      </a:ln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0" y="65"/>
                      </a:lnTo>
                      <a:lnTo>
                        <a:pt x="2" y="130"/>
                      </a:lnTo>
                      <a:lnTo>
                        <a:pt x="4" y="195"/>
                      </a:lnTo>
                      <a:lnTo>
                        <a:pt x="6" y="259"/>
                      </a:lnTo>
                      <a:lnTo>
                        <a:pt x="8" y="324"/>
                      </a:lnTo>
                      <a:lnTo>
                        <a:pt x="11" y="389"/>
                      </a:lnTo>
                      <a:lnTo>
                        <a:pt x="15" y="453"/>
                      </a:lnTo>
                      <a:lnTo>
                        <a:pt x="20" y="519"/>
                      </a:lnTo>
                      <a:lnTo>
                        <a:pt x="25" y="583"/>
                      </a:lnTo>
                      <a:lnTo>
                        <a:pt x="31" y="648"/>
                      </a:lnTo>
                      <a:lnTo>
                        <a:pt x="39" y="712"/>
                      </a:lnTo>
                      <a:lnTo>
                        <a:pt x="46" y="777"/>
                      </a:lnTo>
                      <a:lnTo>
                        <a:pt x="55" y="842"/>
                      </a:lnTo>
                      <a:lnTo>
                        <a:pt x="63" y="907"/>
                      </a:lnTo>
                      <a:lnTo>
                        <a:pt x="74" y="972"/>
                      </a:lnTo>
                      <a:lnTo>
                        <a:pt x="84" y="1036"/>
                      </a:lnTo>
                      <a:lnTo>
                        <a:pt x="132" y="1037"/>
                      </a:lnTo>
                      <a:lnTo>
                        <a:pt x="84" y="1036"/>
                      </a:lnTo>
                      <a:lnTo>
                        <a:pt x="105" y="1150"/>
                      </a:lnTo>
                      <a:lnTo>
                        <a:pt x="132" y="1037"/>
                      </a:lnTo>
                      <a:lnTo>
                        <a:pt x="84" y="1026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Freeform 366"/>
                <p:cNvSpPr>
                  <a:spLocks/>
                </p:cNvSpPr>
                <p:nvPr/>
              </p:nvSpPr>
              <p:spPr bwMode="auto">
                <a:xfrm>
                  <a:off x="1189" y="1956"/>
                  <a:ext cx="7" cy="36"/>
                </a:xfrm>
                <a:custGeom>
                  <a:avLst/>
                  <a:gdLst>
                    <a:gd name="T0" fmla="*/ 3 w 76"/>
                    <a:gd name="T1" fmla="*/ 1 h 138"/>
                    <a:gd name="T2" fmla="*/ 3 w 76"/>
                    <a:gd name="T3" fmla="*/ 0 h 138"/>
                    <a:gd name="T4" fmla="*/ 0 w 76"/>
                    <a:gd name="T5" fmla="*/ 33 h 138"/>
                    <a:gd name="T6" fmla="*/ 4 w 76"/>
                    <a:gd name="T7" fmla="*/ 36 h 138"/>
                    <a:gd name="T8" fmla="*/ 7 w 76"/>
                    <a:gd name="T9" fmla="*/ 3 h 138"/>
                    <a:gd name="T10" fmla="*/ 7 w 76"/>
                    <a:gd name="T11" fmla="*/ 1 h 138"/>
                    <a:gd name="T12" fmla="*/ 7 w 76"/>
                    <a:gd name="T13" fmla="*/ 3 h 138"/>
                    <a:gd name="T14" fmla="*/ 7 w 76"/>
                    <a:gd name="T15" fmla="*/ 2 h 138"/>
                    <a:gd name="T16" fmla="*/ 7 w 76"/>
                    <a:gd name="T17" fmla="*/ 1 h 138"/>
                    <a:gd name="T18" fmla="*/ 3 w 76"/>
                    <a:gd name="T19" fmla="*/ 1 h 1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6" h="138">
                      <a:moveTo>
                        <a:pt x="28" y="5"/>
                      </a:moveTo>
                      <a:lnTo>
                        <a:pt x="28" y="0"/>
                      </a:lnTo>
                      <a:lnTo>
                        <a:pt x="0" y="127"/>
                      </a:lnTo>
                      <a:lnTo>
                        <a:pt x="48" y="138"/>
                      </a:lnTo>
                      <a:lnTo>
                        <a:pt x="76" y="12"/>
                      </a:lnTo>
                      <a:lnTo>
                        <a:pt x="76" y="5"/>
                      </a:lnTo>
                      <a:lnTo>
                        <a:pt x="76" y="12"/>
                      </a:lnTo>
                      <a:lnTo>
                        <a:pt x="76" y="9"/>
                      </a:lnTo>
                      <a:lnTo>
                        <a:pt x="76" y="5"/>
                      </a:lnTo>
                      <a:lnTo>
                        <a:pt x="28" y="5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Freeform 367"/>
                <p:cNvSpPr>
                  <a:spLocks/>
                </p:cNvSpPr>
                <p:nvPr/>
              </p:nvSpPr>
              <p:spPr bwMode="auto">
                <a:xfrm>
                  <a:off x="1192" y="1702"/>
                  <a:ext cx="9" cy="257"/>
                </a:xfrm>
                <a:custGeom>
                  <a:avLst/>
                  <a:gdLst>
                    <a:gd name="T0" fmla="*/ 5 w 104"/>
                    <a:gd name="T1" fmla="*/ 0 h 1042"/>
                    <a:gd name="T2" fmla="*/ 4 w 104"/>
                    <a:gd name="T3" fmla="*/ 32 h 1042"/>
                    <a:gd name="T4" fmla="*/ 3 w 104"/>
                    <a:gd name="T5" fmla="*/ 64 h 1042"/>
                    <a:gd name="T6" fmla="*/ 2 w 104"/>
                    <a:gd name="T7" fmla="*/ 96 h 1042"/>
                    <a:gd name="T8" fmla="*/ 1 w 104"/>
                    <a:gd name="T9" fmla="*/ 129 h 1042"/>
                    <a:gd name="T10" fmla="*/ 1 w 104"/>
                    <a:gd name="T11" fmla="*/ 161 h 1042"/>
                    <a:gd name="T12" fmla="*/ 0 w 104"/>
                    <a:gd name="T13" fmla="*/ 193 h 1042"/>
                    <a:gd name="T14" fmla="*/ 0 w 104"/>
                    <a:gd name="T15" fmla="*/ 225 h 1042"/>
                    <a:gd name="T16" fmla="*/ 0 w 104"/>
                    <a:gd name="T17" fmla="*/ 257 h 1042"/>
                    <a:gd name="T18" fmla="*/ 4 w 104"/>
                    <a:gd name="T19" fmla="*/ 257 h 1042"/>
                    <a:gd name="T20" fmla="*/ 4 w 104"/>
                    <a:gd name="T21" fmla="*/ 225 h 1042"/>
                    <a:gd name="T22" fmla="*/ 5 w 104"/>
                    <a:gd name="T23" fmla="*/ 193 h 1042"/>
                    <a:gd name="T24" fmla="*/ 5 w 104"/>
                    <a:gd name="T25" fmla="*/ 161 h 1042"/>
                    <a:gd name="T26" fmla="*/ 5 w 104"/>
                    <a:gd name="T27" fmla="*/ 129 h 1042"/>
                    <a:gd name="T28" fmla="*/ 6 w 104"/>
                    <a:gd name="T29" fmla="*/ 97 h 1042"/>
                    <a:gd name="T30" fmla="*/ 7 w 104"/>
                    <a:gd name="T31" fmla="*/ 65 h 1042"/>
                    <a:gd name="T32" fmla="*/ 8 w 104"/>
                    <a:gd name="T33" fmla="*/ 33 h 1042"/>
                    <a:gd name="T34" fmla="*/ 9 w 104"/>
                    <a:gd name="T35" fmla="*/ 1 h 1042"/>
                    <a:gd name="T36" fmla="*/ 5 w 104"/>
                    <a:gd name="T37" fmla="*/ 0 h 104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04" h="1042">
                      <a:moveTo>
                        <a:pt x="55" y="0"/>
                      </a:moveTo>
                      <a:lnTo>
                        <a:pt x="43" y="131"/>
                      </a:lnTo>
                      <a:lnTo>
                        <a:pt x="33" y="260"/>
                      </a:lnTo>
                      <a:lnTo>
                        <a:pt x="23" y="390"/>
                      </a:lnTo>
                      <a:lnTo>
                        <a:pt x="16" y="521"/>
                      </a:lnTo>
                      <a:lnTo>
                        <a:pt x="8" y="651"/>
                      </a:lnTo>
                      <a:lnTo>
                        <a:pt x="4" y="782"/>
                      </a:lnTo>
                      <a:lnTo>
                        <a:pt x="1" y="913"/>
                      </a:lnTo>
                      <a:lnTo>
                        <a:pt x="0" y="1042"/>
                      </a:lnTo>
                      <a:lnTo>
                        <a:pt x="48" y="1042"/>
                      </a:lnTo>
                      <a:lnTo>
                        <a:pt x="49" y="913"/>
                      </a:lnTo>
                      <a:lnTo>
                        <a:pt x="52" y="784"/>
                      </a:lnTo>
                      <a:lnTo>
                        <a:pt x="57" y="653"/>
                      </a:lnTo>
                      <a:lnTo>
                        <a:pt x="63" y="524"/>
                      </a:lnTo>
                      <a:lnTo>
                        <a:pt x="72" y="395"/>
                      </a:lnTo>
                      <a:lnTo>
                        <a:pt x="82" y="264"/>
                      </a:lnTo>
                      <a:lnTo>
                        <a:pt x="91" y="135"/>
                      </a:lnTo>
                      <a:lnTo>
                        <a:pt x="104" y="5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Freeform 368"/>
                <p:cNvSpPr>
                  <a:spLocks/>
                </p:cNvSpPr>
                <p:nvPr/>
              </p:nvSpPr>
              <p:spPr bwMode="auto">
                <a:xfrm>
                  <a:off x="775" y="1696"/>
                  <a:ext cx="4" cy="16"/>
                </a:xfrm>
                <a:custGeom>
                  <a:avLst/>
                  <a:gdLst>
                    <a:gd name="T0" fmla="*/ 4 w 50"/>
                    <a:gd name="T1" fmla="*/ 8 h 67"/>
                    <a:gd name="T2" fmla="*/ 2 w 50"/>
                    <a:gd name="T3" fmla="*/ 2 h 67"/>
                    <a:gd name="T4" fmla="*/ 0 w 50"/>
                    <a:gd name="T5" fmla="*/ 4 h 67"/>
                    <a:gd name="T6" fmla="*/ 1 w 50"/>
                    <a:gd name="T7" fmla="*/ 16 h 67"/>
                    <a:gd name="T8" fmla="*/ 3 w 50"/>
                    <a:gd name="T9" fmla="*/ 14 h 67"/>
                    <a:gd name="T10" fmla="*/ 1 w 50"/>
                    <a:gd name="T11" fmla="*/ 8 h 67"/>
                    <a:gd name="T12" fmla="*/ 4 w 50"/>
                    <a:gd name="T13" fmla="*/ 8 h 67"/>
                    <a:gd name="T14" fmla="*/ 4 w 50"/>
                    <a:gd name="T15" fmla="*/ 0 h 67"/>
                    <a:gd name="T16" fmla="*/ 2 w 50"/>
                    <a:gd name="T17" fmla="*/ 2 h 67"/>
                    <a:gd name="T18" fmla="*/ 4 w 50"/>
                    <a:gd name="T19" fmla="*/ 8 h 6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0" h="67">
                      <a:moveTo>
                        <a:pt x="50" y="35"/>
                      </a:moveTo>
                      <a:lnTo>
                        <a:pt x="23" y="10"/>
                      </a:lnTo>
                      <a:lnTo>
                        <a:pt x="0" y="18"/>
                      </a:lnTo>
                      <a:lnTo>
                        <a:pt x="13" y="67"/>
                      </a:lnTo>
                      <a:lnTo>
                        <a:pt x="36" y="58"/>
                      </a:lnTo>
                      <a:lnTo>
                        <a:pt x="9" y="35"/>
                      </a:lnTo>
                      <a:lnTo>
                        <a:pt x="50" y="35"/>
                      </a:lnTo>
                      <a:lnTo>
                        <a:pt x="50" y="0"/>
                      </a:lnTo>
                      <a:lnTo>
                        <a:pt x="23" y="10"/>
                      </a:lnTo>
                      <a:lnTo>
                        <a:pt x="50" y="35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Freeform 369"/>
                <p:cNvSpPr>
                  <a:spLocks/>
                </p:cNvSpPr>
                <p:nvPr/>
              </p:nvSpPr>
              <p:spPr bwMode="auto">
                <a:xfrm>
                  <a:off x="776" y="1704"/>
                  <a:ext cx="8" cy="41"/>
                </a:xfrm>
                <a:custGeom>
                  <a:avLst/>
                  <a:gdLst>
                    <a:gd name="T0" fmla="*/ 8 w 87"/>
                    <a:gd name="T1" fmla="*/ 38 h 163"/>
                    <a:gd name="T2" fmla="*/ 8 w 87"/>
                    <a:gd name="T3" fmla="*/ 36 h 163"/>
                    <a:gd name="T4" fmla="*/ 7 w 87"/>
                    <a:gd name="T5" fmla="*/ 31 h 163"/>
                    <a:gd name="T6" fmla="*/ 7 w 87"/>
                    <a:gd name="T7" fmla="*/ 26 h 163"/>
                    <a:gd name="T8" fmla="*/ 6 w 87"/>
                    <a:gd name="T9" fmla="*/ 21 h 163"/>
                    <a:gd name="T10" fmla="*/ 5 w 87"/>
                    <a:gd name="T11" fmla="*/ 17 h 163"/>
                    <a:gd name="T12" fmla="*/ 5 w 87"/>
                    <a:gd name="T13" fmla="*/ 12 h 163"/>
                    <a:gd name="T14" fmla="*/ 4 w 87"/>
                    <a:gd name="T15" fmla="*/ 7 h 163"/>
                    <a:gd name="T16" fmla="*/ 4 w 87"/>
                    <a:gd name="T17" fmla="*/ 6 h 163"/>
                    <a:gd name="T18" fmla="*/ 4 w 87"/>
                    <a:gd name="T19" fmla="*/ 4 h 163"/>
                    <a:gd name="T20" fmla="*/ 4 w 87"/>
                    <a:gd name="T21" fmla="*/ 2 h 163"/>
                    <a:gd name="T22" fmla="*/ 4 w 87"/>
                    <a:gd name="T23" fmla="*/ 0 h 163"/>
                    <a:gd name="T24" fmla="*/ 0 w 87"/>
                    <a:gd name="T25" fmla="*/ 0 h 163"/>
                    <a:gd name="T26" fmla="*/ 0 w 87"/>
                    <a:gd name="T27" fmla="*/ 3 h 163"/>
                    <a:gd name="T28" fmla="*/ 0 w 87"/>
                    <a:gd name="T29" fmla="*/ 6 h 163"/>
                    <a:gd name="T30" fmla="*/ 0 w 87"/>
                    <a:gd name="T31" fmla="*/ 8 h 163"/>
                    <a:gd name="T32" fmla="*/ 1 w 87"/>
                    <a:gd name="T33" fmla="*/ 11 h 163"/>
                    <a:gd name="T34" fmla="*/ 1 w 87"/>
                    <a:gd name="T35" fmla="*/ 17 h 163"/>
                    <a:gd name="T36" fmla="*/ 2 w 87"/>
                    <a:gd name="T37" fmla="*/ 22 h 163"/>
                    <a:gd name="T38" fmla="*/ 2 w 87"/>
                    <a:gd name="T39" fmla="*/ 27 h 163"/>
                    <a:gd name="T40" fmla="*/ 3 w 87"/>
                    <a:gd name="T41" fmla="*/ 32 h 163"/>
                    <a:gd name="T42" fmla="*/ 4 w 87"/>
                    <a:gd name="T43" fmla="*/ 36 h 163"/>
                    <a:gd name="T44" fmla="*/ 4 w 87"/>
                    <a:gd name="T45" fmla="*/ 41 h 163"/>
                    <a:gd name="T46" fmla="*/ 4 w 87"/>
                    <a:gd name="T47" fmla="*/ 38 h 163"/>
                    <a:gd name="T48" fmla="*/ 8 w 87"/>
                    <a:gd name="T49" fmla="*/ 38 h 163"/>
                    <a:gd name="T50" fmla="*/ 8 w 87"/>
                    <a:gd name="T51" fmla="*/ 37 h 163"/>
                    <a:gd name="T52" fmla="*/ 8 w 87"/>
                    <a:gd name="T53" fmla="*/ 36 h 163"/>
                    <a:gd name="T54" fmla="*/ 8 w 87"/>
                    <a:gd name="T55" fmla="*/ 38 h 16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87" h="163">
                      <a:moveTo>
                        <a:pt x="87" y="153"/>
                      </a:moveTo>
                      <a:lnTo>
                        <a:pt x="86" y="143"/>
                      </a:lnTo>
                      <a:lnTo>
                        <a:pt x="79" y="123"/>
                      </a:lnTo>
                      <a:lnTo>
                        <a:pt x="71" y="104"/>
                      </a:lnTo>
                      <a:lnTo>
                        <a:pt x="63" y="84"/>
                      </a:lnTo>
                      <a:lnTo>
                        <a:pt x="57" y="66"/>
                      </a:lnTo>
                      <a:lnTo>
                        <a:pt x="50" y="47"/>
                      </a:lnTo>
                      <a:lnTo>
                        <a:pt x="45" y="29"/>
                      </a:lnTo>
                      <a:lnTo>
                        <a:pt x="43" y="22"/>
                      </a:lnTo>
                      <a:lnTo>
                        <a:pt x="42" y="14"/>
                      </a:lnTo>
                      <a:lnTo>
                        <a:pt x="41" y="6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" y="22"/>
                      </a:lnTo>
                      <a:lnTo>
                        <a:pt x="4" y="33"/>
                      </a:lnTo>
                      <a:lnTo>
                        <a:pt x="7" y="45"/>
                      </a:lnTo>
                      <a:lnTo>
                        <a:pt x="12" y="66"/>
                      </a:lnTo>
                      <a:lnTo>
                        <a:pt x="20" y="86"/>
                      </a:lnTo>
                      <a:lnTo>
                        <a:pt x="27" y="107"/>
                      </a:lnTo>
                      <a:lnTo>
                        <a:pt x="34" y="126"/>
                      </a:lnTo>
                      <a:lnTo>
                        <a:pt x="42" y="144"/>
                      </a:lnTo>
                      <a:lnTo>
                        <a:pt x="48" y="163"/>
                      </a:lnTo>
                      <a:lnTo>
                        <a:pt x="47" y="153"/>
                      </a:lnTo>
                      <a:lnTo>
                        <a:pt x="87" y="153"/>
                      </a:lnTo>
                      <a:lnTo>
                        <a:pt x="87" y="148"/>
                      </a:lnTo>
                      <a:lnTo>
                        <a:pt x="86" y="143"/>
                      </a:lnTo>
                      <a:lnTo>
                        <a:pt x="87" y="153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Freeform 370"/>
                <p:cNvSpPr>
                  <a:spLocks/>
                </p:cNvSpPr>
                <p:nvPr/>
              </p:nvSpPr>
              <p:spPr bwMode="auto">
                <a:xfrm>
                  <a:off x="780" y="1742"/>
                  <a:ext cx="8" cy="144"/>
                </a:xfrm>
                <a:custGeom>
                  <a:avLst/>
                  <a:gdLst>
                    <a:gd name="T0" fmla="*/ 8 w 87"/>
                    <a:gd name="T1" fmla="*/ 141 h 585"/>
                    <a:gd name="T2" fmla="*/ 8 w 87"/>
                    <a:gd name="T3" fmla="*/ 143 h 585"/>
                    <a:gd name="T4" fmla="*/ 8 w 87"/>
                    <a:gd name="T5" fmla="*/ 133 h 585"/>
                    <a:gd name="T6" fmla="*/ 8 w 87"/>
                    <a:gd name="T7" fmla="*/ 124 h 585"/>
                    <a:gd name="T8" fmla="*/ 8 w 87"/>
                    <a:gd name="T9" fmla="*/ 115 h 585"/>
                    <a:gd name="T10" fmla="*/ 7 w 87"/>
                    <a:gd name="T11" fmla="*/ 106 h 585"/>
                    <a:gd name="T12" fmla="*/ 7 w 87"/>
                    <a:gd name="T13" fmla="*/ 88 h 585"/>
                    <a:gd name="T14" fmla="*/ 6 w 87"/>
                    <a:gd name="T15" fmla="*/ 70 h 585"/>
                    <a:gd name="T16" fmla="*/ 5 w 87"/>
                    <a:gd name="T17" fmla="*/ 53 h 585"/>
                    <a:gd name="T18" fmla="*/ 4 w 87"/>
                    <a:gd name="T19" fmla="*/ 35 h 585"/>
                    <a:gd name="T20" fmla="*/ 4 w 87"/>
                    <a:gd name="T21" fmla="*/ 26 h 585"/>
                    <a:gd name="T22" fmla="*/ 4 w 87"/>
                    <a:gd name="T23" fmla="*/ 17 h 585"/>
                    <a:gd name="T24" fmla="*/ 4 w 87"/>
                    <a:gd name="T25" fmla="*/ 9 h 585"/>
                    <a:gd name="T26" fmla="*/ 4 w 87"/>
                    <a:gd name="T27" fmla="*/ 0 h 585"/>
                    <a:gd name="T28" fmla="*/ 0 w 87"/>
                    <a:gd name="T29" fmla="*/ 0 h 585"/>
                    <a:gd name="T30" fmla="*/ 0 w 87"/>
                    <a:gd name="T31" fmla="*/ 9 h 585"/>
                    <a:gd name="T32" fmla="*/ 0 w 87"/>
                    <a:gd name="T33" fmla="*/ 18 h 585"/>
                    <a:gd name="T34" fmla="*/ 0 w 87"/>
                    <a:gd name="T35" fmla="*/ 27 h 585"/>
                    <a:gd name="T36" fmla="*/ 1 w 87"/>
                    <a:gd name="T37" fmla="*/ 36 h 585"/>
                    <a:gd name="T38" fmla="*/ 1 w 87"/>
                    <a:gd name="T39" fmla="*/ 54 h 585"/>
                    <a:gd name="T40" fmla="*/ 2 w 87"/>
                    <a:gd name="T41" fmla="*/ 72 h 585"/>
                    <a:gd name="T42" fmla="*/ 3 w 87"/>
                    <a:gd name="T43" fmla="*/ 90 h 585"/>
                    <a:gd name="T44" fmla="*/ 4 w 87"/>
                    <a:gd name="T45" fmla="*/ 108 h 585"/>
                    <a:gd name="T46" fmla="*/ 4 w 87"/>
                    <a:gd name="T47" fmla="*/ 116 h 585"/>
                    <a:gd name="T48" fmla="*/ 4 w 87"/>
                    <a:gd name="T49" fmla="*/ 125 h 585"/>
                    <a:gd name="T50" fmla="*/ 4 w 87"/>
                    <a:gd name="T51" fmla="*/ 134 h 585"/>
                    <a:gd name="T52" fmla="*/ 4 w 87"/>
                    <a:gd name="T53" fmla="*/ 143 h 585"/>
                    <a:gd name="T54" fmla="*/ 4 w 87"/>
                    <a:gd name="T55" fmla="*/ 144 h 585"/>
                    <a:gd name="T56" fmla="*/ 4 w 87"/>
                    <a:gd name="T57" fmla="*/ 143 h 585"/>
                    <a:gd name="T58" fmla="*/ 4 w 87"/>
                    <a:gd name="T59" fmla="*/ 143 h 585"/>
                    <a:gd name="T60" fmla="*/ 4 w 87"/>
                    <a:gd name="T61" fmla="*/ 144 h 585"/>
                    <a:gd name="T62" fmla="*/ 8 w 87"/>
                    <a:gd name="T63" fmla="*/ 141 h 58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87" h="585">
                      <a:moveTo>
                        <a:pt x="86" y="572"/>
                      </a:moveTo>
                      <a:lnTo>
                        <a:pt x="87" y="579"/>
                      </a:lnTo>
                      <a:lnTo>
                        <a:pt x="87" y="542"/>
                      </a:lnTo>
                      <a:lnTo>
                        <a:pt x="85" y="505"/>
                      </a:lnTo>
                      <a:lnTo>
                        <a:pt x="83" y="468"/>
                      </a:lnTo>
                      <a:lnTo>
                        <a:pt x="80" y="431"/>
                      </a:lnTo>
                      <a:lnTo>
                        <a:pt x="72" y="358"/>
                      </a:lnTo>
                      <a:lnTo>
                        <a:pt x="64" y="286"/>
                      </a:lnTo>
                      <a:lnTo>
                        <a:pt x="55" y="214"/>
                      </a:lnTo>
                      <a:lnTo>
                        <a:pt x="48" y="141"/>
                      </a:lnTo>
                      <a:lnTo>
                        <a:pt x="45" y="106"/>
                      </a:lnTo>
                      <a:lnTo>
                        <a:pt x="43" y="70"/>
                      </a:lnTo>
                      <a:lnTo>
                        <a:pt x="40" y="36"/>
                      </a:lnTo>
                      <a:lnTo>
                        <a:pt x="40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2" y="74"/>
                      </a:lnTo>
                      <a:lnTo>
                        <a:pt x="4" y="111"/>
                      </a:lnTo>
                      <a:lnTo>
                        <a:pt x="8" y="148"/>
                      </a:lnTo>
                      <a:lnTo>
                        <a:pt x="15" y="220"/>
                      </a:lnTo>
                      <a:lnTo>
                        <a:pt x="23" y="293"/>
                      </a:lnTo>
                      <a:lnTo>
                        <a:pt x="32" y="365"/>
                      </a:lnTo>
                      <a:lnTo>
                        <a:pt x="39" y="437"/>
                      </a:lnTo>
                      <a:lnTo>
                        <a:pt x="43" y="472"/>
                      </a:lnTo>
                      <a:lnTo>
                        <a:pt x="45" y="508"/>
                      </a:lnTo>
                      <a:lnTo>
                        <a:pt x="46" y="543"/>
                      </a:lnTo>
                      <a:lnTo>
                        <a:pt x="47" y="579"/>
                      </a:lnTo>
                      <a:lnTo>
                        <a:pt x="47" y="585"/>
                      </a:lnTo>
                      <a:lnTo>
                        <a:pt x="47" y="579"/>
                      </a:lnTo>
                      <a:lnTo>
                        <a:pt x="47" y="582"/>
                      </a:lnTo>
                      <a:lnTo>
                        <a:pt x="47" y="585"/>
                      </a:lnTo>
                      <a:lnTo>
                        <a:pt x="86" y="572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Freeform 371"/>
                <p:cNvSpPr>
                  <a:spLocks/>
                </p:cNvSpPr>
                <p:nvPr/>
              </p:nvSpPr>
              <p:spPr bwMode="auto">
                <a:xfrm>
                  <a:off x="784" y="1883"/>
                  <a:ext cx="10" cy="106"/>
                </a:xfrm>
                <a:custGeom>
                  <a:avLst/>
                  <a:gdLst>
                    <a:gd name="T0" fmla="*/ 8 w 109"/>
                    <a:gd name="T1" fmla="*/ 93 h 431"/>
                    <a:gd name="T2" fmla="*/ 10 w 109"/>
                    <a:gd name="T3" fmla="*/ 98 h 431"/>
                    <a:gd name="T4" fmla="*/ 9 w 109"/>
                    <a:gd name="T5" fmla="*/ 86 h 431"/>
                    <a:gd name="T6" fmla="*/ 8 w 109"/>
                    <a:gd name="T7" fmla="*/ 74 h 431"/>
                    <a:gd name="T8" fmla="*/ 7 w 109"/>
                    <a:gd name="T9" fmla="*/ 61 h 431"/>
                    <a:gd name="T10" fmla="*/ 7 w 109"/>
                    <a:gd name="T11" fmla="*/ 49 h 431"/>
                    <a:gd name="T12" fmla="*/ 6 w 109"/>
                    <a:gd name="T13" fmla="*/ 37 h 431"/>
                    <a:gd name="T14" fmla="*/ 5 w 109"/>
                    <a:gd name="T15" fmla="*/ 25 h 431"/>
                    <a:gd name="T16" fmla="*/ 4 w 109"/>
                    <a:gd name="T17" fmla="*/ 13 h 431"/>
                    <a:gd name="T18" fmla="*/ 4 w 109"/>
                    <a:gd name="T19" fmla="*/ 0 h 431"/>
                    <a:gd name="T20" fmla="*/ 0 w 109"/>
                    <a:gd name="T21" fmla="*/ 3 h 431"/>
                    <a:gd name="T22" fmla="*/ 1 w 109"/>
                    <a:gd name="T23" fmla="*/ 15 h 431"/>
                    <a:gd name="T24" fmla="*/ 2 w 109"/>
                    <a:gd name="T25" fmla="*/ 27 h 431"/>
                    <a:gd name="T26" fmla="*/ 2 w 109"/>
                    <a:gd name="T27" fmla="*/ 40 h 431"/>
                    <a:gd name="T28" fmla="*/ 3 w 109"/>
                    <a:gd name="T29" fmla="*/ 52 h 431"/>
                    <a:gd name="T30" fmla="*/ 4 w 109"/>
                    <a:gd name="T31" fmla="*/ 64 h 431"/>
                    <a:gd name="T32" fmla="*/ 4 w 109"/>
                    <a:gd name="T33" fmla="*/ 76 h 431"/>
                    <a:gd name="T34" fmla="*/ 5 w 109"/>
                    <a:gd name="T35" fmla="*/ 89 h 431"/>
                    <a:gd name="T36" fmla="*/ 7 w 109"/>
                    <a:gd name="T37" fmla="*/ 101 h 431"/>
                    <a:gd name="T38" fmla="*/ 8 w 109"/>
                    <a:gd name="T39" fmla="*/ 106 h 431"/>
                    <a:gd name="T40" fmla="*/ 7 w 109"/>
                    <a:gd name="T41" fmla="*/ 101 h 431"/>
                    <a:gd name="T42" fmla="*/ 7 w 109"/>
                    <a:gd name="T43" fmla="*/ 106 h 431"/>
                    <a:gd name="T44" fmla="*/ 8 w 109"/>
                    <a:gd name="T45" fmla="*/ 106 h 431"/>
                    <a:gd name="T46" fmla="*/ 8 w 109"/>
                    <a:gd name="T47" fmla="*/ 93 h 43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09" h="431">
                      <a:moveTo>
                        <a:pt x="90" y="380"/>
                      </a:moveTo>
                      <a:lnTo>
                        <a:pt x="109" y="397"/>
                      </a:lnTo>
                      <a:lnTo>
                        <a:pt x="97" y="348"/>
                      </a:lnTo>
                      <a:lnTo>
                        <a:pt x="88" y="300"/>
                      </a:lnTo>
                      <a:lnTo>
                        <a:pt x="79" y="250"/>
                      </a:lnTo>
                      <a:lnTo>
                        <a:pt x="72" y="201"/>
                      </a:lnTo>
                      <a:lnTo>
                        <a:pt x="64" y="151"/>
                      </a:lnTo>
                      <a:lnTo>
                        <a:pt x="57" y="101"/>
                      </a:lnTo>
                      <a:lnTo>
                        <a:pt x="49" y="52"/>
                      </a:lnTo>
                      <a:lnTo>
                        <a:pt x="39" y="0"/>
                      </a:lnTo>
                      <a:lnTo>
                        <a:pt x="0" y="13"/>
                      </a:lnTo>
                      <a:lnTo>
                        <a:pt x="9" y="62"/>
                      </a:lnTo>
                      <a:lnTo>
                        <a:pt x="17" y="111"/>
                      </a:lnTo>
                      <a:lnTo>
                        <a:pt x="24" y="161"/>
                      </a:lnTo>
                      <a:lnTo>
                        <a:pt x="32" y="211"/>
                      </a:lnTo>
                      <a:lnTo>
                        <a:pt x="40" y="261"/>
                      </a:lnTo>
                      <a:lnTo>
                        <a:pt x="49" y="311"/>
                      </a:lnTo>
                      <a:lnTo>
                        <a:pt x="58" y="362"/>
                      </a:lnTo>
                      <a:lnTo>
                        <a:pt x="71" y="412"/>
                      </a:lnTo>
                      <a:lnTo>
                        <a:pt x="90" y="431"/>
                      </a:lnTo>
                      <a:lnTo>
                        <a:pt x="71" y="412"/>
                      </a:lnTo>
                      <a:lnTo>
                        <a:pt x="75" y="431"/>
                      </a:lnTo>
                      <a:lnTo>
                        <a:pt x="90" y="431"/>
                      </a:lnTo>
                      <a:lnTo>
                        <a:pt x="90" y="38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Freeform 372"/>
                <p:cNvSpPr>
                  <a:spLocks/>
                </p:cNvSpPr>
                <p:nvPr/>
              </p:nvSpPr>
              <p:spPr bwMode="auto">
                <a:xfrm>
                  <a:off x="792" y="1978"/>
                  <a:ext cx="4" cy="11"/>
                </a:xfrm>
                <a:custGeom>
                  <a:avLst/>
                  <a:gdLst>
                    <a:gd name="T0" fmla="*/ 0 w 42"/>
                    <a:gd name="T1" fmla="*/ 4 h 51"/>
                    <a:gd name="T2" fmla="*/ 2 w 42"/>
                    <a:gd name="T3" fmla="*/ 0 h 51"/>
                    <a:gd name="T4" fmla="*/ 0 w 42"/>
                    <a:gd name="T5" fmla="*/ 0 h 51"/>
                    <a:gd name="T6" fmla="*/ 0 w 42"/>
                    <a:gd name="T7" fmla="*/ 11 h 51"/>
                    <a:gd name="T8" fmla="*/ 2 w 42"/>
                    <a:gd name="T9" fmla="*/ 11 h 51"/>
                    <a:gd name="T10" fmla="*/ 4 w 42"/>
                    <a:gd name="T11" fmla="*/ 7 h 51"/>
                    <a:gd name="T12" fmla="*/ 2 w 42"/>
                    <a:gd name="T13" fmla="*/ 11 h 51"/>
                    <a:gd name="T14" fmla="*/ 4 w 42"/>
                    <a:gd name="T15" fmla="*/ 11 h 51"/>
                    <a:gd name="T16" fmla="*/ 4 w 42"/>
                    <a:gd name="T17" fmla="*/ 7 h 51"/>
                    <a:gd name="T18" fmla="*/ 0 w 42"/>
                    <a:gd name="T19" fmla="*/ 4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2" h="51">
                      <a:moveTo>
                        <a:pt x="4" y="17"/>
                      </a:moveTo>
                      <a:lnTo>
                        <a:pt x="23" y="0"/>
                      </a:ln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23" y="51"/>
                      </a:lnTo>
                      <a:lnTo>
                        <a:pt x="42" y="32"/>
                      </a:lnTo>
                      <a:lnTo>
                        <a:pt x="23" y="51"/>
                      </a:lnTo>
                      <a:lnTo>
                        <a:pt x="38" y="51"/>
                      </a:lnTo>
                      <a:lnTo>
                        <a:pt x="42" y="32"/>
                      </a:lnTo>
                      <a:lnTo>
                        <a:pt x="4" y="17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Freeform 373"/>
                <p:cNvSpPr>
                  <a:spLocks/>
                </p:cNvSpPr>
                <p:nvPr/>
              </p:nvSpPr>
              <p:spPr bwMode="auto">
                <a:xfrm>
                  <a:off x="793" y="1780"/>
                  <a:ext cx="12" cy="206"/>
                </a:xfrm>
                <a:custGeom>
                  <a:avLst/>
                  <a:gdLst>
                    <a:gd name="T0" fmla="*/ 8 w 133"/>
                    <a:gd name="T1" fmla="*/ 0 h 828"/>
                    <a:gd name="T2" fmla="*/ 8 w 133"/>
                    <a:gd name="T3" fmla="*/ 2 h 828"/>
                    <a:gd name="T4" fmla="*/ 8 w 133"/>
                    <a:gd name="T5" fmla="*/ 14 h 828"/>
                    <a:gd name="T6" fmla="*/ 8 w 133"/>
                    <a:gd name="T7" fmla="*/ 27 h 828"/>
                    <a:gd name="T8" fmla="*/ 8 w 133"/>
                    <a:gd name="T9" fmla="*/ 39 h 828"/>
                    <a:gd name="T10" fmla="*/ 8 w 133"/>
                    <a:gd name="T11" fmla="*/ 52 h 828"/>
                    <a:gd name="T12" fmla="*/ 8 w 133"/>
                    <a:gd name="T13" fmla="*/ 64 h 828"/>
                    <a:gd name="T14" fmla="*/ 7 w 133"/>
                    <a:gd name="T15" fmla="*/ 77 h 828"/>
                    <a:gd name="T16" fmla="*/ 7 w 133"/>
                    <a:gd name="T17" fmla="*/ 90 h 828"/>
                    <a:gd name="T18" fmla="*/ 6 w 133"/>
                    <a:gd name="T19" fmla="*/ 102 h 828"/>
                    <a:gd name="T20" fmla="*/ 6 w 133"/>
                    <a:gd name="T21" fmla="*/ 115 h 828"/>
                    <a:gd name="T22" fmla="*/ 5 w 133"/>
                    <a:gd name="T23" fmla="*/ 127 h 828"/>
                    <a:gd name="T24" fmla="*/ 5 w 133"/>
                    <a:gd name="T25" fmla="*/ 140 h 828"/>
                    <a:gd name="T26" fmla="*/ 4 w 133"/>
                    <a:gd name="T27" fmla="*/ 153 h 828"/>
                    <a:gd name="T28" fmla="*/ 3 w 133"/>
                    <a:gd name="T29" fmla="*/ 165 h 828"/>
                    <a:gd name="T30" fmla="*/ 2 w 133"/>
                    <a:gd name="T31" fmla="*/ 177 h 828"/>
                    <a:gd name="T32" fmla="*/ 1 w 133"/>
                    <a:gd name="T33" fmla="*/ 190 h 828"/>
                    <a:gd name="T34" fmla="*/ 0 w 133"/>
                    <a:gd name="T35" fmla="*/ 202 h 828"/>
                    <a:gd name="T36" fmla="*/ 3 w 133"/>
                    <a:gd name="T37" fmla="*/ 206 h 828"/>
                    <a:gd name="T38" fmla="*/ 5 w 133"/>
                    <a:gd name="T39" fmla="*/ 194 h 828"/>
                    <a:gd name="T40" fmla="*/ 6 w 133"/>
                    <a:gd name="T41" fmla="*/ 181 h 828"/>
                    <a:gd name="T42" fmla="*/ 7 w 133"/>
                    <a:gd name="T43" fmla="*/ 168 h 828"/>
                    <a:gd name="T44" fmla="*/ 7 w 133"/>
                    <a:gd name="T45" fmla="*/ 155 h 828"/>
                    <a:gd name="T46" fmla="*/ 8 w 133"/>
                    <a:gd name="T47" fmla="*/ 143 h 828"/>
                    <a:gd name="T48" fmla="*/ 9 w 133"/>
                    <a:gd name="T49" fmla="*/ 130 h 828"/>
                    <a:gd name="T50" fmla="*/ 9 w 133"/>
                    <a:gd name="T51" fmla="*/ 117 h 828"/>
                    <a:gd name="T52" fmla="*/ 10 w 133"/>
                    <a:gd name="T53" fmla="*/ 104 h 828"/>
                    <a:gd name="T54" fmla="*/ 11 w 133"/>
                    <a:gd name="T55" fmla="*/ 91 h 828"/>
                    <a:gd name="T56" fmla="*/ 11 w 133"/>
                    <a:gd name="T57" fmla="*/ 78 h 828"/>
                    <a:gd name="T58" fmla="*/ 11 w 133"/>
                    <a:gd name="T59" fmla="*/ 65 h 828"/>
                    <a:gd name="T60" fmla="*/ 11 w 133"/>
                    <a:gd name="T61" fmla="*/ 52 h 828"/>
                    <a:gd name="T62" fmla="*/ 12 w 133"/>
                    <a:gd name="T63" fmla="*/ 40 h 828"/>
                    <a:gd name="T64" fmla="*/ 12 w 133"/>
                    <a:gd name="T65" fmla="*/ 27 h 828"/>
                    <a:gd name="T66" fmla="*/ 12 w 133"/>
                    <a:gd name="T67" fmla="*/ 14 h 828"/>
                    <a:gd name="T68" fmla="*/ 12 w 133"/>
                    <a:gd name="T69" fmla="*/ 2 h 828"/>
                    <a:gd name="T70" fmla="*/ 12 w 133"/>
                    <a:gd name="T71" fmla="*/ 3 h 828"/>
                    <a:gd name="T72" fmla="*/ 8 w 133"/>
                    <a:gd name="T73" fmla="*/ 0 h 828"/>
                    <a:gd name="T74" fmla="*/ 8 w 133"/>
                    <a:gd name="T75" fmla="*/ 1 h 828"/>
                    <a:gd name="T76" fmla="*/ 8 w 133"/>
                    <a:gd name="T77" fmla="*/ 2 h 828"/>
                    <a:gd name="T78" fmla="*/ 8 w 133"/>
                    <a:gd name="T79" fmla="*/ 0 h 828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33" h="828">
                      <a:moveTo>
                        <a:pt x="92" y="0"/>
                      </a:moveTo>
                      <a:lnTo>
                        <a:pt x="92" y="7"/>
                      </a:lnTo>
                      <a:lnTo>
                        <a:pt x="91" y="57"/>
                      </a:lnTo>
                      <a:lnTo>
                        <a:pt x="91" y="107"/>
                      </a:lnTo>
                      <a:lnTo>
                        <a:pt x="89" y="158"/>
                      </a:lnTo>
                      <a:lnTo>
                        <a:pt x="87" y="208"/>
                      </a:lnTo>
                      <a:lnTo>
                        <a:pt x="84" y="259"/>
                      </a:lnTo>
                      <a:lnTo>
                        <a:pt x="81" y="310"/>
                      </a:lnTo>
                      <a:lnTo>
                        <a:pt x="77" y="360"/>
                      </a:lnTo>
                      <a:lnTo>
                        <a:pt x="71" y="411"/>
                      </a:lnTo>
                      <a:lnTo>
                        <a:pt x="66" y="462"/>
                      </a:lnTo>
                      <a:lnTo>
                        <a:pt x="59" y="512"/>
                      </a:lnTo>
                      <a:lnTo>
                        <a:pt x="51" y="563"/>
                      </a:lnTo>
                      <a:lnTo>
                        <a:pt x="43" y="613"/>
                      </a:lnTo>
                      <a:lnTo>
                        <a:pt x="34" y="663"/>
                      </a:lnTo>
                      <a:lnTo>
                        <a:pt x="24" y="713"/>
                      </a:lnTo>
                      <a:lnTo>
                        <a:pt x="12" y="763"/>
                      </a:lnTo>
                      <a:lnTo>
                        <a:pt x="0" y="813"/>
                      </a:lnTo>
                      <a:lnTo>
                        <a:pt x="38" y="828"/>
                      </a:lnTo>
                      <a:lnTo>
                        <a:pt x="51" y="778"/>
                      </a:lnTo>
                      <a:lnTo>
                        <a:pt x="63" y="727"/>
                      </a:lnTo>
                      <a:lnTo>
                        <a:pt x="73" y="675"/>
                      </a:lnTo>
                      <a:lnTo>
                        <a:pt x="83" y="624"/>
                      </a:lnTo>
                      <a:lnTo>
                        <a:pt x="91" y="573"/>
                      </a:lnTo>
                      <a:lnTo>
                        <a:pt x="99" y="521"/>
                      </a:lnTo>
                      <a:lnTo>
                        <a:pt x="105" y="470"/>
                      </a:lnTo>
                      <a:lnTo>
                        <a:pt x="112" y="418"/>
                      </a:lnTo>
                      <a:lnTo>
                        <a:pt x="117" y="366"/>
                      </a:lnTo>
                      <a:lnTo>
                        <a:pt x="121" y="314"/>
                      </a:lnTo>
                      <a:lnTo>
                        <a:pt x="125" y="263"/>
                      </a:lnTo>
                      <a:lnTo>
                        <a:pt x="127" y="211"/>
                      </a:lnTo>
                      <a:lnTo>
                        <a:pt x="130" y="160"/>
                      </a:lnTo>
                      <a:lnTo>
                        <a:pt x="132" y="109"/>
                      </a:lnTo>
                      <a:lnTo>
                        <a:pt x="133" y="58"/>
                      </a:lnTo>
                      <a:lnTo>
                        <a:pt x="133" y="7"/>
                      </a:lnTo>
                      <a:lnTo>
                        <a:pt x="132" y="13"/>
                      </a:lnTo>
                      <a:lnTo>
                        <a:pt x="92" y="0"/>
                      </a:lnTo>
                      <a:lnTo>
                        <a:pt x="92" y="3"/>
                      </a:lnTo>
                      <a:lnTo>
                        <a:pt x="92" y="7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Freeform 374"/>
                <p:cNvSpPr>
                  <a:spLocks/>
                </p:cNvSpPr>
                <p:nvPr/>
              </p:nvSpPr>
              <p:spPr bwMode="auto">
                <a:xfrm>
                  <a:off x="801" y="1712"/>
                  <a:ext cx="8" cy="74"/>
                </a:xfrm>
                <a:custGeom>
                  <a:avLst/>
                  <a:gdLst>
                    <a:gd name="T0" fmla="*/ 4 w 87"/>
                    <a:gd name="T1" fmla="*/ 2 h 297"/>
                    <a:gd name="T2" fmla="*/ 4 w 87"/>
                    <a:gd name="T3" fmla="*/ 0 h 297"/>
                    <a:gd name="T4" fmla="*/ 4 w 87"/>
                    <a:gd name="T5" fmla="*/ 4 h 297"/>
                    <a:gd name="T6" fmla="*/ 3 w 87"/>
                    <a:gd name="T7" fmla="*/ 9 h 297"/>
                    <a:gd name="T8" fmla="*/ 3 w 87"/>
                    <a:gd name="T9" fmla="*/ 14 h 297"/>
                    <a:gd name="T10" fmla="*/ 3 w 87"/>
                    <a:gd name="T11" fmla="*/ 19 h 297"/>
                    <a:gd name="T12" fmla="*/ 2 w 87"/>
                    <a:gd name="T13" fmla="*/ 27 h 297"/>
                    <a:gd name="T14" fmla="*/ 2 w 87"/>
                    <a:gd name="T15" fmla="*/ 36 h 297"/>
                    <a:gd name="T16" fmla="*/ 1 w 87"/>
                    <a:gd name="T17" fmla="*/ 45 h 297"/>
                    <a:gd name="T18" fmla="*/ 1 w 87"/>
                    <a:gd name="T19" fmla="*/ 54 h 297"/>
                    <a:gd name="T20" fmla="*/ 1 w 87"/>
                    <a:gd name="T21" fmla="*/ 63 h 297"/>
                    <a:gd name="T22" fmla="*/ 0 w 87"/>
                    <a:gd name="T23" fmla="*/ 71 h 297"/>
                    <a:gd name="T24" fmla="*/ 4 w 87"/>
                    <a:gd name="T25" fmla="*/ 74 h 297"/>
                    <a:gd name="T26" fmla="*/ 4 w 87"/>
                    <a:gd name="T27" fmla="*/ 65 h 297"/>
                    <a:gd name="T28" fmla="*/ 5 w 87"/>
                    <a:gd name="T29" fmla="*/ 56 h 297"/>
                    <a:gd name="T30" fmla="*/ 5 w 87"/>
                    <a:gd name="T31" fmla="*/ 47 h 297"/>
                    <a:gd name="T32" fmla="*/ 5 w 87"/>
                    <a:gd name="T33" fmla="*/ 38 h 297"/>
                    <a:gd name="T34" fmla="*/ 6 w 87"/>
                    <a:gd name="T35" fmla="*/ 30 h 297"/>
                    <a:gd name="T36" fmla="*/ 6 w 87"/>
                    <a:gd name="T37" fmla="*/ 21 h 297"/>
                    <a:gd name="T38" fmla="*/ 7 w 87"/>
                    <a:gd name="T39" fmla="*/ 17 h 297"/>
                    <a:gd name="T40" fmla="*/ 7 w 87"/>
                    <a:gd name="T41" fmla="*/ 13 h 297"/>
                    <a:gd name="T42" fmla="*/ 7 w 87"/>
                    <a:gd name="T43" fmla="*/ 9 h 297"/>
                    <a:gd name="T44" fmla="*/ 8 w 87"/>
                    <a:gd name="T45" fmla="*/ 5 h 297"/>
                    <a:gd name="T46" fmla="*/ 8 w 87"/>
                    <a:gd name="T47" fmla="*/ 2 h 297"/>
                    <a:gd name="T48" fmla="*/ 8 w 87"/>
                    <a:gd name="T49" fmla="*/ 5 h 297"/>
                    <a:gd name="T50" fmla="*/ 8 w 87"/>
                    <a:gd name="T51" fmla="*/ 4 h 297"/>
                    <a:gd name="T52" fmla="*/ 8 w 87"/>
                    <a:gd name="T53" fmla="*/ 2 h 297"/>
                    <a:gd name="T54" fmla="*/ 4 w 87"/>
                    <a:gd name="T55" fmla="*/ 2 h 29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87" h="297">
                      <a:moveTo>
                        <a:pt x="47" y="10"/>
                      </a:moveTo>
                      <a:lnTo>
                        <a:pt x="48" y="0"/>
                      </a:lnTo>
                      <a:lnTo>
                        <a:pt x="42" y="18"/>
                      </a:lnTo>
                      <a:lnTo>
                        <a:pt x="37" y="36"/>
                      </a:lnTo>
                      <a:lnTo>
                        <a:pt x="32" y="55"/>
                      </a:lnTo>
                      <a:lnTo>
                        <a:pt x="28" y="75"/>
                      </a:lnTo>
                      <a:lnTo>
                        <a:pt x="23" y="110"/>
                      </a:lnTo>
                      <a:lnTo>
                        <a:pt x="17" y="146"/>
                      </a:lnTo>
                      <a:lnTo>
                        <a:pt x="14" y="182"/>
                      </a:lnTo>
                      <a:lnTo>
                        <a:pt x="11" y="217"/>
                      </a:lnTo>
                      <a:lnTo>
                        <a:pt x="7" y="251"/>
                      </a:lnTo>
                      <a:lnTo>
                        <a:pt x="0" y="284"/>
                      </a:lnTo>
                      <a:lnTo>
                        <a:pt x="40" y="297"/>
                      </a:lnTo>
                      <a:lnTo>
                        <a:pt x="46" y="260"/>
                      </a:lnTo>
                      <a:lnTo>
                        <a:pt x="50" y="223"/>
                      </a:lnTo>
                      <a:lnTo>
                        <a:pt x="55" y="189"/>
                      </a:lnTo>
                      <a:lnTo>
                        <a:pt x="58" y="154"/>
                      </a:lnTo>
                      <a:lnTo>
                        <a:pt x="62" y="119"/>
                      </a:lnTo>
                      <a:lnTo>
                        <a:pt x="67" y="85"/>
                      </a:lnTo>
                      <a:lnTo>
                        <a:pt x="72" y="69"/>
                      </a:lnTo>
                      <a:lnTo>
                        <a:pt x="75" y="53"/>
                      </a:lnTo>
                      <a:lnTo>
                        <a:pt x="80" y="36"/>
                      </a:lnTo>
                      <a:lnTo>
                        <a:pt x="85" y="21"/>
                      </a:lnTo>
                      <a:lnTo>
                        <a:pt x="87" y="10"/>
                      </a:lnTo>
                      <a:lnTo>
                        <a:pt x="85" y="21"/>
                      </a:lnTo>
                      <a:lnTo>
                        <a:pt x="87" y="16"/>
                      </a:lnTo>
                      <a:lnTo>
                        <a:pt x="87" y="10"/>
                      </a:lnTo>
                      <a:lnTo>
                        <a:pt x="47" y="1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375"/>
                <p:cNvSpPr>
                  <a:spLocks/>
                </p:cNvSpPr>
                <p:nvPr/>
              </p:nvSpPr>
              <p:spPr bwMode="auto">
                <a:xfrm>
                  <a:off x="805" y="1696"/>
                  <a:ext cx="4" cy="19"/>
                </a:xfrm>
                <a:custGeom>
                  <a:avLst/>
                  <a:gdLst>
                    <a:gd name="T0" fmla="*/ 3 w 40"/>
                    <a:gd name="T1" fmla="*/ 3 h 70"/>
                    <a:gd name="T2" fmla="*/ 0 w 40"/>
                    <a:gd name="T3" fmla="*/ 10 h 70"/>
                    <a:gd name="T4" fmla="*/ 0 w 40"/>
                    <a:gd name="T5" fmla="*/ 19 h 70"/>
                    <a:gd name="T6" fmla="*/ 4 w 40"/>
                    <a:gd name="T7" fmla="*/ 19 h 70"/>
                    <a:gd name="T8" fmla="*/ 4 w 40"/>
                    <a:gd name="T9" fmla="*/ 10 h 70"/>
                    <a:gd name="T10" fmla="*/ 1 w 40"/>
                    <a:gd name="T11" fmla="*/ 16 h 70"/>
                    <a:gd name="T12" fmla="*/ 3 w 40"/>
                    <a:gd name="T13" fmla="*/ 3 h 70"/>
                    <a:gd name="T14" fmla="*/ 0 w 40"/>
                    <a:gd name="T15" fmla="*/ 0 h 70"/>
                    <a:gd name="T16" fmla="*/ 0 w 40"/>
                    <a:gd name="T17" fmla="*/ 10 h 70"/>
                    <a:gd name="T18" fmla="*/ 3 w 40"/>
                    <a:gd name="T19" fmla="*/ 3 h 7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0" h="70">
                      <a:moveTo>
                        <a:pt x="26" y="10"/>
                      </a:moveTo>
                      <a:lnTo>
                        <a:pt x="0" y="35"/>
                      </a:lnTo>
                      <a:lnTo>
                        <a:pt x="0" y="70"/>
                      </a:lnTo>
                      <a:lnTo>
                        <a:pt x="40" y="70"/>
                      </a:lnTo>
                      <a:lnTo>
                        <a:pt x="40" y="35"/>
                      </a:lnTo>
                      <a:lnTo>
                        <a:pt x="14" y="58"/>
                      </a:lnTo>
                      <a:lnTo>
                        <a:pt x="26" y="10"/>
                      </a:lnTo>
                      <a:lnTo>
                        <a:pt x="0" y="0"/>
                      </a:lnTo>
                      <a:lnTo>
                        <a:pt x="0" y="35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376"/>
                <p:cNvSpPr>
                  <a:spLocks/>
                </p:cNvSpPr>
                <p:nvPr/>
              </p:nvSpPr>
              <p:spPr bwMode="auto">
                <a:xfrm>
                  <a:off x="807" y="1699"/>
                  <a:ext cx="7" cy="38"/>
                </a:xfrm>
                <a:custGeom>
                  <a:avLst/>
                  <a:gdLst>
                    <a:gd name="T0" fmla="*/ 7 w 76"/>
                    <a:gd name="T1" fmla="*/ 34 h 148"/>
                    <a:gd name="T2" fmla="*/ 7 w 76"/>
                    <a:gd name="T3" fmla="*/ 36 h 148"/>
                    <a:gd name="T4" fmla="*/ 7 w 76"/>
                    <a:gd name="T5" fmla="*/ 33 h 148"/>
                    <a:gd name="T6" fmla="*/ 7 w 76"/>
                    <a:gd name="T7" fmla="*/ 30 h 148"/>
                    <a:gd name="T8" fmla="*/ 7 w 76"/>
                    <a:gd name="T9" fmla="*/ 25 h 148"/>
                    <a:gd name="T10" fmla="*/ 7 w 76"/>
                    <a:gd name="T11" fmla="*/ 20 h 148"/>
                    <a:gd name="T12" fmla="*/ 7 w 76"/>
                    <a:gd name="T13" fmla="*/ 16 h 148"/>
                    <a:gd name="T14" fmla="*/ 6 w 76"/>
                    <a:gd name="T15" fmla="*/ 14 h 148"/>
                    <a:gd name="T16" fmla="*/ 6 w 76"/>
                    <a:gd name="T17" fmla="*/ 11 h 148"/>
                    <a:gd name="T18" fmla="*/ 5 w 76"/>
                    <a:gd name="T19" fmla="*/ 8 h 148"/>
                    <a:gd name="T20" fmla="*/ 4 w 76"/>
                    <a:gd name="T21" fmla="*/ 5 h 148"/>
                    <a:gd name="T22" fmla="*/ 3 w 76"/>
                    <a:gd name="T23" fmla="*/ 3 h 148"/>
                    <a:gd name="T24" fmla="*/ 2 w 76"/>
                    <a:gd name="T25" fmla="*/ 2 h 148"/>
                    <a:gd name="T26" fmla="*/ 1 w 76"/>
                    <a:gd name="T27" fmla="*/ 0 h 148"/>
                    <a:gd name="T28" fmla="*/ 0 w 76"/>
                    <a:gd name="T29" fmla="*/ 12 h 148"/>
                    <a:gd name="T30" fmla="*/ 1 w 76"/>
                    <a:gd name="T31" fmla="*/ 14 h 148"/>
                    <a:gd name="T32" fmla="*/ 2 w 76"/>
                    <a:gd name="T33" fmla="*/ 15 h 148"/>
                    <a:gd name="T34" fmla="*/ 2 w 76"/>
                    <a:gd name="T35" fmla="*/ 16 h 148"/>
                    <a:gd name="T36" fmla="*/ 3 w 76"/>
                    <a:gd name="T37" fmla="*/ 17 h 148"/>
                    <a:gd name="T38" fmla="*/ 3 w 76"/>
                    <a:gd name="T39" fmla="*/ 18 h 148"/>
                    <a:gd name="T40" fmla="*/ 3 w 76"/>
                    <a:gd name="T41" fmla="*/ 20 h 148"/>
                    <a:gd name="T42" fmla="*/ 3 w 76"/>
                    <a:gd name="T43" fmla="*/ 21 h 148"/>
                    <a:gd name="T44" fmla="*/ 3 w 76"/>
                    <a:gd name="T45" fmla="*/ 21 h 148"/>
                    <a:gd name="T46" fmla="*/ 3 w 76"/>
                    <a:gd name="T47" fmla="*/ 25 h 148"/>
                    <a:gd name="T48" fmla="*/ 3 w 76"/>
                    <a:gd name="T49" fmla="*/ 28 h 148"/>
                    <a:gd name="T50" fmla="*/ 3 w 76"/>
                    <a:gd name="T51" fmla="*/ 32 h 148"/>
                    <a:gd name="T52" fmla="*/ 3 w 76"/>
                    <a:gd name="T53" fmla="*/ 36 h 148"/>
                    <a:gd name="T54" fmla="*/ 3 w 76"/>
                    <a:gd name="T55" fmla="*/ 38 h 148"/>
                    <a:gd name="T56" fmla="*/ 3 w 76"/>
                    <a:gd name="T57" fmla="*/ 36 h 148"/>
                    <a:gd name="T58" fmla="*/ 3 w 76"/>
                    <a:gd name="T59" fmla="*/ 37 h 148"/>
                    <a:gd name="T60" fmla="*/ 3 w 76"/>
                    <a:gd name="T61" fmla="*/ 38 h 148"/>
                    <a:gd name="T62" fmla="*/ 7 w 76"/>
                    <a:gd name="T63" fmla="*/ 34 h 1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76" h="148">
                      <a:moveTo>
                        <a:pt x="72" y="134"/>
                      </a:moveTo>
                      <a:lnTo>
                        <a:pt x="73" y="142"/>
                      </a:lnTo>
                      <a:lnTo>
                        <a:pt x="74" y="130"/>
                      </a:lnTo>
                      <a:lnTo>
                        <a:pt x="75" y="115"/>
                      </a:lnTo>
                      <a:lnTo>
                        <a:pt x="76" y="96"/>
                      </a:lnTo>
                      <a:lnTo>
                        <a:pt x="74" y="77"/>
                      </a:lnTo>
                      <a:lnTo>
                        <a:pt x="72" y="64"/>
                      </a:lnTo>
                      <a:lnTo>
                        <a:pt x="68" y="53"/>
                      </a:lnTo>
                      <a:lnTo>
                        <a:pt x="63" y="41"/>
                      </a:lnTo>
                      <a:lnTo>
                        <a:pt x="56" y="31"/>
                      </a:lnTo>
                      <a:lnTo>
                        <a:pt x="48" y="21"/>
                      </a:lnTo>
                      <a:lnTo>
                        <a:pt x="37" y="13"/>
                      </a:lnTo>
                      <a:lnTo>
                        <a:pt x="25" y="6"/>
                      </a:lnTo>
                      <a:lnTo>
                        <a:pt x="12" y="0"/>
                      </a:lnTo>
                      <a:lnTo>
                        <a:pt x="0" y="48"/>
                      </a:lnTo>
                      <a:lnTo>
                        <a:pt x="9" y="53"/>
                      </a:lnTo>
                      <a:lnTo>
                        <a:pt x="17" y="57"/>
                      </a:lnTo>
                      <a:lnTo>
                        <a:pt x="23" y="61"/>
                      </a:lnTo>
                      <a:lnTo>
                        <a:pt x="28" y="67"/>
                      </a:lnTo>
                      <a:lnTo>
                        <a:pt x="30" y="71"/>
                      </a:lnTo>
                      <a:lnTo>
                        <a:pt x="32" y="76"/>
                      </a:lnTo>
                      <a:lnTo>
                        <a:pt x="34" y="80"/>
                      </a:lnTo>
                      <a:lnTo>
                        <a:pt x="34" y="83"/>
                      </a:lnTo>
                      <a:lnTo>
                        <a:pt x="35" y="97"/>
                      </a:lnTo>
                      <a:lnTo>
                        <a:pt x="35" y="110"/>
                      </a:lnTo>
                      <a:lnTo>
                        <a:pt x="33" y="126"/>
                      </a:lnTo>
                      <a:lnTo>
                        <a:pt x="33" y="142"/>
                      </a:lnTo>
                      <a:lnTo>
                        <a:pt x="33" y="148"/>
                      </a:lnTo>
                      <a:lnTo>
                        <a:pt x="33" y="142"/>
                      </a:lnTo>
                      <a:lnTo>
                        <a:pt x="33" y="145"/>
                      </a:lnTo>
                      <a:lnTo>
                        <a:pt x="33" y="148"/>
                      </a:lnTo>
                      <a:lnTo>
                        <a:pt x="72" y="134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Freeform 377"/>
                <p:cNvSpPr>
                  <a:spLocks/>
                </p:cNvSpPr>
                <p:nvPr/>
              </p:nvSpPr>
              <p:spPr bwMode="auto">
                <a:xfrm>
                  <a:off x="810" y="1731"/>
                  <a:ext cx="8" cy="95"/>
                </a:xfrm>
                <a:custGeom>
                  <a:avLst/>
                  <a:gdLst>
                    <a:gd name="T0" fmla="*/ 8 w 87"/>
                    <a:gd name="T1" fmla="*/ 94 h 384"/>
                    <a:gd name="T2" fmla="*/ 8 w 87"/>
                    <a:gd name="T3" fmla="*/ 93 h 384"/>
                    <a:gd name="T4" fmla="*/ 7 w 87"/>
                    <a:gd name="T5" fmla="*/ 81 h 384"/>
                    <a:gd name="T6" fmla="*/ 7 w 87"/>
                    <a:gd name="T7" fmla="*/ 70 h 384"/>
                    <a:gd name="T8" fmla="*/ 7 w 87"/>
                    <a:gd name="T9" fmla="*/ 58 h 384"/>
                    <a:gd name="T10" fmla="*/ 6 w 87"/>
                    <a:gd name="T11" fmla="*/ 47 h 384"/>
                    <a:gd name="T12" fmla="*/ 6 w 87"/>
                    <a:gd name="T13" fmla="*/ 36 h 384"/>
                    <a:gd name="T14" fmla="*/ 5 w 87"/>
                    <a:gd name="T15" fmla="*/ 24 h 384"/>
                    <a:gd name="T16" fmla="*/ 5 w 87"/>
                    <a:gd name="T17" fmla="*/ 12 h 384"/>
                    <a:gd name="T18" fmla="*/ 4 w 87"/>
                    <a:gd name="T19" fmla="*/ 0 h 384"/>
                    <a:gd name="T20" fmla="*/ 0 w 87"/>
                    <a:gd name="T21" fmla="*/ 3 h 384"/>
                    <a:gd name="T22" fmla="*/ 1 w 87"/>
                    <a:gd name="T23" fmla="*/ 15 h 384"/>
                    <a:gd name="T24" fmla="*/ 2 w 87"/>
                    <a:gd name="T25" fmla="*/ 26 h 384"/>
                    <a:gd name="T26" fmla="*/ 2 w 87"/>
                    <a:gd name="T27" fmla="*/ 37 h 384"/>
                    <a:gd name="T28" fmla="*/ 2 w 87"/>
                    <a:gd name="T29" fmla="*/ 48 h 384"/>
                    <a:gd name="T30" fmla="*/ 3 w 87"/>
                    <a:gd name="T31" fmla="*/ 60 h 384"/>
                    <a:gd name="T32" fmla="*/ 3 w 87"/>
                    <a:gd name="T33" fmla="*/ 71 h 384"/>
                    <a:gd name="T34" fmla="*/ 4 w 87"/>
                    <a:gd name="T35" fmla="*/ 83 h 384"/>
                    <a:gd name="T36" fmla="*/ 4 w 87"/>
                    <a:gd name="T37" fmla="*/ 95 h 384"/>
                    <a:gd name="T38" fmla="*/ 4 w 87"/>
                    <a:gd name="T39" fmla="*/ 94 h 384"/>
                    <a:gd name="T40" fmla="*/ 8 w 87"/>
                    <a:gd name="T41" fmla="*/ 94 h 384"/>
                    <a:gd name="T42" fmla="*/ 8 w 87"/>
                    <a:gd name="T43" fmla="*/ 93 h 384"/>
                    <a:gd name="T44" fmla="*/ 8 w 87"/>
                    <a:gd name="T45" fmla="*/ 93 h 384"/>
                    <a:gd name="T46" fmla="*/ 8 w 87"/>
                    <a:gd name="T47" fmla="*/ 94 h 38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87" h="384">
                      <a:moveTo>
                        <a:pt x="87" y="378"/>
                      </a:moveTo>
                      <a:lnTo>
                        <a:pt x="86" y="374"/>
                      </a:lnTo>
                      <a:lnTo>
                        <a:pt x="79" y="328"/>
                      </a:lnTo>
                      <a:lnTo>
                        <a:pt x="75" y="283"/>
                      </a:lnTo>
                      <a:lnTo>
                        <a:pt x="71" y="236"/>
                      </a:lnTo>
                      <a:lnTo>
                        <a:pt x="67" y="190"/>
                      </a:lnTo>
                      <a:lnTo>
                        <a:pt x="62" y="144"/>
                      </a:lnTo>
                      <a:lnTo>
                        <a:pt x="56" y="96"/>
                      </a:lnTo>
                      <a:lnTo>
                        <a:pt x="49" y="48"/>
                      </a:lnTo>
                      <a:lnTo>
                        <a:pt x="39" y="0"/>
                      </a:lnTo>
                      <a:lnTo>
                        <a:pt x="0" y="14"/>
                      </a:lnTo>
                      <a:lnTo>
                        <a:pt x="9" y="60"/>
                      </a:lnTo>
                      <a:lnTo>
                        <a:pt x="17" y="105"/>
                      </a:lnTo>
                      <a:lnTo>
                        <a:pt x="22" y="150"/>
                      </a:lnTo>
                      <a:lnTo>
                        <a:pt x="26" y="196"/>
                      </a:lnTo>
                      <a:lnTo>
                        <a:pt x="31" y="243"/>
                      </a:lnTo>
                      <a:lnTo>
                        <a:pt x="35" y="289"/>
                      </a:lnTo>
                      <a:lnTo>
                        <a:pt x="40" y="336"/>
                      </a:lnTo>
                      <a:lnTo>
                        <a:pt x="47" y="384"/>
                      </a:lnTo>
                      <a:lnTo>
                        <a:pt x="47" y="378"/>
                      </a:lnTo>
                      <a:lnTo>
                        <a:pt x="87" y="378"/>
                      </a:lnTo>
                      <a:lnTo>
                        <a:pt x="87" y="376"/>
                      </a:lnTo>
                      <a:lnTo>
                        <a:pt x="86" y="374"/>
                      </a:lnTo>
                      <a:lnTo>
                        <a:pt x="87" y="378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Freeform 378"/>
                <p:cNvSpPr>
                  <a:spLocks/>
                </p:cNvSpPr>
                <p:nvPr/>
              </p:nvSpPr>
              <p:spPr bwMode="auto">
                <a:xfrm>
                  <a:off x="814" y="1826"/>
                  <a:ext cx="10" cy="166"/>
                </a:xfrm>
                <a:custGeom>
                  <a:avLst/>
                  <a:gdLst>
                    <a:gd name="T0" fmla="*/ 8 w 110"/>
                    <a:gd name="T1" fmla="*/ 153 h 677"/>
                    <a:gd name="T2" fmla="*/ 10 w 110"/>
                    <a:gd name="T3" fmla="*/ 160 h 677"/>
                    <a:gd name="T4" fmla="*/ 10 w 110"/>
                    <a:gd name="T5" fmla="*/ 150 h 677"/>
                    <a:gd name="T6" fmla="*/ 10 w 110"/>
                    <a:gd name="T7" fmla="*/ 140 h 677"/>
                    <a:gd name="T8" fmla="*/ 9 w 110"/>
                    <a:gd name="T9" fmla="*/ 129 h 677"/>
                    <a:gd name="T10" fmla="*/ 9 w 110"/>
                    <a:gd name="T11" fmla="*/ 119 h 677"/>
                    <a:gd name="T12" fmla="*/ 8 w 110"/>
                    <a:gd name="T13" fmla="*/ 99 h 677"/>
                    <a:gd name="T14" fmla="*/ 7 w 110"/>
                    <a:gd name="T15" fmla="*/ 79 h 677"/>
                    <a:gd name="T16" fmla="*/ 6 w 110"/>
                    <a:gd name="T17" fmla="*/ 59 h 677"/>
                    <a:gd name="T18" fmla="*/ 5 w 110"/>
                    <a:gd name="T19" fmla="*/ 39 h 677"/>
                    <a:gd name="T20" fmla="*/ 4 w 110"/>
                    <a:gd name="T21" fmla="*/ 29 h 677"/>
                    <a:gd name="T22" fmla="*/ 4 w 110"/>
                    <a:gd name="T23" fmla="*/ 20 h 677"/>
                    <a:gd name="T24" fmla="*/ 4 w 110"/>
                    <a:gd name="T25" fmla="*/ 10 h 677"/>
                    <a:gd name="T26" fmla="*/ 4 w 110"/>
                    <a:gd name="T27" fmla="*/ 0 h 677"/>
                    <a:gd name="T28" fmla="*/ 0 w 110"/>
                    <a:gd name="T29" fmla="*/ 0 h 677"/>
                    <a:gd name="T30" fmla="*/ 0 w 110"/>
                    <a:gd name="T31" fmla="*/ 11 h 677"/>
                    <a:gd name="T32" fmla="*/ 0 w 110"/>
                    <a:gd name="T33" fmla="*/ 21 h 677"/>
                    <a:gd name="T34" fmla="*/ 1 w 110"/>
                    <a:gd name="T35" fmla="*/ 31 h 677"/>
                    <a:gd name="T36" fmla="*/ 1 w 110"/>
                    <a:gd name="T37" fmla="*/ 41 h 677"/>
                    <a:gd name="T38" fmla="*/ 2 w 110"/>
                    <a:gd name="T39" fmla="*/ 61 h 677"/>
                    <a:gd name="T40" fmla="*/ 3 w 110"/>
                    <a:gd name="T41" fmla="*/ 81 h 677"/>
                    <a:gd name="T42" fmla="*/ 4 w 110"/>
                    <a:gd name="T43" fmla="*/ 101 h 677"/>
                    <a:gd name="T44" fmla="*/ 5 w 110"/>
                    <a:gd name="T45" fmla="*/ 121 h 677"/>
                    <a:gd name="T46" fmla="*/ 6 w 110"/>
                    <a:gd name="T47" fmla="*/ 131 h 677"/>
                    <a:gd name="T48" fmla="*/ 6 w 110"/>
                    <a:gd name="T49" fmla="*/ 140 h 677"/>
                    <a:gd name="T50" fmla="*/ 6 w 110"/>
                    <a:gd name="T51" fmla="*/ 150 h 677"/>
                    <a:gd name="T52" fmla="*/ 6 w 110"/>
                    <a:gd name="T53" fmla="*/ 160 h 677"/>
                    <a:gd name="T54" fmla="*/ 8 w 110"/>
                    <a:gd name="T55" fmla="*/ 166 h 677"/>
                    <a:gd name="T56" fmla="*/ 6 w 110"/>
                    <a:gd name="T57" fmla="*/ 160 h 677"/>
                    <a:gd name="T58" fmla="*/ 6 w 110"/>
                    <a:gd name="T59" fmla="*/ 166 h 677"/>
                    <a:gd name="T60" fmla="*/ 8 w 110"/>
                    <a:gd name="T61" fmla="*/ 166 h 677"/>
                    <a:gd name="T62" fmla="*/ 8 w 110"/>
                    <a:gd name="T63" fmla="*/ 153 h 67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10" h="677">
                      <a:moveTo>
                        <a:pt x="90" y="626"/>
                      </a:moveTo>
                      <a:lnTo>
                        <a:pt x="110" y="652"/>
                      </a:lnTo>
                      <a:lnTo>
                        <a:pt x="109" y="610"/>
                      </a:lnTo>
                      <a:lnTo>
                        <a:pt x="107" y="569"/>
                      </a:lnTo>
                      <a:lnTo>
                        <a:pt x="103" y="526"/>
                      </a:lnTo>
                      <a:lnTo>
                        <a:pt x="98" y="485"/>
                      </a:lnTo>
                      <a:lnTo>
                        <a:pt x="88" y="404"/>
                      </a:lnTo>
                      <a:lnTo>
                        <a:pt x="74" y="322"/>
                      </a:lnTo>
                      <a:lnTo>
                        <a:pt x="61" y="241"/>
                      </a:lnTo>
                      <a:lnTo>
                        <a:pt x="50" y="160"/>
                      </a:lnTo>
                      <a:lnTo>
                        <a:pt x="46" y="120"/>
                      </a:lnTo>
                      <a:lnTo>
                        <a:pt x="43" y="80"/>
                      </a:lnTo>
                      <a:lnTo>
                        <a:pt x="41" y="41"/>
                      </a:lnTo>
                      <a:lnTo>
                        <a:pt x="40" y="0"/>
                      </a:lnTo>
                      <a:lnTo>
                        <a:pt x="0" y="0"/>
                      </a:lnTo>
                      <a:lnTo>
                        <a:pt x="0" y="43"/>
                      </a:lnTo>
                      <a:lnTo>
                        <a:pt x="2" y="84"/>
                      </a:lnTo>
                      <a:lnTo>
                        <a:pt x="6" y="127"/>
                      </a:lnTo>
                      <a:lnTo>
                        <a:pt x="10" y="168"/>
                      </a:lnTo>
                      <a:lnTo>
                        <a:pt x="22" y="249"/>
                      </a:lnTo>
                      <a:lnTo>
                        <a:pt x="35" y="332"/>
                      </a:lnTo>
                      <a:lnTo>
                        <a:pt x="47" y="412"/>
                      </a:lnTo>
                      <a:lnTo>
                        <a:pt x="59" y="493"/>
                      </a:lnTo>
                      <a:lnTo>
                        <a:pt x="63" y="533"/>
                      </a:lnTo>
                      <a:lnTo>
                        <a:pt x="66" y="573"/>
                      </a:lnTo>
                      <a:lnTo>
                        <a:pt x="68" y="612"/>
                      </a:lnTo>
                      <a:lnTo>
                        <a:pt x="70" y="652"/>
                      </a:lnTo>
                      <a:lnTo>
                        <a:pt x="90" y="677"/>
                      </a:lnTo>
                      <a:lnTo>
                        <a:pt x="70" y="652"/>
                      </a:lnTo>
                      <a:lnTo>
                        <a:pt x="70" y="677"/>
                      </a:lnTo>
                      <a:lnTo>
                        <a:pt x="90" y="677"/>
                      </a:lnTo>
                      <a:lnTo>
                        <a:pt x="90" y="626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Freeform 379"/>
                <p:cNvSpPr>
                  <a:spLocks/>
                </p:cNvSpPr>
                <p:nvPr/>
              </p:nvSpPr>
              <p:spPr bwMode="auto">
                <a:xfrm>
                  <a:off x="822" y="1981"/>
                  <a:ext cx="4" cy="11"/>
                </a:xfrm>
                <a:custGeom>
                  <a:avLst/>
                  <a:gdLst>
                    <a:gd name="T0" fmla="*/ 0 w 42"/>
                    <a:gd name="T1" fmla="*/ 4 h 51"/>
                    <a:gd name="T2" fmla="*/ 2 w 42"/>
                    <a:gd name="T3" fmla="*/ 0 h 51"/>
                    <a:gd name="T4" fmla="*/ 0 w 42"/>
                    <a:gd name="T5" fmla="*/ 0 h 51"/>
                    <a:gd name="T6" fmla="*/ 0 w 42"/>
                    <a:gd name="T7" fmla="*/ 11 h 51"/>
                    <a:gd name="T8" fmla="*/ 2 w 42"/>
                    <a:gd name="T9" fmla="*/ 11 h 51"/>
                    <a:gd name="T10" fmla="*/ 4 w 42"/>
                    <a:gd name="T11" fmla="*/ 7 h 51"/>
                    <a:gd name="T12" fmla="*/ 2 w 42"/>
                    <a:gd name="T13" fmla="*/ 11 h 51"/>
                    <a:gd name="T14" fmla="*/ 4 w 42"/>
                    <a:gd name="T15" fmla="*/ 11 h 51"/>
                    <a:gd name="T16" fmla="*/ 4 w 42"/>
                    <a:gd name="T17" fmla="*/ 7 h 51"/>
                    <a:gd name="T18" fmla="*/ 0 w 42"/>
                    <a:gd name="T19" fmla="*/ 4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2" h="51">
                      <a:moveTo>
                        <a:pt x="3" y="20"/>
                      </a:moveTo>
                      <a:lnTo>
                        <a:pt x="23" y="0"/>
                      </a:ln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23" y="51"/>
                      </a:lnTo>
                      <a:lnTo>
                        <a:pt x="42" y="32"/>
                      </a:lnTo>
                      <a:lnTo>
                        <a:pt x="23" y="51"/>
                      </a:lnTo>
                      <a:lnTo>
                        <a:pt x="39" y="51"/>
                      </a:lnTo>
                      <a:lnTo>
                        <a:pt x="42" y="32"/>
                      </a:lnTo>
                      <a:lnTo>
                        <a:pt x="3" y="2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Freeform 380"/>
                <p:cNvSpPr>
                  <a:spLocks/>
                </p:cNvSpPr>
                <p:nvPr/>
              </p:nvSpPr>
              <p:spPr bwMode="auto">
                <a:xfrm>
                  <a:off x="822" y="1954"/>
                  <a:ext cx="6" cy="32"/>
                </a:xfrm>
                <a:custGeom>
                  <a:avLst/>
                  <a:gdLst>
                    <a:gd name="T0" fmla="*/ 2 w 64"/>
                    <a:gd name="T1" fmla="*/ 1 h 138"/>
                    <a:gd name="T2" fmla="*/ 2 w 64"/>
                    <a:gd name="T3" fmla="*/ 0 h 138"/>
                    <a:gd name="T4" fmla="*/ 0 w 64"/>
                    <a:gd name="T5" fmla="*/ 29 h 138"/>
                    <a:gd name="T6" fmla="*/ 4 w 64"/>
                    <a:gd name="T7" fmla="*/ 32 h 138"/>
                    <a:gd name="T8" fmla="*/ 6 w 64"/>
                    <a:gd name="T9" fmla="*/ 3 h 138"/>
                    <a:gd name="T10" fmla="*/ 6 w 64"/>
                    <a:gd name="T11" fmla="*/ 1 h 138"/>
                    <a:gd name="T12" fmla="*/ 6 w 64"/>
                    <a:gd name="T13" fmla="*/ 3 h 138"/>
                    <a:gd name="T14" fmla="*/ 6 w 64"/>
                    <a:gd name="T15" fmla="*/ 2 h 138"/>
                    <a:gd name="T16" fmla="*/ 6 w 64"/>
                    <a:gd name="T17" fmla="*/ 1 h 138"/>
                    <a:gd name="T18" fmla="*/ 2 w 64"/>
                    <a:gd name="T19" fmla="*/ 1 h 1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4" h="138">
                      <a:moveTo>
                        <a:pt x="23" y="5"/>
                      </a:moveTo>
                      <a:lnTo>
                        <a:pt x="23" y="0"/>
                      </a:lnTo>
                      <a:lnTo>
                        <a:pt x="0" y="126"/>
                      </a:lnTo>
                      <a:lnTo>
                        <a:pt x="39" y="138"/>
                      </a:lnTo>
                      <a:lnTo>
                        <a:pt x="62" y="11"/>
                      </a:lnTo>
                      <a:lnTo>
                        <a:pt x="64" y="5"/>
                      </a:lnTo>
                      <a:lnTo>
                        <a:pt x="62" y="11"/>
                      </a:lnTo>
                      <a:lnTo>
                        <a:pt x="64" y="9"/>
                      </a:lnTo>
                      <a:lnTo>
                        <a:pt x="64" y="5"/>
                      </a:lnTo>
                      <a:lnTo>
                        <a:pt x="23" y="5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Freeform 381"/>
                <p:cNvSpPr>
                  <a:spLocks/>
                </p:cNvSpPr>
                <p:nvPr/>
              </p:nvSpPr>
              <p:spPr bwMode="auto">
                <a:xfrm>
                  <a:off x="825" y="1813"/>
                  <a:ext cx="7" cy="141"/>
                </a:xfrm>
                <a:custGeom>
                  <a:avLst/>
                  <a:gdLst>
                    <a:gd name="T0" fmla="*/ 4 w 87"/>
                    <a:gd name="T1" fmla="*/ 0 h 575"/>
                    <a:gd name="T2" fmla="*/ 4 w 87"/>
                    <a:gd name="T3" fmla="*/ 1 h 575"/>
                    <a:gd name="T4" fmla="*/ 4 w 87"/>
                    <a:gd name="T5" fmla="*/ 10 h 575"/>
                    <a:gd name="T6" fmla="*/ 4 w 87"/>
                    <a:gd name="T7" fmla="*/ 18 h 575"/>
                    <a:gd name="T8" fmla="*/ 3 w 87"/>
                    <a:gd name="T9" fmla="*/ 27 h 575"/>
                    <a:gd name="T10" fmla="*/ 3 w 87"/>
                    <a:gd name="T11" fmla="*/ 36 h 575"/>
                    <a:gd name="T12" fmla="*/ 3 w 87"/>
                    <a:gd name="T13" fmla="*/ 53 h 575"/>
                    <a:gd name="T14" fmla="*/ 2 w 87"/>
                    <a:gd name="T15" fmla="*/ 70 h 575"/>
                    <a:gd name="T16" fmla="*/ 1 w 87"/>
                    <a:gd name="T17" fmla="*/ 88 h 575"/>
                    <a:gd name="T18" fmla="*/ 1 w 87"/>
                    <a:gd name="T19" fmla="*/ 105 h 575"/>
                    <a:gd name="T20" fmla="*/ 0 w 87"/>
                    <a:gd name="T21" fmla="*/ 114 h 575"/>
                    <a:gd name="T22" fmla="*/ 0 w 87"/>
                    <a:gd name="T23" fmla="*/ 123 h 575"/>
                    <a:gd name="T24" fmla="*/ 0 w 87"/>
                    <a:gd name="T25" fmla="*/ 132 h 575"/>
                    <a:gd name="T26" fmla="*/ 0 w 87"/>
                    <a:gd name="T27" fmla="*/ 141 h 575"/>
                    <a:gd name="T28" fmla="*/ 3 w 87"/>
                    <a:gd name="T29" fmla="*/ 141 h 575"/>
                    <a:gd name="T30" fmla="*/ 3 w 87"/>
                    <a:gd name="T31" fmla="*/ 133 h 575"/>
                    <a:gd name="T32" fmla="*/ 3 w 87"/>
                    <a:gd name="T33" fmla="*/ 124 h 575"/>
                    <a:gd name="T34" fmla="*/ 4 w 87"/>
                    <a:gd name="T35" fmla="*/ 115 h 575"/>
                    <a:gd name="T36" fmla="*/ 4 w 87"/>
                    <a:gd name="T37" fmla="*/ 107 h 575"/>
                    <a:gd name="T38" fmla="*/ 4 w 87"/>
                    <a:gd name="T39" fmla="*/ 90 h 575"/>
                    <a:gd name="T40" fmla="*/ 5 w 87"/>
                    <a:gd name="T41" fmla="*/ 72 h 575"/>
                    <a:gd name="T42" fmla="*/ 6 w 87"/>
                    <a:gd name="T43" fmla="*/ 55 h 575"/>
                    <a:gd name="T44" fmla="*/ 6 w 87"/>
                    <a:gd name="T45" fmla="*/ 37 h 575"/>
                    <a:gd name="T46" fmla="*/ 7 w 87"/>
                    <a:gd name="T47" fmla="*/ 28 h 575"/>
                    <a:gd name="T48" fmla="*/ 7 w 87"/>
                    <a:gd name="T49" fmla="*/ 19 h 575"/>
                    <a:gd name="T50" fmla="*/ 7 w 87"/>
                    <a:gd name="T51" fmla="*/ 10 h 575"/>
                    <a:gd name="T52" fmla="*/ 7 w 87"/>
                    <a:gd name="T53" fmla="*/ 1 h 575"/>
                    <a:gd name="T54" fmla="*/ 7 w 87"/>
                    <a:gd name="T55" fmla="*/ 2 h 575"/>
                    <a:gd name="T56" fmla="*/ 4 w 87"/>
                    <a:gd name="T57" fmla="*/ 0 h 575"/>
                    <a:gd name="T58" fmla="*/ 4 w 87"/>
                    <a:gd name="T59" fmla="*/ 1 h 575"/>
                    <a:gd name="T60" fmla="*/ 4 w 87"/>
                    <a:gd name="T61" fmla="*/ 1 h 575"/>
                    <a:gd name="T62" fmla="*/ 4 w 87"/>
                    <a:gd name="T63" fmla="*/ 0 h 57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87" h="575">
                      <a:moveTo>
                        <a:pt x="47" y="0"/>
                      </a:moveTo>
                      <a:lnTo>
                        <a:pt x="47" y="5"/>
                      </a:lnTo>
                      <a:lnTo>
                        <a:pt x="46" y="41"/>
                      </a:lnTo>
                      <a:lnTo>
                        <a:pt x="45" y="75"/>
                      </a:lnTo>
                      <a:lnTo>
                        <a:pt x="43" y="110"/>
                      </a:lnTo>
                      <a:lnTo>
                        <a:pt x="39" y="145"/>
                      </a:lnTo>
                      <a:lnTo>
                        <a:pt x="32" y="216"/>
                      </a:lnTo>
                      <a:lnTo>
                        <a:pt x="24" y="286"/>
                      </a:lnTo>
                      <a:lnTo>
                        <a:pt x="15" y="358"/>
                      </a:lnTo>
                      <a:lnTo>
                        <a:pt x="8" y="430"/>
                      </a:lnTo>
                      <a:lnTo>
                        <a:pt x="4" y="466"/>
                      </a:lnTo>
                      <a:lnTo>
                        <a:pt x="1" y="503"/>
                      </a:lnTo>
                      <a:lnTo>
                        <a:pt x="0" y="538"/>
                      </a:lnTo>
                      <a:lnTo>
                        <a:pt x="0" y="575"/>
                      </a:lnTo>
                      <a:lnTo>
                        <a:pt x="41" y="575"/>
                      </a:lnTo>
                      <a:lnTo>
                        <a:pt x="41" y="541"/>
                      </a:lnTo>
                      <a:lnTo>
                        <a:pt x="43" y="506"/>
                      </a:lnTo>
                      <a:lnTo>
                        <a:pt x="45" y="471"/>
                      </a:lnTo>
                      <a:lnTo>
                        <a:pt x="48" y="436"/>
                      </a:lnTo>
                      <a:lnTo>
                        <a:pt x="54" y="366"/>
                      </a:lnTo>
                      <a:lnTo>
                        <a:pt x="64" y="294"/>
                      </a:lnTo>
                      <a:lnTo>
                        <a:pt x="72" y="223"/>
                      </a:lnTo>
                      <a:lnTo>
                        <a:pt x="80" y="152"/>
                      </a:lnTo>
                      <a:lnTo>
                        <a:pt x="83" y="115"/>
                      </a:lnTo>
                      <a:lnTo>
                        <a:pt x="85" y="79"/>
                      </a:lnTo>
                      <a:lnTo>
                        <a:pt x="86" y="42"/>
                      </a:lnTo>
                      <a:lnTo>
                        <a:pt x="87" y="5"/>
                      </a:lnTo>
                      <a:lnTo>
                        <a:pt x="86" y="10"/>
                      </a:lnTo>
                      <a:lnTo>
                        <a:pt x="47" y="0"/>
                      </a:lnTo>
                      <a:lnTo>
                        <a:pt x="47" y="3"/>
                      </a:lnTo>
                      <a:lnTo>
                        <a:pt x="47" y="5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Freeform 382"/>
                <p:cNvSpPr>
                  <a:spLocks/>
                </p:cNvSpPr>
                <p:nvPr/>
              </p:nvSpPr>
              <p:spPr bwMode="auto">
                <a:xfrm>
                  <a:off x="829" y="1702"/>
                  <a:ext cx="8" cy="113"/>
                </a:xfrm>
                <a:custGeom>
                  <a:avLst/>
                  <a:gdLst>
                    <a:gd name="T0" fmla="*/ 6 w 87"/>
                    <a:gd name="T1" fmla="*/ 0 h 464"/>
                    <a:gd name="T2" fmla="*/ 4 w 87"/>
                    <a:gd name="T3" fmla="*/ 6 h 464"/>
                    <a:gd name="T4" fmla="*/ 4 w 87"/>
                    <a:gd name="T5" fmla="*/ 19 h 464"/>
                    <a:gd name="T6" fmla="*/ 4 w 87"/>
                    <a:gd name="T7" fmla="*/ 32 h 464"/>
                    <a:gd name="T8" fmla="*/ 3 w 87"/>
                    <a:gd name="T9" fmla="*/ 45 h 464"/>
                    <a:gd name="T10" fmla="*/ 3 w 87"/>
                    <a:gd name="T11" fmla="*/ 58 h 464"/>
                    <a:gd name="T12" fmla="*/ 2 w 87"/>
                    <a:gd name="T13" fmla="*/ 71 h 464"/>
                    <a:gd name="T14" fmla="*/ 1 w 87"/>
                    <a:gd name="T15" fmla="*/ 85 h 464"/>
                    <a:gd name="T16" fmla="*/ 1 w 87"/>
                    <a:gd name="T17" fmla="*/ 98 h 464"/>
                    <a:gd name="T18" fmla="*/ 0 w 87"/>
                    <a:gd name="T19" fmla="*/ 111 h 464"/>
                    <a:gd name="T20" fmla="*/ 4 w 87"/>
                    <a:gd name="T21" fmla="*/ 113 h 464"/>
                    <a:gd name="T22" fmla="*/ 4 w 87"/>
                    <a:gd name="T23" fmla="*/ 100 h 464"/>
                    <a:gd name="T24" fmla="*/ 5 w 87"/>
                    <a:gd name="T25" fmla="*/ 87 h 464"/>
                    <a:gd name="T26" fmla="*/ 6 w 87"/>
                    <a:gd name="T27" fmla="*/ 73 h 464"/>
                    <a:gd name="T28" fmla="*/ 7 w 87"/>
                    <a:gd name="T29" fmla="*/ 60 h 464"/>
                    <a:gd name="T30" fmla="*/ 7 w 87"/>
                    <a:gd name="T31" fmla="*/ 47 h 464"/>
                    <a:gd name="T32" fmla="*/ 8 w 87"/>
                    <a:gd name="T33" fmla="*/ 33 h 464"/>
                    <a:gd name="T34" fmla="*/ 8 w 87"/>
                    <a:gd name="T35" fmla="*/ 20 h 464"/>
                    <a:gd name="T36" fmla="*/ 8 w 87"/>
                    <a:gd name="T37" fmla="*/ 6 h 464"/>
                    <a:gd name="T38" fmla="*/ 7 w 87"/>
                    <a:gd name="T39" fmla="*/ 12 h 464"/>
                    <a:gd name="T40" fmla="*/ 6 w 87"/>
                    <a:gd name="T41" fmla="*/ 0 h 464"/>
                    <a:gd name="T42" fmla="*/ 4 w 87"/>
                    <a:gd name="T43" fmla="*/ 2 h 464"/>
                    <a:gd name="T44" fmla="*/ 4 w 87"/>
                    <a:gd name="T45" fmla="*/ 6 h 464"/>
                    <a:gd name="T46" fmla="*/ 6 w 87"/>
                    <a:gd name="T47" fmla="*/ 0 h 46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87" h="464">
                      <a:moveTo>
                        <a:pt x="60" y="0"/>
                      </a:moveTo>
                      <a:lnTo>
                        <a:pt x="45" y="25"/>
                      </a:lnTo>
                      <a:lnTo>
                        <a:pt x="44" y="77"/>
                      </a:lnTo>
                      <a:lnTo>
                        <a:pt x="42" y="131"/>
                      </a:lnTo>
                      <a:lnTo>
                        <a:pt x="37" y="185"/>
                      </a:lnTo>
                      <a:lnTo>
                        <a:pt x="31" y="238"/>
                      </a:lnTo>
                      <a:lnTo>
                        <a:pt x="24" y="293"/>
                      </a:lnTo>
                      <a:lnTo>
                        <a:pt x="16" y="347"/>
                      </a:lnTo>
                      <a:lnTo>
                        <a:pt x="8" y="401"/>
                      </a:lnTo>
                      <a:lnTo>
                        <a:pt x="0" y="454"/>
                      </a:lnTo>
                      <a:lnTo>
                        <a:pt x="39" y="464"/>
                      </a:lnTo>
                      <a:lnTo>
                        <a:pt x="48" y="410"/>
                      </a:lnTo>
                      <a:lnTo>
                        <a:pt x="56" y="356"/>
                      </a:lnTo>
                      <a:lnTo>
                        <a:pt x="64" y="301"/>
                      </a:lnTo>
                      <a:lnTo>
                        <a:pt x="71" y="246"/>
                      </a:lnTo>
                      <a:lnTo>
                        <a:pt x="77" y="191"/>
                      </a:lnTo>
                      <a:lnTo>
                        <a:pt x="83" y="136"/>
                      </a:lnTo>
                      <a:lnTo>
                        <a:pt x="86" y="81"/>
                      </a:lnTo>
                      <a:lnTo>
                        <a:pt x="87" y="25"/>
                      </a:lnTo>
                      <a:lnTo>
                        <a:pt x="72" y="49"/>
                      </a:lnTo>
                      <a:lnTo>
                        <a:pt x="60" y="0"/>
                      </a:lnTo>
                      <a:lnTo>
                        <a:pt x="45" y="7"/>
                      </a:lnTo>
                      <a:lnTo>
                        <a:pt x="45" y="25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Freeform 383"/>
                <p:cNvSpPr>
                  <a:spLocks/>
                </p:cNvSpPr>
                <p:nvPr/>
              </p:nvSpPr>
              <p:spPr bwMode="auto">
                <a:xfrm>
                  <a:off x="834" y="1696"/>
                  <a:ext cx="5" cy="16"/>
                </a:xfrm>
                <a:custGeom>
                  <a:avLst/>
                  <a:gdLst>
                    <a:gd name="T0" fmla="*/ 5 w 50"/>
                    <a:gd name="T1" fmla="*/ 8 h 67"/>
                    <a:gd name="T2" fmla="*/ 2 w 50"/>
                    <a:gd name="T3" fmla="*/ 2 h 67"/>
                    <a:gd name="T4" fmla="*/ 0 w 50"/>
                    <a:gd name="T5" fmla="*/ 4 h 67"/>
                    <a:gd name="T6" fmla="*/ 1 w 50"/>
                    <a:gd name="T7" fmla="*/ 16 h 67"/>
                    <a:gd name="T8" fmla="*/ 4 w 50"/>
                    <a:gd name="T9" fmla="*/ 14 h 67"/>
                    <a:gd name="T10" fmla="*/ 1 w 50"/>
                    <a:gd name="T11" fmla="*/ 8 h 67"/>
                    <a:gd name="T12" fmla="*/ 5 w 50"/>
                    <a:gd name="T13" fmla="*/ 8 h 67"/>
                    <a:gd name="T14" fmla="*/ 5 w 50"/>
                    <a:gd name="T15" fmla="*/ 0 h 67"/>
                    <a:gd name="T16" fmla="*/ 2 w 50"/>
                    <a:gd name="T17" fmla="*/ 2 h 67"/>
                    <a:gd name="T18" fmla="*/ 5 w 50"/>
                    <a:gd name="T19" fmla="*/ 8 h 6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0" h="67">
                      <a:moveTo>
                        <a:pt x="50" y="35"/>
                      </a:moveTo>
                      <a:lnTo>
                        <a:pt x="24" y="10"/>
                      </a:lnTo>
                      <a:lnTo>
                        <a:pt x="0" y="18"/>
                      </a:lnTo>
                      <a:lnTo>
                        <a:pt x="12" y="67"/>
                      </a:lnTo>
                      <a:lnTo>
                        <a:pt x="35" y="58"/>
                      </a:lnTo>
                      <a:lnTo>
                        <a:pt x="9" y="35"/>
                      </a:lnTo>
                      <a:lnTo>
                        <a:pt x="50" y="35"/>
                      </a:lnTo>
                      <a:lnTo>
                        <a:pt x="50" y="0"/>
                      </a:lnTo>
                      <a:lnTo>
                        <a:pt x="24" y="10"/>
                      </a:lnTo>
                      <a:lnTo>
                        <a:pt x="50" y="35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Freeform 384"/>
                <p:cNvSpPr>
                  <a:spLocks/>
                </p:cNvSpPr>
                <p:nvPr/>
              </p:nvSpPr>
              <p:spPr bwMode="auto">
                <a:xfrm>
                  <a:off x="835" y="1704"/>
                  <a:ext cx="8" cy="60"/>
                </a:xfrm>
                <a:custGeom>
                  <a:avLst/>
                  <a:gdLst>
                    <a:gd name="T0" fmla="*/ 8 w 88"/>
                    <a:gd name="T1" fmla="*/ 58 h 241"/>
                    <a:gd name="T2" fmla="*/ 8 w 88"/>
                    <a:gd name="T3" fmla="*/ 57 h 241"/>
                    <a:gd name="T4" fmla="*/ 7 w 88"/>
                    <a:gd name="T5" fmla="*/ 49 h 241"/>
                    <a:gd name="T6" fmla="*/ 7 w 88"/>
                    <a:gd name="T7" fmla="*/ 42 h 241"/>
                    <a:gd name="T8" fmla="*/ 6 w 88"/>
                    <a:gd name="T9" fmla="*/ 35 h 241"/>
                    <a:gd name="T10" fmla="*/ 5 w 88"/>
                    <a:gd name="T11" fmla="*/ 27 h 241"/>
                    <a:gd name="T12" fmla="*/ 5 w 88"/>
                    <a:gd name="T13" fmla="*/ 20 h 241"/>
                    <a:gd name="T14" fmla="*/ 4 w 88"/>
                    <a:gd name="T15" fmla="*/ 13 h 241"/>
                    <a:gd name="T16" fmla="*/ 4 w 88"/>
                    <a:gd name="T17" fmla="*/ 10 h 241"/>
                    <a:gd name="T18" fmla="*/ 4 w 88"/>
                    <a:gd name="T19" fmla="*/ 6 h 241"/>
                    <a:gd name="T20" fmla="*/ 4 w 88"/>
                    <a:gd name="T21" fmla="*/ 3 h 241"/>
                    <a:gd name="T22" fmla="*/ 4 w 88"/>
                    <a:gd name="T23" fmla="*/ 0 h 241"/>
                    <a:gd name="T24" fmla="*/ 0 w 88"/>
                    <a:gd name="T25" fmla="*/ 0 h 241"/>
                    <a:gd name="T26" fmla="*/ 0 w 88"/>
                    <a:gd name="T27" fmla="*/ 4 h 241"/>
                    <a:gd name="T28" fmla="*/ 0 w 88"/>
                    <a:gd name="T29" fmla="*/ 8 h 241"/>
                    <a:gd name="T30" fmla="*/ 0 w 88"/>
                    <a:gd name="T31" fmla="*/ 12 h 241"/>
                    <a:gd name="T32" fmla="*/ 1 w 88"/>
                    <a:gd name="T33" fmla="*/ 16 h 241"/>
                    <a:gd name="T34" fmla="*/ 1 w 88"/>
                    <a:gd name="T35" fmla="*/ 23 h 241"/>
                    <a:gd name="T36" fmla="*/ 2 w 88"/>
                    <a:gd name="T37" fmla="*/ 31 h 241"/>
                    <a:gd name="T38" fmla="*/ 2 w 88"/>
                    <a:gd name="T39" fmla="*/ 38 h 241"/>
                    <a:gd name="T40" fmla="*/ 3 w 88"/>
                    <a:gd name="T41" fmla="*/ 46 h 241"/>
                    <a:gd name="T42" fmla="*/ 4 w 88"/>
                    <a:gd name="T43" fmla="*/ 53 h 241"/>
                    <a:gd name="T44" fmla="*/ 4 w 88"/>
                    <a:gd name="T45" fmla="*/ 60 h 241"/>
                    <a:gd name="T46" fmla="*/ 4 w 88"/>
                    <a:gd name="T47" fmla="*/ 58 h 241"/>
                    <a:gd name="T48" fmla="*/ 8 w 88"/>
                    <a:gd name="T49" fmla="*/ 58 h 241"/>
                    <a:gd name="T50" fmla="*/ 8 w 88"/>
                    <a:gd name="T51" fmla="*/ 58 h 241"/>
                    <a:gd name="T52" fmla="*/ 8 w 88"/>
                    <a:gd name="T53" fmla="*/ 57 h 241"/>
                    <a:gd name="T54" fmla="*/ 8 w 88"/>
                    <a:gd name="T55" fmla="*/ 58 h 24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88" h="241">
                      <a:moveTo>
                        <a:pt x="88" y="234"/>
                      </a:moveTo>
                      <a:lnTo>
                        <a:pt x="87" y="228"/>
                      </a:lnTo>
                      <a:lnTo>
                        <a:pt x="80" y="198"/>
                      </a:lnTo>
                      <a:lnTo>
                        <a:pt x="73" y="168"/>
                      </a:lnTo>
                      <a:lnTo>
                        <a:pt x="65" y="139"/>
                      </a:lnTo>
                      <a:lnTo>
                        <a:pt x="57" y="109"/>
                      </a:lnTo>
                      <a:lnTo>
                        <a:pt x="51" y="81"/>
                      </a:lnTo>
                      <a:lnTo>
                        <a:pt x="45" y="52"/>
                      </a:lnTo>
                      <a:lnTo>
                        <a:pt x="43" y="39"/>
                      </a:lnTo>
                      <a:lnTo>
                        <a:pt x="42" y="26"/>
                      </a:lnTo>
                      <a:lnTo>
                        <a:pt x="41" y="1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1" y="15"/>
                      </a:lnTo>
                      <a:lnTo>
                        <a:pt x="2" y="31"/>
                      </a:lnTo>
                      <a:lnTo>
                        <a:pt x="4" y="47"/>
                      </a:lnTo>
                      <a:lnTo>
                        <a:pt x="6" y="63"/>
                      </a:lnTo>
                      <a:lnTo>
                        <a:pt x="11" y="93"/>
                      </a:lnTo>
                      <a:lnTo>
                        <a:pt x="19" y="125"/>
                      </a:lnTo>
                      <a:lnTo>
                        <a:pt x="26" y="154"/>
                      </a:lnTo>
                      <a:lnTo>
                        <a:pt x="34" y="183"/>
                      </a:lnTo>
                      <a:lnTo>
                        <a:pt x="41" y="213"/>
                      </a:lnTo>
                      <a:lnTo>
                        <a:pt x="48" y="241"/>
                      </a:lnTo>
                      <a:lnTo>
                        <a:pt x="46" y="234"/>
                      </a:lnTo>
                      <a:lnTo>
                        <a:pt x="88" y="234"/>
                      </a:lnTo>
                      <a:lnTo>
                        <a:pt x="88" y="231"/>
                      </a:lnTo>
                      <a:lnTo>
                        <a:pt x="87" y="228"/>
                      </a:lnTo>
                      <a:lnTo>
                        <a:pt x="88" y="234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Freeform 385"/>
                <p:cNvSpPr>
                  <a:spLocks/>
                </p:cNvSpPr>
                <p:nvPr/>
              </p:nvSpPr>
              <p:spPr bwMode="auto">
                <a:xfrm>
                  <a:off x="839" y="1764"/>
                  <a:ext cx="6" cy="119"/>
                </a:xfrm>
                <a:custGeom>
                  <a:avLst/>
                  <a:gdLst>
                    <a:gd name="T0" fmla="*/ 6 w 65"/>
                    <a:gd name="T1" fmla="*/ 117 h 485"/>
                    <a:gd name="T2" fmla="*/ 6 w 65"/>
                    <a:gd name="T3" fmla="*/ 118 h 485"/>
                    <a:gd name="T4" fmla="*/ 6 w 65"/>
                    <a:gd name="T5" fmla="*/ 103 h 485"/>
                    <a:gd name="T6" fmla="*/ 6 w 65"/>
                    <a:gd name="T7" fmla="*/ 88 h 485"/>
                    <a:gd name="T8" fmla="*/ 5 w 65"/>
                    <a:gd name="T9" fmla="*/ 73 h 485"/>
                    <a:gd name="T10" fmla="*/ 5 w 65"/>
                    <a:gd name="T11" fmla="*/ 58 h 485"/>
                    <a:gd name="T12" fmla="*/ 5 w 65"/>
                    <a:gd name="T13" fmla="*/ 44 h 485"/>
                    <a:gd name="T14" fmla="*/ 4 w 65"/>
                    <a:gd name="T15" fmla="*/ 29 h 485"/>
                    <a:gd name="T16" fmla="*/ 4 w 65"/>
                    <a:gd name="T17" fmla="*/ 14 h 485"/>
                    <a:gd name="T18" fmla="*/ 4 w 65"/>
                    <a:gd name="T19" fmla="*/ 0 h 485"/>
                    <a:gd name="T20" fmla="*/ 0 w 65"/>
                    <a:gd name="T21" fmla="*/ 0 h 485"/>
                    <a:gd name="T22" fmla="*/ 0 w 65"/>
                    <a:gd name="T23" fmla="*/ 15 h 485"/>
                    <a:gd name="T24" fmla="*/ 0 w 65"/>
                    <a:gd name="T25" fmla="*/ 30 h 485"/>
                    <a:gd name="T26" fmla="*/ 1 w 65"/>
                    <a:gd name="T27" fmla="*/ 45 h 485"/>
                    <a:gd name="T28" fmla="*/ 1 w 65"/>
                    <a:gd name="T29" fmla="*/ 60 h 485"/>
                    <a:gd name="T30" fmla="*/ 1 w 65"/>
                    <a:gd name="T31" fmla="*/ 74 h 485"/>
                    <a:gd name="T32" fmla="*/ 2 w 65"/>
                    <a:gd name="T33" fmla="*/ 89 h 485"/>
                    <a:gd name="T34" fmla="*/ 2 w 65"/>
                    <a:gd name="T35" fmla="*/ 103 h 485"/>
                    <a:gd name="T36" fmla="*/ 2 w 65"/>
                    <a:gd name="T37" fmla="*/ 118 h 485"/>
                    <a:gd name="T38" fmla="*/ 2 w 65"/>
                    <a:gd name="T39" fmla="*/ 119 h 485"/>
                    <a:gd name="T40" fmla="*/ 2 w 65"/>
                    <a:gd name="T41" fmla="*/ 118 h 485"/>
                    <a:gd name="T42" fmla="*/ 2 w 65"/>
                    <a:gd name="T43" fmla="*/ 118 h 485"/>
                    <a:gd name="T44" fmla="*/ 2 w 65"/>
                    <a:gd name="T45" fmla="*/ 119 h 485"/>
                    <a:gd name="T46" fmla="*/ 6 w 65"/>
                    <a:gd name="T47" fmla="*/ 117 h 48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65" h="485">
                      <a:moveTo>
                        <a:pt x="64" y="475"/>
                      </a:moveTo>
                      <a:lnTo>
                        <a:pt x="65" y="479"/>
                      </a:lnTo>
                      <a:lnTo>
                        <a:pt x="64" y="419"/>
                      </a:lnTo>
                      <a:lnTo>
                        <a:pt x="61" y="358"/>
                      </a:lnTo>
                      <a:lnTo>
                        <a:pt x="58" y="298"/>
                      </a:lnTo>
                      <a:lnTo>
                        <a:pt x="54" y="238"/>
                      </a:lnTo>
                      <a:lnTo>
                        <a:pt x="49" y="178"/>
                      </a:lnTo>
                      <a:lnTo>
                        <a:pt x="45" y="119"/>
                      </a:lnTo>
                      <a:lnTo>
                        <a:pt x="43" y="59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2" y="61"/>
                      </a:lnTo>
                      <a:lnTo>
                        <a:pt x="5" y="122"/>
                      </a:lnTo>
                      <a:lnTo>
                        <a:pt x="8" y="182"/>
                      </a:lnTo>
                      <a:lnTo>
                        <a:pt x="13" y="243"/>
                      </a:lnTo>
                      <a:lnTo>
                        <a:pt x="16" y="302"/>
                      </a:lnTo>
                      <a:lnTo>
                        <a:pt x="21" y="361"/>
                      </a:lnTo>
                      <a:lnTo>
                        <a:pt x="24" y="421"/>
                      </a:lnTo>
                      <a:lnTo>
                        <a:pt x="24" y="479"/>
                      </a:lnTo>
                      <a:lnTo>
                        <a:pt x="25" y="485"/>
                      </a:lnTo>
                      <a:lnTo>
                        <a:pt x="24" y="479"/>
                      </a:lnTo>
                      <a:lnTo>
                        <a:pt x="24" y="482"/>
                      </a:lnTo>
                      <a:lnTo>
                        <a:pt x="25" y="485"/>
                      </a:lnTo>
                      <a:lnTo>
                        <a:pt x="64" y="475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Freeform 386"/>
                <p:cNvSpPr>
                  <a:spLocks/>
                </p:cNvSpPr>
                <p:nvPr/>
              </p:nvSpPr>
              <p:spPr bwMode="auto">
                <a:xfrm>
                  <a:off x="842" y="1880"/>
                  <a:ext cx="9" cy="120"/>
                </a:xfrm>
                <a:custGeom>
                  <a:avLst/>
                  <a:gdLst>
                    <a:gd name="T0" fmla="*/ 6 w 108"/>
                    <a:gd name="T1" fmla="*/ 104 h 485"/>
                    <a:gd name="T2" fmla="*/ 9 w 108"/>
                    <a:gd name="T3" fmla="*/ 103 h 485"/>
                    <a:gd name="T4" fmla="*/ 8 w 108"/>
                    <a:gd name="T5" fmla="*/ 97 h 485"/>
                    <a:gd name="T6" fmla="*/ 7 w 108"/>
                    <a:gd name="T7" fmla="*/ 91 h 485"/>
                    <a:gd name="T8" fmla="*/ 6 w 108"/>
                    <a:gd name="T9" fmla="*/ 85 h 485"/>
                    <a:gd name="T10" fmla="*/ 6 w 108"/>
                    <a:gd name="T11" fmla="*/ 78 h 485"/>
                    <a:gd name="T12" fmla="*/ 6 w 108"/>
                    <a:gd name="T13" fmla="*/ 72 h 485"/>
                    <a:gd name="T14" fmla="*/ 5 w 108"/>
                    <a:gd name="T15" fmla="*/ 66 h 485"/>
                    <a:gd name="T16" fmla="*/ 5 w 108"/>
                    <a:gd name="T17" fmla="*/ 60 h 485"/>
                    <a:gd name="T18" fmla="*/ 5 w 108"/>
                    <a:gd name="T19" fmla="*/ 53 h 485"/>
                    <a:gd name="T20" fmla="*/ 4 w 108"/>
                    <a:gd name="T21" fmla="*/ 40 h 485"/>
                    <a:gd name="T22" fmla="*/ 4 w 108"/>
                    <a:gd name="T23" fmla="*/ 27 h 485"/>
                    <a:gd name="T24" fmla="*/ 4 w 108"/>
                    <a:gd name="T25" fmla="*/ 20 h 485"/>
                    <a:gd name="T26" fmla="*/ 4 w 108"/>
                    <a:gd name="T27" fmla="*/ 13 h 485"/>
                    <a:gd name="T28" fmla="*/ 4 w 108"/>
                    <a:gd name="T29" fmla="*/ 7 h 485"/>
                    <a:gd name="T30" fmla="*/ 3 w 108"/>
                    <a:gd name="T31" fmla="*/ 0 h 485"/>
                    <a:gd name="T32" fmla="*/ 0 w 108"/>
                    <a:gd name="T33" fmla="*/ 2 h 485"/>
                    <a:gd name="T34" fmla="*/ 0 w 108"/>
                    <a:gd name="T35" fmla="*/ 9 h 485"/>
                    <a:gd name="T36" fmla="*/ 0 w 108"/>
                    <a:gd name="T37" fmla="*/ 15 h 485"/>
                    <a:gd name="T38" fmla="*/ 1 w 108"/>
                    <a:gd name="T39" fmla="*/ 21 h 485"/>
                    <a:gd name="T40" fmla="*/ 1 w 108"/>
                    <a:gd name="T41" fmla="*/ 28 h 485"/>
                    <a:gd name="T42" fmla="*/ 1 w 108"/>
                    <a:gd name="T43" fmla="*/ 41 h 485"/>
                    <a:gd name="T44" fmla="*/ 1 w 108"/>
                    <a:gd name="T45" fmla="*/ 55 h 485"/>
                    <a:gd name="T46" fmla="*/ 2 w 108"/>
                    <a:gd name="T47" fmla="*/ 62 h 485"/>
                    <a:gd name="T48" fmla="*/ 2 w 108"/>
                    <a:gd name="T49" fmla="*/ 68 h 485"/>
                    <a:gd name="T50" fmla="*/ 2 w 108"/>
                    <a:gd name="T51" fmla="*/ 75 h 485"/>
                    <a:gd name="T52" fmla="*/ 3 w 108"/>
                    <a:gd name="T53" fmla="*/ 82 h 485"/>
                    <a:gd name="T54" fmla="*/ 3 w 108"/>
                    <a:gd name="T55" fmla="*/ 89 h 485"/>
                    <a:gd name="T56" fmla="*/ 4 w 108"/>
                    <a:gd name="T57" fmla="*/ 96 h 485"/>
                    <a:gd name="T58" fmla="*/ 5 w 108"/>
                    <a:gd name="T59" fmla="*/ 103 h 485"/>
                    <a:gd name="T60" fmla="*/ 6 w 108"/>
                    <a:gd name="T61" fmla="*/ 110 h 485"/>
                    <a:gd name="T62" fmla="*/ 9 w 108"/>
                    <a:gd name="T63" fmla="*/ 109 h 485"/>
                    <a:gd name="T64" fmla="*/ 6 w 108"/>
                    <a:gd name="T65" fmla="*/ 110 h 485"/>
                    <a:gd name="T66" fmla="*/ 8 w 108"/>
                    <a:gd name="T67" fmla="*/ 120 h 485"/>
                    <a:gd name="T68" fmla="*/ 9 w 108"/>
                    <a:gd name="T69" fmla="*/ 109 h 485"/>
                    <a:gd name="T70" fmla="*/ 6 w 108"/>
                    <a:gd name="T71" fmla="*/ 104 h 48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08" h="485">
                      <a:moveTo>
                        <a:pt x="71" y="421"/>
                      </a:moveTo>
                      <a:lnTo>
                        <a:pt x="106" y="416"/>
                      </a:lnTo>
                      <a:lnTo>
                        <a:pt x="95" y="392"/>
                      </a:lnTo>
                      <a:lnTo>
                        <a:pt x="86" y="367"/>
                      </a:lnTo>
                      <a:lnTo>
                        <a:pt x="77" y="342"/>
                      </a:lnTo>
                      <a:lnTo>
                        <a:pt x="71" y="317"/>
                      </a:lnTo>
                      <a:lnTo>
                        <a:pt x="66" y="292"/>
                      </a:lnTo>
                      <a:lnTo>
                        <a:pt x="61" y="267"/>
                      </a:lnTo>
                      <a:lnTo>
                        <a:pt x="58" y="241"/>
                      </a:lnTo>
                      <a:lnTo>
                        <a:pt x="56" y="216"/>
                      </a:lnTo>
                      <a:lnTo>
                        <a:pt x="53" y="163"/>
                      </a:lnTo>
                      <a:lnTo>
                        <a:pt x="50" y="110"/>
                      </a:lnTo>
                      <a:lnTo>
                        <a:pt x="48" y="82"/>
                      </a:lnTo>
                      <a:lnTo>
                        <a:pt x="46" y="54"/>
                      </a:lnTo>
                      <a:lnTo>
                        <a:pt x="43" y="27"/>
                      </a:lnTo>
                      <a:lnTo>
                        <a:pt x="39" y="0"/>
                      </a:lnTo>
                      <a:lnTo>
                        <a:pt x="0" y="10"/>
                      </a:lnTo>
                      <a:lnTo>
                        <a:pt x="3" y="35"/>
                      </a:lnTo>
                      <a:lnTo>
                        <a:pt x="5" y="61"/>
                      </a:lnTo>
                      <a:lnTo>
                        <a:pt x="7" y="86"/>
                      </a:lnTo>
                      <a:lnTo>
                        <a:pt x="9" y="113"/>
                      </a:lnTo>
                      <a:lnTo>
                        <a:pt x="12" y="166"/>
                      </a:lnTo>
                      <a:lnTo>
                        <a:pt x="16" y="221"/>
                      </a:lnTo>
                      <a:lnTo>
                        <a:pt x="18" y="249"/>
                      </a:lnTo>
                      <a:lnTo>
                        <a:pt x="22" y="276"/>
                      </a:lnTo>
                      <a:lnTo>
                        <a:pt x="26" y="304"/>
                      </a:lnTo>
                      <a:lnTo>
                        <a:pt x="32" y="333"/>
                      </a:lnTo>
                      <a:lnTo>
                        <a:pt x="39" y="360"/>
                      </a:lnTo>
                      <a:lnTo>
                        <a:pt x="49" y="388"/>
                      </a:lnTo>
                      <a:lnTo>
                        <a:pt x="59" y="416"/>
                      </a:lnTo>
                      <a:lnTo>
                        <a:pt x="73" y="443"/>
                      </a:lnTo>
                      <a:lnTo>
                        <a:pt x="108" y="439"/>
                      </a:lnTo>
                      <a:lnTo>
                        <a:pt x="73" y="443"/>
                      </a:lnTo>
                      <a:lnTo>
                        <a:pt x="93" y="485"/>
                      </a:lnTo>
                      <a:lnTo>
                        <a:pt x="108" y="439"/>
                      </a:lnTo>
                      <a:lnTo>
                        <a:pt x="71" y="421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 387"/>
                <p:cNvSpPr>
                  <a:spLocks/>
                </p:cNvSpPr>
                <p:nvPr/>
              </p:nvSpPr>
              <p:spPr bwMode="auto">
                <a:xfrm>
                  <a:off x="848" y="1964"/>
                  <a:ext cx="6" cy="25"/>
                </a:xfrm>
                <a:custGeom>
                  <a:avLst/>
                  <a:gdLst>
                    <a:gd name="T0" fmla="*/ 2 w 63"/>
                    <a:gd name="T1" fmla="*/ 3 h 91"/>
                    <a:gd name="T2" fmla="*/ 2 w 63"/>
                    <a:gd name="T3" fmla="*/ 0 h 91"/>
                    <a:gd name="T4" fmla="*/ 0 w 63"/>
                    <a:gd name="T5" fmla="*/ 20 h 91"/>
                    <a:gd name="T6" fmla="*/ 4 w 63"/>
                    <a:gd name="T7" fmla="*/ 25 h 91"/>
                    <a:gd name="T8" fmla="*/ 6 w 63"/>
                    <a:gd name="T9" fmla="*/ 5 h 91"/>
                    <a:gd name="T10" fmla="*/ 6 w 63"/>
                    <a:gd name="T11" fmla="*/ 3 h 91"/>
                    <a:gd name="T12" fmla="*/ 6 w 63"/>
                    <a:gd name="T13" fmla="*/ 5 h 91"/>
                    <a:gd name="T14" fmla="*/ 6 w 63"/>
                    <a:gd name="T15" fmla="*/ 4 h 91"/>
                    <a:gd name="T16" fmla="*/ 6 w 63"/>
                    <a:gd name="T17" fmla="*/ 3 h 91"/>
                    <a:gd name="T18" fmla="*/ 2 w 63"/>
                    <a:gd name="T19" fmla="*/ 3 h 9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3" h="91">
                      <a:moveTo>
                        <a:pt x="21" y="10"/>
                      </a:moveTo>
                      <a:lnTo>
                        <a:pt x="23" y="0"/>
                      </a:lnTo>
                      <a:lnTo>
                        <a:pt x="0" y="73"/>
                      </a:lnTo>
                      <a:lnTo>
                        <a:pt x="37" y="91"/>
                      </a:lnTo>
                      <a:lnTo>
                        <a:pt x="60" y="19"/>
                      </a:lnTo>
                      <a:lnTo>
                        <a:pt x="63" y="10"/>
                      </a:lnTo>
                      <a:lnTo>
                        <a:pt x="60" y="19"/>
                      </a:lnTo>
                      <a:lnTo>
                        <a:pt x="63" y="14"/>
                      </a:lnTo>
                      <a:lnTo>
                        <a:pt x="63" y="10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Freeform 388"/>
                <p:cNvSpPr>
                  <a:spLocks/>
                </p:cNvSpPr>
                <p:nvPr/>
              </p:nvSpPr>
              <p:spPr bwMode="auto">
                <a:xfrm>
                  <a:off x="850" y="1864"/>
                  <a:ext cx="6" cy="103"/>
                </a:xfrm>
                <a:custGeom>
                  <a:avLst/>
                  <a:gdLst>
                    <a:gd name="T0" fmla="*/ 2 w 65"/>
                    <a:gd name="T1" fmla="*/ 0 h 421"/>
                    <a:gd name="T2" fmla="*/ 2 w 65"/>
                    <a:gd name="T3" fmla="*/ 1 h 421"/>
                    <a:gd name="T4" fmla="*/ 2 w 65"/>
                    <a:gd name="T5" fmla="*/ 14 h 421"/>
                    <a:gd name="T6" fmla="*/ 2 w 65"/>
                    <a:gd name="T7" fmla="*/ 26 h 421"/>
                    <a:gd name="T8" fmla="*/ 2 w 65"/>
                    <a:gd name="T9" fmla="*/ 39 h 421"/>
                    <a:gd name="T10" fmla="*/ 1 w 65"/>
                    <a:gd name="T11" fmla="*/ 51 h 421"/>
                    <a:gd name="T12" fmla="*/ 1 w 65"/>
                    <a:gd name="T13" fmla="*/ 64 h 421"/>
                    <a:gd name="T14" fmla="*/ 0 w 65"/>
                    <a:gd name="T15" fmla="*/ 77 h 421"/>
                    <a:gd name="T16" fmla="*/ 0 w 65"/>
                    <a:gd name="T17" fmla="*/ 90 h 421"/>
                    <a:gd name="T18" fmla="*/ 0 w 65"/>
                    <a:gd name="T19" fmla="*/ 103 h 421"/>
                    <a:gd name="T20" fmla="*/ 4 w 65"/>
                    <a:gd name="T21" fmla="*/ 103 h 421"/>
                    <a:gd name="T22" fmla="*/ 4 w 65"/>
                    <a:gd name="T23" fmla="*/ 91 h 421"/>
                    <a:gd name="T24" fmla="*/ 4 w 65"/>
                    <a:gd name="T25" fmla="*/ 78 h 421"/>
                    <a:gd name="T26" fmla="*/ 4 w 65"/>
                    <a:gd name="T27" fmla="*/ 65 h 421"/>
                    <a:gd name="T28" fmla="*/ 5 w 65"/>
                    <a:gd name="T29" fmla="*/ 53 h 421"/>
                    <a:gd name="T30" fmla="*/ 5 w 65"/>
                    <a:gd name="T31" fmla="*/ 40 h 421"/>
                    <a:gd name="T32" fmla="*/ 6 w 65"/>
                    <a:gd name="T33" fmla="*/ 27 h 421"/>
                    <a:gd name="T34" fmla="*/ 6 w 65"/>
                    <a:gd name="T35" fmla="*/ 14 h 421"/>
                    <a:gd name="T36" fmla="*/ 6 w 65"/>
                    <a:gd name="T37" fmla="*/ 1 h 421"/>
                    <a:gd name="T38" fmla="*/ 6 w 65"/>
                    <a:gd name="T39" fmla="*/ 2 h 421"/>
                    <a:gd name="T40" fmla="*/ 2 w 65"/>
                    <a:gd name="T41" fmla="*/ 0 h 421"/>
                    <a:gd name="T42" fmla="*/ 2 w 65"/>
                    <a:gd name="T43" fmla="*/ 0 h 421"/>
                    <a:gd name="T44" fmla="*/ 2 w 65"/>
                    <a:gd name="T45" fmla="*/ 1 h 421"/>
                    <a:gd name="T46" fmla="*/ 2 w 65"/>
                    <a:gd name="T47" fmla="*/ 0 h 42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65" h="421">
                      <a:moveTo>
                        <a:pt x="25" y="0"/>
                      </a:moveTo>
                      <a:lnTo>
                        <a:pt x="24" y="4"/>
                      </a:lnTo>
                      <a:lnTo>
                        <a:pt x="22" y="56"/>
                      </a:lnTo>
                      <a:lnTo>
                        <a:pt x="20" y="107"/>
                      </a:lnTo>
                      <a:lnTo>
                        <a:pt x="17" y="159"/>
                      </a:lnTo>
                      <a:lnTo>
                        <a:pt x="12" y="210"/>
                      </a:lnTo>
                      <a:lnTo>
                        <a:pt x="8" y="262"/>
                      </a:lnTo>
                      <a:lnTo>
                        <a:pt x="4" y="314"/>
                      </a:lnTo>
                      <a:lnTo>
                        <a:pt x="1" y="367"/>
                      </a:lnTo>
                      <a:lnTo>
                        <a:pt x="0" y="421"/>
                      </a:lnTo>
                      <a:lnTo>
                        <a:pt x="42" y="421"/>
                      </a:lnTo>
                      <a:lnTo>
                        <a:pt x="42" y="370"/>
                      </a:lnTo>
                      <a:lnTo>
                        <a:pt x="45" y="319"/>
                      </a:lnTo>
                      <a:lnTo>
                        <a:pt x="48" y="267"/>
                      </a:lnTo>
                      <a:lnTo>
                        <a:pt x="52" y="215"/>
                      </a:lnTo>
                      <a:lnTo>
                        <a:pt x="56" y="163"/>
                      </a:lnTo>
                      <a:lnTo>
                        <a:pt x="61" y="111"/>
                      </a:lnTo>
                      <a:lnTo>
                        <a:pt x="64" y="58"/>
                      </a:lnTo>
                      <a:lnTo>
                        <a:pt x="65" y="4"/>
                      </a:lnTo>
                      <a:lnTo>
                        <a:pt x="64" y="9"/>
                      </a:lnTo>
                      <a:lnTo>
                        <a:pt x="25" y="0"/>
                      </a:lnTo>
                      <a:lnTo>
                        <a:pt x="24" y="2"/>
                      </a:lnTo>
                      <a:lnTo>
                        <a:pt x="24" y="4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Freeform 389"/>
                <p:cNvSpPr>
                  <a:spLocks/>
                </p:cNvSpPr>
                <p:nvPr/>
              </p:nvSpPr>
              <p:spPr bwMode="auto">
                <a:xfrm>
                  <a:off x="852" y="1718"/>
                  <a:ext cx="10" cy="149"/>
                </a:xfrm>
                <a:custGeom>
                  <a:avLst/>
                  <a:gdLst>
                    <a:gd name="T0" fmla="*/ 6 w 110"/>
                    <a:gd name="T1" fmla="*/ 2 h 600"/>
                    <a:gd name="T2" fmla="*/ 6 w 110"/>
                    <a:gd name="T3" fmla="*/ 0 h 600"/>
                    <a:gd name="T4" fmla="*/ 6 w 110"/>
                    <a:gd name="T5" fmla="*/ 9 h 600"/>
                    <a:gd name="T6" fmla="*/ 5 w 110"/>
                    <a:gd name="T7" fmla="*/ 19 h 600"/>
                    <a:gd name="T8" fmla="*/ 4 w 110"/>
                    <a:gd name="T9" fmla="*/ 28 h 600"/>
                    <a:gd name="T10" fmla="*/ 4 w 110"/>
                    <a:gd name="T11" fmla="*/ 37 h 600"/>
                    <a:gd name="T12" fmla="*/ 3 w 110"/>
                    <a:gd name="T13" fmla="*/ 56 h 600"/>
                    <a:gd name="T14" fmla="*/ 2 w 110"/>
                    <a:gd name="T15" fmla="*/ 74 h 600"/>
                    <a:gd name="T16" fmla="*/ 2 w 110"/>
                    <a:gd name="T17" fmla="*/ 92 h 600"/>
                    <a:gd name="T18" fmla="*/ 1 w 110"/>
                    <a:gd name="T19" fmla="*/ 111 h 600"/>
                    <a:gd name="T20" fmla="*/ 1 w 110"/>
                    <a:gd name="T21" fmla="*/ 129 h 600"/>
                    <a:gd name="T22" fmla="*/ 0 w 110"/>
                    <a:gd name="T23" fmla="*/ 147 h 600"/>
                    <a:gd name="T24" fmla="*/ 4 w 110"/>
                    <a:gd name="T25" fmla="*/ 149 h 600"/>
                    <a:gd name="T26" fmla="*/ 4 w 110"/>
                    <a:gd name="T27" fmla="*/ 130 h 600"/>
                    <a:gd name="T28" fmla="*/ 5 w 110"/>
                    <a:gd name="T29" fmla="*/ 112 h 600"/>
                    <a:gd name="T30" fmla="*/ 6 w 110"/>
                    <a:gd name="T31" fmla="*/ 94 h 600"/>
                    <a:gd name="T32" fmla="*/ 6 w 110"/>
                    <a:gd name="T33" fmla="*/ 75 h 600"/>
                    <a:gd name="T34" fmla="*/ 7 w 110"/>
                    <a:gd name="T35" fmla="*/ 57 h 600"/>
                    <a:gd name="T36" fmla="*/ 7 w 110"/>
                    <a:gd name="T37" fmla="*/ 39 h 600"/>
                    <a:gd name="T38" fmla="*/ 8 w 110"/>
                    <a:gd name="T39" fmla="*/ 31 h 600"/>
                    <a:gd name="T40" fmla="*/ 9 w 110"/>
                    <a:gd name="T41" fmla="*/ 22 h 600"/>
                    <a:gd name="T42" fmla="*/ 9 w 110"/>
                    <a:gd name="T43" fmla="*/ 13 h 600"/>
                    <a:gd name="T44" fmla="*/ 10 w 110"/>
                    <a:gd name="T45" fmla="*/ 3 h 600"/>
                    <a:gd name="T46" fmla="*/ 10 w 110"/>
                    <a:gd name="T47" fmla="*/ 2 h 600"/>
                    <a:gd name="T48" fmla="*/ 10 w 110"/>
                    <a:gd name="T49" fmla="*/ 3 h 600"/>
                    <a:gd name="T50" fmla="*/ 10 w 110"/>
                    <a:gd name="T51" fmla="*/ 3 h 600"/>
                    <a:gd name="T52" fmla="*/ 10 w 110"/>
                    <a:gd name="T53" fmla="*/ 2 h 600"/>
                    <a:gd name="T54" fmla="*/ 6 w 110"/>
                    <a:gd name="T55" fmla="*/ 2 h 60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10" h="600">
                      <a:moveTo>
                        <a:pt x="69" y="8"/>
                      </a:moveTo>
                      <a:lnTo>
                        <a:pt x="70" y="0"/>
                      </a:lnTo>
                      <a:lnTo>
                        <a:pt x="61" y="38"/>
                      </a:lnTo>
                      <a:lnTo>
                        <a:pt x="55" y="75"/>
                      </a:lnTo>
                      <a:lnTo>
                        <a:pt x="48" y="113"/>
                      </a:lnTo>
                      <a:lnTo>
                        <a:pt x="42" y="151"/>
                      </a:lnTo>
                      <a:lnTo>
                        <a:pt x="34" y="225"/>
                      </a:lnTo>
                      <a:lnTo>
                        <a:pt x="27" y="299"/>
                      </a:lnTo>
                      <a:lnTo>
                        <a:pt x="21" y="372"/>
                      </a:lnTo>
                      <a:lnTo>
                        <a:pt x="14" y="445"/>
                      </a:lnTo>
                      <a:lnTo>
                        <a:pt x="8" y="518"/>
                      </a:lnTo>
                      <a:lnTo>
                        <a:pt x="0" y="591"/>
                      </a:lnTo>
                      <a:lnTo>
                        <a:pt x="39" y="600"/>
                      </a:lnTo>
                      <a:lnTo>
                        <a:pt x="48" y="525"/>
                      </a:lnTo>
                      <a:lnTo>
                        <a:pt x="55" y="451"/>
                      </a:lnTo>
                      <a:lnTo>
                        <a:pt x="61" y="377"/>
                      </a:lnTo>
                      <a:lnTo>
                        <a:pt x="67" y="304"/>
                      </a:lnTo>
                      <a:lnTo>
                        <a:pt x="74" y="231"/>
                      </a:lnTo>
                      <a:lnTo>
                        <a:pt x="82" y="159"/>
                      </a:lnTo>
                      <a:lnTo>
                        <a:pt x="88" y="123"/>
                      </a:lnTo>
                      <a:lnTo>
                        <a:pt x="94" y="87"/>
                      </a:lnTo>
                      <a:lnTo>
                        <a:pt x="100" y="51"/>
                      </a:lnTo>
                      <a:lnTo>
                        <a:pt x="109" y="14"/>
                      </a:lnTo>
                      <a:lnTo>
                        <a:pt x="110" y="8"/>
                      </a:lnTo>
                      <a:lnTo>
                        <a:pt x="109" y="14"/>
                      </a:lnTo>
                      <a:lnTo>
                        <a:pt x="110" y="11"/>
                      </a:lnTo>
                      <a:lnTo>
                        <a:pt x="110" y="8"/>
                      </a:lnTo>
                      <a:lnTo>
                        <a:pt x="69" y="8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Freeform 390"/>
                <p:cNvSpPr>
                  <a:spLocks/>
                </p:cNvSpPr>
                <p:nvPr/>
              </p:nvSpPr>
              <p:spPr bwMode="auto">
                <a:xfrm>
                  <a:off x="858" y="1702"/>
                  <a:ext cx="4" cy="19"/>
                </a:xfrm>
                <a:custGeom>
                  <a:avLst/>
                  <a:gdLst>
                    <a:gd name="T0" fmla="*/ 2 w 41"/>
                    <a:gd name="T1" fmla="*/ 0 h 81"/>
                    <a:gd name="T2" fmla="*/ 0 w 41"/>
                    <a:gd name="T3" fmla="*/ 6 h 81"/>
                    <a:gd name="T4" fmla="*/ 0 w 41"/>
                    <a:gd name="T5" fmla="*/ 19 h 81"/>
                    <a:gd name="T6" fmla="*/ 4 w 41"/>
                    <a:gd name="T7" fmla="*/ 19 h 81"/>
                    <a:gd name="T8" fmla="*/ 4 w 41"/>
                    <a:gd name="T9" fmla="*/ 6 h 81"/>
                    <a:gd name="T10" fmla="*/ 2 w 41"/>
                    <a:gd name="T11" fmla="*/ 12 h 81"/>
                    <a:gd name="T12" fmla="*/ 2 w 41"/>
                    <a:gd name="T13" fmla="*/ 0 h 81"/>
                    <a:gd name="T14" fmla="*/ 0 w 41"/>
                    <a:gd name="T15" fmla="*/ 0 h 81"/>
                    <a:gd name="T16" fmla="*/ 0 w 41"/>
                    <a:gd name="T17" fmla="*/ 6 h 81"/>
                    <a:gd name="T18" fmla="*/ 2 w 41"/>
                    <a:gd name="T19" fmla="*/ 0 h 8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1" h="81">
                      <a:moveTo>
                        <a:pt x="20" y="0"/>
                      </a:moveTo>
                      <a:lnTo>
                        <a:pt x="0" y="26"/>
                      </a:lnTo>
                      <a:lnTo>
                        <a:pt x="0" y="81"/>
                      </a:lnTo>
                      <a:lnTo>
                        <a:pt x="41" y="81"/>
                      </a:lnTo>
                      <a:lnTo>
                        <a:pt x="41" y="26"/>
                      </a:lnTo>
                      <a:lnTo>
                        <a:pt x="20" y="51"/>
                      </a:ln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0" y="26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Freeform 391"/>
                <p:cNvSpPr>
                  <a:spLocks/>
                </p:cNvSpPr>
                <p:nvPr/>
              </p:nvSpPr>
              <p:spPr bwMode="auto">
                <a:xfrm>
                  <a:off x="860" y="1702"/>
                  <a:ext cx="4" cy="10"/>
                </a:xfrm>
                <a:custGeom>
                  <a:avLst/>
                  <a:gdLst>
                    <a:gd name="T0" fmla="*/ 4 w 43"/>
                    <a:gd name="T1" fmla="*/ 4 h 51"/>
                    <a:gd name="T2" fmla="*/ 2 w 43"/>
                    <a:gd name="T3" fmla="*/ 0 h 51"/>
                    <a:gd name="T4" fmla="*/ 0 w 43"/>
                    <a:gd name="T5" fmla="*/ 0 h 51"/>
                    <a:gd name="T6" fmla="*/ 0 w 43"/>
                    <a:gd name="T7" fmla="*/ 10 h 51"/>
                    <a:gd name="T8" fmla="*/ 2 w 43"/>
                    <a:gd name="T9" fmla="*/ 10 h 51"/>
                    <a:gd name="T10" fmla="*/ 0 w 43"/>
                    <a:gd name="T11" fmla="*/ 6 h 51"/>
                    <a:gd name="T12" fmla="*/ 4 w 43"/>
                    <a:gd name="T13" fmla="*/ 4 h 51"/>
                    <a:gd name="T14" fmla="*/ 4 w 43"/>
                    <a:gd name="T15" fmla="*/ 0 h 51"/>
                    <a:gd name="T16" fmla="*/ 2 w 43"/>
                    <a:gd name="T17" fmla="*/ 0 h 51"/>
                    <a:gd name="T18" fmla="*/ 4 w 43"/>
                    <a:gd name="T19" fmla="*/ 4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3" h="51">
                      <a:moveTo>
                        <a:pt x="43" y="22"/>
                      </a:moveTo>
                      <a:lnTo>
                        <a:pt x="23" y="0"/>
                      </a:ln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23" y="51"/>
                      </a:lnTo>
                      <a:lnTo>
                        <a:pt x="4" y="31"/>
                      </a:lnTo>
                      <a:lnTo>
                        <a:pt x="43" y="22"/>
                      </a:lnTo>
                      <a:lnTo>
                        <a:pt x="40" y="0"/>
                      </a:lnTo>
                      <a:lnTo>
                        <a:pt x="23" y="0"/>
                      </a:lnTo>
                      <a:lnTo>
                        <a:pt x="43" y="22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Freeform 392"/>
                <p:cNvSpPr>
                  <a:spLocks/>
                </p:cNvSpPr>
                <p:nvPr/>
              </p:nvSpPr>
              <p:spPr bwMode="auto">
                <a:xfrm>
                  <a:off x="861" y="1707"/>
                  <a:ext cx="5" cy="41"/>
                </a:xfrm>
                <a:custGeom>
                  <a:avLst/>
                  <a:gdLst>
                    <a:gd name="T0" fmla="*/ 3 w 63"/>
                    <a:gd name="T1" fmla="*/ 40 h 172"/>
                    <a:gd name="T2" fmla="*/ 5 w 63"/>
                    <a:gd name="T3" fmla="*/ 39 h 172"/>
                    <a:gd name="T4" fmla="*/ 3 w 63"/>
                    <a:gd name="T5" fmla="*/ 0 h 172"/>
                    <a:gd name="T6" fmla="*/ 0 w 63"/>
                    <a:gd name="T7" fmla="*/ 2 h 172"/>
                    <a:gd name="T8" fmla="*/ 2 w 63"/>
                    <a:gd name="T9" fmla="*/ 41 h 172"/>
                    <a:gd name="T10" fmla="*/ 3 w 63"/>
                    <a:gd name="T11" fmla="*/ 40 h 17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" h="172">
                      <a:moveTo>
                        <a:pt x="42" y="167"/>
                      </a:moveTo>
                      <a:lnTo>
                        <a:pt x="63" y="163"/>
                      </a:lnTo>
                      <a:lnTo>
                        <a:pt x="39" y="0"/>
                      </a:lnTo>
                      <a:lnTo>
                        <a:pt x="0" y="9"/>
                      </a:lnTo>
                      <a:lnTo>
                        <a:pt x="23" y="172"/>
                      </a:lnTo>
                      <a:lnTo>
                        <a:pt x="42" y="167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Freeform 393"/>
                <p:cNvSpPr>
                  <a:spLocks/>
                </p:cNvSpPr>
                <p:nvPr/>
              </p:nvSpPr>
              <p:spPr bwMode="auto">
                <a:xfrm>
                  <a:off x="999" y="1696"/>
                  <a:ext cx="3" cy="16"/>
                </a:xfrm>
                <a:custGeom>
                  <a:avLst/>
                  <a:gdLst>
                    <a:gd name="T0" fmla="*/ 3 w 38"/>
                    <a:gd name="T1" fmla="*/ 8 h 67"/>
                    <a:gd name="T2" fmla="*/ 1 w 38"/>
                    <a:gd name="T3" fmla="*/ 2 h 67"/>
                    <a:gd name="T4" fmla="*/ 0 w 38"/>
                    <a:gd name="T5" fmla="*/ 4 h 67"/>
                    <a:gd name="T6" fmla="*/ 1 w 38"/>
                    <a:gd name="T7" fmla="*/ 16 h 67"/>
                    <a:gd name="T8" fmla="*/ 2 w 38"/>
                    <a:gd name="T9" fmla="*/ 14 h 67"/>
                    <a:gd name="T10" fmla="*/ 0 w 38"/>
                    <a:gd name="T11" fmla="*/ 8 h 67"/>
                    <a:gd name="T12" fmla="*/ 3 w 38"/>
                    <a:gd name="T13" fmla="*/ 8 h 67"/>
                    <a:gd name="T14" fmla="*/ 3 w 38"/>
                    <a:gd name="T15" fmla="*/ 0 h 67"/>
                    <a:gd name="T16" fmla="*/ 1 w 38"/>
                    <a:gd name="T17" fmla="*/ 2 h 67"/>
                    <a:gd name="T18" fmla="*/ 3 w 38"/>
                    <a:gd name="T19" fmla="*/ 8 h 6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8" h="67">
                      <a:moveTo>
                        <a:pt x="38" y="35"/>
                      </a:moveTo>
                      <a:lnTo>
                        <a:pt x="18" y="10"/>
                      </a:lnTo>
                      <a:lnTo>
                        <a:pt x="0" y="18"/>
                      </a:lnTo>
                      <a:lnTo>
                        <a:pt x="8" y="67"/>
                      </a:lnTo>
                      <a:lnTo>
                        <a:pt x="28" y="58"/>
                      </a:lnTo>
                      <a:lnTo>
                        <a:pt x="6" y="35"/>
                      </a:lnTo>
                      <a:lnTo>
                        <a:pt x="38" y="35"/>
                      </a:lnTo>
                      <a:lnTo>
                        <a:pt x="38" y="0"/>
                      </a:lnTo>
                      <a:lnTo>
                        <a:pt x="18" y="10"/>
                      </a:lnTo>
                      <a:lnTo>
                        <a:pt x="38" y="35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Freeform 394"/>
                <p:cNvSpPr>
                  <a:spLocks/>
                </p:cNvSpPr>
                <p:nvPr/>
              </p:nvSpPr>
              <p:spPr bwMode="auto">
                <a:xfrm>
                  <a:off x="999" y="1704"/>
                  <a:ext cx="6" cy="41"/>
                </a:xfrm>
                <a:custGeom>
                  <a:avLst/>
                  <a:gdLst>
                    <a:gd name="T0" fmla="*/ 6 w 68"/>
                    <a:gd name="T1" fmla="*/ 38 h 163"/>
                    <a:gd name="T2" fmla="*/ 6 w 68"/>
                    <a:gd name="T3" fmla="*/ 36 h 163"/>
                    <a:gd name="T4" fmla="*/ 5 w 68"/>
                    <a:gd name="T5" fmla="*/ 31 h 163"/>
                    <a:gd name="T6" fmla="*/ 5 w 68"/>
                    <a:gd name="T7" fmla="*/ 26 h 163"/>
                    <a:gd name="T8" fmla="*/ 4 w 68"/>
                    <a:gd name="T9" fmla="*/ 21 h 163"/>
                    <a:gd name="T10" fmla="*/ 4 w 68"/>
                    <a:gd name="T11" fmla="*/ 17 h 163"/>
                    <a:gd name="T12" fmla="*/ 4 w 68"/>
                    <a:gd name="T13" fmla="*/ 12 h 163"/>
                    <a:gd name="T14" fmla="*/ 3 w 68"/>
                    <a:gd name="T15" fmla="*/ 8 h 163"/>
                    <a:gd name="T16" fmla="*/ 3 w 68"/>
                    <a:gd name="T17" fmla="*/ 4 h 163"/>
                    <a:gd name="T18" fmla="*/ 3 w 68"/>
                    <a:gd name="T19" fmla="*/ 0 h 163"/>
                    <a:gd name="T20" fmla="*/ 0 w 68"/>
                    <a:gd name="T21" fmla="*/ 0 h 163"/>
                    <a:gd name="T22" fmla="*/ 0 w 68"/>
                    <a:gd name="T23" fmla="*/ 6 h 163"/>
                    <a:gd name="T24" fmla="*/ 1 w 68"/>
                    <a:gd name="T25" fmla="*/ 11 h 163"/>
                    <a:gd name="T26" fmla="*/ 1 w 68"/>
                    <a:gd name="T27" fmla="*/ 17 h 163"/>
                    <a:gd name="T28" fmla="*/ 1 w 68"/>
                    <a:gd name="T29" fmla="*/ 22 h 163"/>
                    <a:gd name="T30" fmla="*/ 2 w 68"/>
                    <a:gd name="T31" fmla="*/ 27 h 163"/>
                    <a:gd name="T32" fmla="*/ 2 w 68"/>
                    <a:gd name="T33" fmla="*/ 32 h 163"/>
                    <a:gd name="T34" fmla="*/ 3 w 68"/>
                    <a:gd name="T35" fmla="*/ 36 h 163"/>
                    <a:gd name="T36" fmla="*/ 3 w 68"/>
                    <a:gd name="T37" fmla="*/ 41 h 163"/>
                    <a:gd name="T38" fmla="*/ 3 w 68"/>
                    <a:gd name="T39" fmla="*/ 38 h 163"/>
                    <a:gd name="T40" fmla="*/ 6 w 68"/>
                    <a:gd name="T41" fmla="*/ 38 h 163"/>
                    <a:gd name="T42" fmla="*/ 6 w 68"/>
                    <a:gd name="T43" fmla="*/ 37 h 163"/>
                    <a:gd name="T44" fmla="*/ 6 w 68"/>
                    <a:gd name="T45" fmla="*/ 36 h 163"/>
                    <a:gd name="T46" fmla="*/ 6 w 68"/>
                    <a:gd name="T47" fmla="*/ 38 h 16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68" h="163">
                      <a:moveTo>
                        <a:pt x="68" y="153"/>
                      </a:moveTo>
                      <a:lnTo>
                        <a:pt x="67" y="143"/>
                      </a:lnTo>
                      <a:lnTo>
                        <a:pt x="62" y="123"/>
                      </a:lnTo>
                      <a:lnTo>
                        <a:pt x="55" y="104"/>
                      </a:lnTo>
                      <a:lnTo>
                        <a:pt x="49" y="84"/>
                      </a:lnTo>
                      <a:lnTo>
                        <a:pt x="44" y="66"/>
                      </a:lnTo>
                      <a:lnTo>
                        <a:pt x="40" y="47"/>
                      </a:lnTo>
                      <a:lnTo>
                        <a:pt x="35" y="30"/>
                      </a:lnTo>
                      <a:lnTo>
                        <a:pt x="33" y="14"/>
                      </a:lnTo>
                      <a:lnTo>
                        <a:pt x="32" y="0"/>
                      </a:lnTo>
                      <a:lnTo>
                        <a:pt x="0" y="0"/>
                      </a:lnTo>
                      <a:lnTo>
                        <a:pt x="2" y="22"/>
                      </a:lnTo>
                      <a:lnTo>
                        <a:pt x="6" y="44"/>
                      </a:lnTo>
                      <a:lnTo>
                        <a:pt x="10" y="66"/>
                      </a:lnTo>
                      <a:lnTo>
                        <a:pt x="15" y="86"/>
                      </a:lnTo>
                      <a:lnTo>
                        <a:pt x="22" y="107"/>
                      </a:lnTo>
                      <a:lnTo>
                        <a:pt x="28" y="126"/>
                      </a:lnTo>
                      <a:lnTo>
                        <a:pt x="33" y="144"/>
                      </a:lnTo>
                      <a:lnTo>
                        <a:pt x="39" y="163"/>
                      </a:lnTo>
                      <a:lnTo>
                        <a:pt x="36" y="153"/>
                      </a:lnTo>
                      <a:lnTo>
                        <a:pt x="68" y="153"/>
                      </a:lnTo>
                      <a:lnTo>
                        <a:pt x="68" y="148"/>
                      </a:lnTo>
                      <a:lnTo>
                        <a:pt x="67" y="143"/>
                      </a:lnTo>
                      <a:lnTo>
                        <a:pt x="68" y="153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Freeform 395"/>
                <p:cNvSpPr>
                  <a:spLocks/>
                </p:cNvSpPr>
                <p:nvPr/>
              </p:nvSpPr>
              <p:spPr bwMode="auto">
                <a:xfrm>
                  <a:off x="1002" y="1742"/>
                  <a:ext cx="7" cy="144"/>
                </a:xfrm>
                <a:custGeom>
                  <a:avLst/>
                  <a:gdLst>
                    <a:gd name="T0" fmla="*/ 7 w 68"/>
                    <a:gd name="T1" fmla="*/ 141 h 585"/>
                    <a:gd name="T2" fmla="*/ 7 w 68"/>
                    <a:gd name="T3" fmla="*/ 143 h 585"/>
                    <a:gd name="T4" fmla="*/ 7 w 68"/>
                    <a:gd name="T5" fmla="*/ 133 h 585"/>
                    <a:gd name="T6" fmla="*/ 7 w 68"/>
                    <a:gd name="T7" fmla="*/ 124 h 585"/>
                    <a:gd name="T8" fmla="*/ 7 w 68"/>
                    <a:gd name="T9" fmla="*/ 115 h 585"/>
                    <a:gd name="T10" fmla="*/ 6 w 68"/>
                    <a:gd name="T11" fmla="*/ 106 h 585"/>
                    <a:gd name="T12" fmla="*/ 6 w 68"/>
                    <a:gd name="T13" fmla="*/ 88 h 585"/>
                    <a:gd name="T14" fmla="*/ 5 w 68"/>
                    <a:gd name="T15" fmla="*/ 70 h 585"/>
                    <a:gd name="T16" fmla="*/ 5 w 68"/>
                    <a:gd name="T17" fmla="*/ 53 h 585"/>
                    <a:gd name="T18" fmla="*/ 4 w 68"/>
                    <a:gd name="T19" fmla="*/ 35 h 585"/>
                    <a:gd name="T20" fmla="*/ 4 w 68"/>
                    <a:gd name="T21" fmla="*/ 26 h 585"/>
                    <a:gd name="T22" fmla="*/ 3 w 68"/>
                    <a:gd name="T23" fmla="*/ 17 h 585"/>
                    <a:gd name="T24" fmla="*/ 3 w 68"/>
                    <a:gd name="T25" fmla="*/ 9 h 585"/>
                    <a:gd name="T26" fmla="*/ 3 w 68"/>
                    <a:gd name="T27" fmla="*/ 0 h 585"/>
                    <a:gd name="T28" fmla="*/ 0 w 68"/>
                    <a:gd name="T29" fmla="*/ 0 h 585"/>
                    <a:gd name="T30" fmla="*/ 0 w 68"/>
                    <a:gd name="T31" fmla="*/ 9 h 585"/>
                    <a:gd name="T32" fmla="*/ 0 w 68"/>
                    <a:gd name="T33" fmla="*/ 18 h 585"/>
                    <a:gd name="T34" fmla="*/ 1 w 68"/>
                    <a:gd name="T35" fmla="*/ 27 h 585"/>
                    <a:gd name="T36" fmla="*/ 1 w 68"/>
                    <a:gd name="T37" fmla="*/ 36 h 585"/>
                    <a:gd name="T38" fmla="*/ 1 w 68"/>
                    <a:gd name="T39" fmla="*/ 54 h 585"/>
                    <a:gd name="T40" fmla="*/ 2 w 68"/>
                    <a:gd name="T41" fmla="*/ 72 h 585"/>
                    <a:gd name="T42" fmla="*/ 3 w 68"/>
                    <a:gd name="T43" fmla="*/ 90 h 585"/>
                    <a:gd name="T44" fmla="*/ 3 w 68"/>
                    <a:gd name="T45" fmla="*/ 108 h 585"/>
                    <a:gd name="T46" fmla="*/ 3 w 68"/>
                    <a:gd name="T47" fmla="*/ 116 h 585"/>
                    <a:gd name="T48" fmla="*/ 4 w 68"/>
                    <a:gd name="T49" fmla="*/ 125 h 585"/>
                    <a:gd name="T50" fmla="*/ 4 w 68"/>
                    <a:gd name="T51" fmla="*/ 134 h 585"/>
                    <a:gd name="T52" fmla="*/ 4 w 68"/>
                    <a:gd name="T53" fmla="*/ 143 h 585"/>
                    <a:gd name="T54" fmla="*/ 4 w 68"/>
                    <a:gd name="T55" fmla="*/ 144 h 585"/>
                    <a:gd name="T56" fmla="*/ 4 w 68"/>
                    <a:gd name="T57" fmla="*/ 143 h 585"/>
                    <a:gd name="T58" fmla="*/ 4 w 68"/>
                    <a:gd name="T59" fmla="*/ 143 h 585"/>
                    <a:gd name="T60" fmla="*/ 4 w 68"/>
                    <a:gd name="T61" fmla="*/ 144 h 585"/>
                    <a:gd name="T62" fmla="*/ 7 w 68"/>
                    <a:gd name="T63" fmla="*/ 141 h 58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68" h="585">
                      <a:moveTo>
                        <a:pt x="68" y="572"/>
                      </a:moveTo>
                      <a:lnTo>
                        <a:pt x="68" y="579"/>
                      </a:lnTo>
                      <a:lnTo>
                        <a:pt x="68" y="542"/>
                      </a:lnTo>
                      <a:lnTo>
                        <a:pt x="67" y="505"/>
                      </a:lnTo>
                      <a:lnTo>
                        <a:pt x="65" y="468"/>
                      </a:lnTo>
                      <a:lnTo>
                        <a:pt x="63" y="431"/>
                      </a:lnTo>
                      <a:lnTo>
                        <a:pt x="57" y="358"/>
                      </a:lnTo>
                      <a:lnTo>
                        <a:pt x="50" y="286"/>
                      </a:lnTo>
                      <a:lnTo>
                        <a:pt x="44" y="214"/>
                      </a:lnTo>
                      <a:lnTo>
                        <a:pt x="38" y="141"/>
                      </a:lnTo>
                      <a:lnTo>
                        <a:pt x="35" y="106"/>
                      </a:lnTo>
                      <a:lnTo>
                        <a:pt x="33" y="70"/>
                      </a:lnTo>
                      <a:lnTo>
                        <a:pt x="32" y="36"/>
                      </a:lnTo>
                      <a:lnTo>
                        <a:pt x="32" y="0"/>
                      </a:lnTo>
                      <a:lnTo>
                        <a:pt x="0" y="0"/>
                      </a:lnTo>
                      <a:lnTo>
                        <a:pt x="1" y="37"/>
                      </a:lnTo>
                      <a:lnTo>
                        <a:pt x="3" y="74"/>
                      </a:lnTo>
                      <a:lnTo>
                        <a:pt x="5" y="111"/>
                      </a:lnTo>
                      <a:lnTo>
                        <a:pt x="7" y="148"/>
                      </a:lnTo>
                      <a:lnTo>
                        <a:pt x="12" y="220"/>
                      </a:lnTo>
                      <a:lnTo>
                        <a:pt x="19" y="293"/>
                      </a:lnTo>
                      <a:lnTo>
                        <a:pt x="26" y="365"/>
                      </a:lnTo>
                      <a:lnTo>
                        <a:pt x="31" y="437"/>
                      </a:lnTo>
                      <a:lnTo>
                        <a:pt x="33" y="472"/>
                      </a:lnTo>
                      <a:lnTo>
                        <a:pt x="35" y="508"/>
                      </a:lnTo>
                      <a:lnTo>
                        <a:pt x="36" y="543"/>
                      </a:lnTo>
                      <a:lnTo>
                        <a:pt x="36" y="579"/>
                      </a:lnTo>
                      <a:lnTo>
                        <a:pt x="38" y="585"/>
                      </a:lnTo>
                      <a:lnTo>
                        <a:pt x="36" y="579"/>
                      </a:lnTo>
                      <a:lnTo>
                        <a:pt x="36" y="582"/>
                      </a:lnTo>
                      <a:lnTo>
                        <a:pt x="38" y="585"/>
                      </a:lnTo>
                      <a:lnTo>
                        <a:pt x="68" y="572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Freeform 396"/>
                <p:cNvSpPr>
                  <a:spLocks/>
                </p:cNvSpPr>
                <p:nvPr/>
              </p:nvSpPr>
              <p:spPr bwMode="auto">
                <a:xfrm>
                  <a:off x="1006" y="1883"/>
                  <a:ext cx="7" cy="106"/>
                </a:xfrm>
                <a:custGeom>
                  <a:avLst/>
                  <a:gdLst>
                    <a:gd name="T0" fmla="*/ 6 w 83"/>
                    <a:gd name="T1" fmla="*/ 93 h 431"/>
                    <a:gd name="T2" fmla="*/ 7 w 83"/>
                    <a:gd name="T3" fmla="*/ 98 h 431"/>
                    <a:gd name="T4" fmla="*/ 6 w 83"/>
                    <a:gd name="T5" fmla="*/ 86 h 431"/>
                    <a:gd name="T6" fmla="*/ 6 w 83"/>
                    <a:gd name="T7" fmla="*/ 74 h 431"/>
                    <a:gd name="T8" fmla="*/ 5 w 83"/>
                    <a:gd name="T9" fmla="*/ 61 h 431"/>
                    <a:gd name="T10" fmla="*/ 5 w 83"/>
                    <a:gd name="T11" fmla="*/ 49 h 431"/>
                    <a:gd name="T12" fmla="*/ 4 w 83"/>
                    <a:gd name="T13" fmla="*/ 37 h 431"/>
                    <a:gd name="T14" fmla="*/ 4 w 83"/>
                    <a:gd name="T15" fmla="*/ 25 h 431"/>
                    <a:gd name="T16" fmla="*/ 3 w 83"/>
                    <a:gd name="T17" fmla="*/ 13 h 431"/>
                    <a:gd name="T18" fmla="*/ 3 w 83"/>
                    <a:gd name="T19" fmla="*/ 0 h 431"/>
                    <a:gd name="T20" fmla="*/ 0 w 83"/>
                    <a:gd name="T21" fmla="*/ 3 h 431"/>
                    <a:gd name="T22" fmla="*/ 1 w 83"/>
                    <a:gd name="T23" fmla="*/ 15 h 431"/>
                    <a:gd name="T24" fmla="*/ 1 w 83"/>
                    <a:gd name="T25" fmla="*/ 27 h 431"/>
                    <a:gd name="T26" fmla="*/ 2 w 83"/>
                    <a:gd name="T27" fmla="*/ 40 h 431"/>
                    <a:gd name="T28" fmla="*/ 2 w 83"/>
                    <a:gd name="T29" fmla="*/ 52 h 431"/>
                    <a:gd name="T30" fmla="*/ 3 w 83"/>
                    <a:gd name="T31" fmla="*/ 64 h 431"/>
                    <a:gd name="T32" fmla="*/ 3 w 83"/>
                    <a:gd name="T33" fmla="*/ 76 h 431"/>
                    <a:gd name="T34" fmla="*/ 4 w 83"/>
                    <a:gd name="T35" fmla="*/ 89 h 431"/>
                    <a:gd name="T36" fmla="*/ 5 w 83"/>
                    <a:gd name="T37" fmla="*/ 101 h 431"/>
                    <a:gd name="T38" fmla="*/ 6 w 83"/>
                    <a:gd name="T39" fmla="*/ 106 h 431"/>
                    <a:gd name="T40" fmla="*/ 5 w 83"/>
                    <a:gd name="T41" fmla="*/ 101 h 431"/>
                    <a:gd name="T42" fmla="*/ 5 w 83"/>
                    <a:gd name="T43" fmla="*/ 106 h 431"/>
                    <a:gd name="T44" fmla="*/ 6 w 83"/>
                    <a:gd name="T45" fmla="*/ 106 h 431"/>
                    <a:gd name="T46" fmla="*/ 6 w 83"/>
                    <a:gd name="T47" fmla="*/ 93 h 43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83" h="431">
                      <a:moveTo>
                        <a:pt x="68" y="380"/>
                      </a:moveTo>
                      <a:lnTo>
                        <a:pt x="83" y="397"/>
                      </a:lnTo>
                      <a:lnTo>
                        <a:pt x="75" y="348"/>
                      </a:lnTo>
                      <a:lnTo>
                        <a:pt x="67" y="300"/>
                      </a:lnTo>
                      <a:lnTo>
                        <a:pt x="61" y="250"/>
                      </a:lnTo>
                      <a:lnTo>
                        <a:pt x="55" y="201"/>
                      </a:lnTo>
                      <a:lnTo>
                        <a:pt x="49" y="151"/>
                      </a:lnTo>
                      <a:lnTo>
                        <a:pt x="43" y="101"/>
                      </a:lnTo>
                      <a:lnTo>
                        <a:pt x="37" y="52"/>
                      </a:lnTo>
                      <a:lnTo>
                        <a:pt x="30" y="0"/>
                      </a:lnTo>
                      <a:lnTo>
                        <a:pt x="0" y="13"/>
                      </a:lnTo>
                      <a:lnTo>
                        <a:pt x="7" y="62"/>
                      </a:lnTo>
                      <a:lnTo>
                        <a:pt x="12" y="111"/>
                      </a:lnTo>
                      <a:lnTo>
                        <a:pt x="19" y="161"/>
                      </a:lnTo>
                      <a:lnTo>
                        <a:pt x="24" y="211"/>
                      </a:lnTo>
                      <a:lnTo>
                        <a:pt x="30" y="261"/>
                      </a:lnTo>
                      <a:lnTo>
                        <a:pt x="37" y="311"/>
                      </a:lnTo>
                      <a:lnTo>
                        <a:pt x="45" y="362"/>
                      </a:lnTo>
                      <a:lnTo>
                        <a:pt x="54" y="412"/>
                      </a:lnTo>
                      <a:lnTo>
                        <a:pt x="68" y="431"/>
                      </a:lnTo>
                      <a:lnTo>
                        <a:pt x="54" y="412"/>
                      </a:lnTo>
                      <a:lnTo>
                        <a:pt x="58" y="431"/>
                      </a:lnTo>
                      <a:lnTo>
                        <a:pt x="68" y="431"/>
                      </a:lnTo>
                      <a:lnTo>
                        <a:pt x="68" y="38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Freeform 397"/>
                <p:cNvSpPr>
                  <a:spLocks/>
                </p:cNvSpPr>
                <p:nvPr/>
              </p:nvSpPr>
              <p:spPr bwMode="auto">
                <a:xfrm>
                  <a:off x="1012" y="1978"/>
                  <a:ext cx="3" cy="11"/>
                </a:xfrm>
                <a:custGeom>
                  <a:avLst/>
                  <a:gdLst>
                    <a:gd name="T0" fmla="*/ 0 w 34"/>
                    <a:gd name="T1" fmla="*/ 4 h 51"/>
                    <a:gd name="T2" fmla="*/ 2 w 34"/>
                    <a:gd name="T3" fmla="*/ 0 h 51"/>
                    <a:gd name="T4" fmla="*/ 0 w 34"/>
                    <a:gd name="T5" fmla="*/ 0 h 51"/>
                    <a:gd name="T6" fmla="*/ 0 w 34"/>
                    <a:gd name="T7" fmla="*/ 11 h 51"/>
                    <a:gd name="T8" fmla="*/ 2 w 34"/>
                    <a:gd name="T9" fmla="*/ 11 h 51"/>
                    <a:gd name="T10" fmla="*/ 3 w 34"/>
                    <a:gd name="T11" fmla="*/ 7 h 51"/>
                    <a:gd name="T12" fmla="*/ 2 w 34"/>
                    <a:gd name="T13" fmla="*/ 11 h 51"/>
                    <a:gd name="T14" fmla="*/ 3 w 34"/>
                    <a:gd name="T15" fmla="*/ 11 h 51"/>
                    <a:gd name="T16" fmla="*/ 3 w 34"/>
                    <a:gd name="T17" fmla="*/ 7 h 51"/>
                    <a:gd name="T18" fmla="*/ 0 w 34"/>
                    <a:gd name="T19" fmla="*/ 4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4" h="51">
                      <a:moveTo>
                        <a:pt x="4" y="17"/>
                      </a:moveTo>
                      <a:lnTo>
                        <a:pt x="19" y="0"/>
                      </a:ln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19" y="51"/>
                      </a:lnTo>
                      <a:lnTo>
                        <a:pt x="34" y="32"/>
                      </a:lnTo>
                      <a:lnTo>
                        <a:pt x="19" y="51"/>
                      </a:lnTo>
                      <a:lnTo>
                        <a:pt x="30" y="51"/>
                      </a:lnTo>
                      <a:lnTo>
                        <a:pt x="34" y="32"/>
                      </a:lnTo>
                      <a:lnTo>
                        <a:pt x="4" y="17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Freeform 398"/>
                <p:cNvSpPr>
                  <a:spLocks/>
                </p:cNvSpPr>
                <p:nvPr/>
              </p:nvSpPr>
              <p:spPr bwMode="auto">
                <a:xfrm>
                  <a:off x="1012" y="1780"/>
                  <a:ext cx="10" cy="206"/>
                </a:xfrm>
                <a:custGeom>
                  <a:avLst/>
                  <a:gdLst>
                    <a:gd name="T0" fmla="*/ 7 w 103"/>
                    <a:gd name="T1" fmla="*/ 0 h 828"/>
                    <a:gd name="T2" fmla="*/ 7 w 103"/>
                    <a:gd name="T3" fmla="*/ 2 h 828"/>
                    <a:gd name="T4" fmla="*/ 7 w 103"/>
                    <a:gd name="T5" fmla="*/ 27 h 828"/>
                    <a:gd name="T6" fmla="*/ 7 w 103"/>
                    <a:gd name="T7" fmla="*/ 52 h 828"/>
                    <a:gd name="T8" fmla="*/ 6 w 103"/>
                    <a:gd name="T9" fmla="*/ 64 h 828"/>
                    <a:gd name="T10" fmla="*/ 6 w 103"/>
                    <a:gd name="T11" fmla="*/ 77 h 828"/>
                    <a:gd name="T12" fmla="*/ 6 w 103"/>
                    <a:gd name="T13" fmla="*/ 90 h 828"/>
                    <a:gd name="T14" fmla="*/ 5 w 103"/>
                    <a:gd name="T15" fmla="*/ 102 h 828"/>
                    <a:gd name="T16" fmla="*/ 5 w 103"/>
                    <a:gd name="T17" fmla="*/ 115 h 828"/>
                    <a:gd name="T18" fmla="*/ 4 w 103"/>
                    <a:gd name="T19" fmla="*/ 127 h 828"/>
                    <a:gd name="T20" fmla="*/ 4 w 103"/>
                    <a:gd name="T21" fmla="*/ 140 h 828"/>
                    <a:gd name="T22" fmla="*/ 3 w 103"/>
                    <a:gd name="T23" fmla="*/ 153 h 828"/>
                    <a:gd name="T24" fmla="*/ 3 w 103"/>
                    <a:gd name="T25" fmla="*/ 165 h 828"/>
                    <a:gd name="T26" fmla="*/ 2 w 103"/>
                    <a:gd name="T27" fmla="*/ 177 h 828"/>
                    <a:gd name="T28" fmla="*/ 1 w 103"/>
                    <a:gd name="T29" fmla="*/ 190 h 828"/>
                    <a:gd name="T30" fmla="*/ 0 w 103"/>
                    <a:gd name="T31" fmla="*/ 202 h 828"/>
                    <a:gd name="T32" fmla="*/ 3 w 103"/>
                    <a:gd name="T33" fmla="*/ 206 h 828"/>
                    <a:gd name="T34" fmla="*/ 4 w 103"/>
                    <a:gd name="T35" fmla="*/ 194 h 828"/>
                    <a:gd name="T36" fmla="*/ 5 w 103"/>
                    <a:gd name="T37" fmla="*/ 181 h 828"/>
                    <a:gd name="T38" fmla="*/ 6 w 103"/>
                    <a:gd name="T39" fmla="*/ 168 h 828"/>
                    <a:gd name="T40" fmla="*/ 6 w 103"/>
                    <a:gd name="T41" fmla="*/ 155 h 828"/>
                    <a:gd name="T42" fmla="*/ 7 w 103"/>
                    <a:gd name="T43" fmla="*/ 143 h 828"/>
                    <a:gd name="T44" fmla="*/ 7 w 103"/>
                    <a:gd name="T45" fmla="*/ 130 h 828"/>
                    <a:gd name="T46" fmla="*/ 8 w 103"/>
                    <a:gd name="T47" fmla="*/ 117 h 828"/>
                    <a:gd name="T48" fmla="*/ 8 w 103"/>
                    <a:gd name="T49" fmla="*/ 104 h 828"/>
                    <a:gd name="T50" fmla="*/ 9 w 103"/>
                    <a:gd name="T51" fmla="*/ 91 h 828"/>
                    <a:gd name="T52" fmla="*/ 9 w 103"/>
                    <a:gd name="T53" fmla="*/ 78 h 828"/>
                    <a:gd name="T54" fmla="*/ 9 w 103"/>
                    <a:gd name="T55" fmla="*/ 65 h 828"/>
                    <a:gd name="T56" fmla="*/ 10 w 103"/>
                    <a:gd name="T57" fmla="*/ 52 h 828"/>
                    <a:gd name="T58" fmla="*/ 10 w 103"/>
                    <a:gd name="T59" fmla="*/ 27 h 828"/>
                    <a:gd name="T60" fmla="*/ 10 w 103"/>
                    <a:gd name="T61" fmla="*/ 2 h 828"/>
                    <a:gd name="T62" fmla="*/ 10 w 103"/>
                    <a:gd name="T63" fmla="*/ 3 h 828"/>
                    <a:gd name="T64" fmla="*/ 7 w 103"/>
                    <a:gd name="T65" fmla="*/ 0 h 828"/>
                    <a:gd name="T66" fmla="*/ 7 w 103"/>
                    <a:gd name="T67" fmla="*/ 1 h 828"/>
                    <a:gd name="T68" fmla="*/ 7 w 103"/>
                    <a:gd name="T69" fmla="*/ 2 h 828"/>
                    <a:gd name="T70" fmla="*/ 7 w 103"/>
                    <a:gd name="T71" fmla="*/ 0 h 82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03" h="828">
                      <a:moveTo>
                        <a:pt x="72" y="0"/>
                      </a:moveTo>
                      <a:lnTo>
                        <a:pt x="72" y="7"/>
                      </a:lnTo>
                      <a:lnTo>
                        <a:pt x="71" y="107"/>
                      </a:lnTo>
                      <a:lnTo>
                        <a:pt x="68" y="209"/>
                      </a:lnTo>
                      <a:lnTo>
                        <a:pt x="65" y="259"/>
                      </a:lnTo>
                      <a:lnTo>
                        <a:pt x="63" y="310"/>
                      </a:lnTo>
                      <a:lnTo>
                        <a:pt x="59" y="360"/>
                      </a:lnTo>
                      <a:lnTo>
                        <a:pt x="56" y="411"/>
                      </a:lnTo>
                      <a:lnTo>
                        <a:pt x="51" y="462"/>
                      </a:lnTo>
                      <a:lnTo>
                        <a:pt x="46" y="512"/>
                      </a:lnTo>
                      <a:lnTo>
                        <a:pt x="40" y="563"/>
                      </a:lnTo>
                      <a:lnTo>
                        <a:pt x="34" y="613"/>
                      </a:lnTo>
                      <a:lnTo>
                        <a:pt x="26" y="663"/>
                      </a:lnTo>
                      <a:lnTo>
                        <a:pt x="19" y="713"/>
                      </a:lnTo>
                      <a:lnTo>
                        <a:pt x="9" y="763"/>
                      </a:lnTo>
                      <a:lnTo>
                        <a:pt x="0" y="813"/>
                      </a:lnTo>
                      <a:lnTo>
                        <a:pt x="30" y="828"/>
                      </a:lnTo>
                      <a:lnTo>
                        <a:pt x="40" y="778"/>
                      </a:lnTo>
                      <a:lnTo>
                        <a:pt x="48" y="727"/>
                      </a:lnTo>
                      <a:lnTo>
                        <a:pt x="57" y="675"/>
                      </a:lnTo>
                      <a:lnTo>
                        <a:pt x="64" y="624"/>
                      </a:lnTo>
                      <a:lnTo>
                        <a:pt x="71" y="573"/>
                      </a:lnTo>
                      <a:lnTo>
                        <a:pt x="77" y="521"/>
                      </a:lnTo>
                      <a:lnTo>
                        <a:pt x="82" y="470"/>
                      </a:lnTo>
                      <a:lnTo>
                        <a:pt x="87" y="418"/>
                      </a:lnTo>
                      <a:lnTo>
                        <a:pt x="91" y="366"/>
                      </a:lnTo>
                      <a:lnTo>
                        <a:pt x="94" y="314"/>
                      </a:lnTo>
                      <a:lnTo>
                        <a:pt x="97" y="263"/>
                      </a:lnTo>
                      <a:lnTo>
                        <a:pt x="99" y="211"/>
                      </a:lnTo>
                      <a:lnTo>
                        <a:pt x="101" y="109"/>
                      </a:lnTo>
                      <a:lnTo>
                        <a:pt x="103" y="7"/>
                      </a:lnTo>
                      <a:lnTo>
                        <a:pt x="103" y="13"/>
                      </a:lnTo>
                      <a:lnTo>
                        <a:pt x="72" y="0"/>
                      </a:lnTo>
                      <a:lnTo>
                        <a:pt x="72" y="3"/>
                      </a:lnTo>
                      <a:lnTo>
                        <a:pt x="72" y="7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Freeform 399"/>
                <p:cNvSpPr>
                  <a:spLocks/>
                </p:cNvSpPr>
                <p:nvPr/>
              </p:nvSpPr>
              <p:spPr bwMode="auto">
                <a:xfrm>
                  <a:off x="1019" y="1712"/>
                  <a:ext cx="6" cy="74"/>
                </a:xfrm>
                <a:custGeom>
                  <a:avLst/>
                  <a:gdLst>
                    <a:gd name="T0" fmla="*/ 3 w 67"/>
                    <a:gd name="T1" fmla="*/ 2 h 297"/>
                    <a:gd name="T2" fmla="*/ 3 w 67"/>
                    <a:gd name="T3" fmla="*/ 0 h 297"/>
                    <a:gd name="T4" fmla="*/ 3 w 67"/>
                    <a:gd name="T5" fmla="*/ 4 h 297"/>
                    <a:gd name="T6" fmla="*/ 3 w 67"/>
                    <a:gd name="T7" fmla="*/ 9 h 297"/>
                    <a:gd name="T8" fmla="*/ 2 w 67"/>
                    <a:gd name="T9" fmla="*/ 14 h 297"/>
                    <a:gd name="T10" fmla="*/ 2 w 67"/>
                    <a:gd name="T11" fmla="*/ 19 h 297"/>
                    <a:gd name="T12" fmla="*/ 2 w 67"/>
                    <a:gd name="T13" fmla="*/ 27 h 297"/>
                    <a:gd name="T14" fmla="*/ 1 w 67"/>
                    <a:gd name="T15" fmla="*/ 36 h 297"/>
                    <a:gd name="T16" fmla="*/ 1 w 67"/>
                    <a:gd name="T17" fmla="*/ 45 h 297"/>
                    <a:gd name="T18" fmla="*/ 1 w 67"/>
                    <a:gd name="T19" fmla="*/ 54 h 297"/>
                    <a:gd name="T20" fmla="*/ 0 w 67"/>
                    <a:gd name="T21" fmla="*/ 63 h 297"/>
                    <a:gd name="T22" fmla="*/ 0 w 67"/>
                    <a:gd name="T23" fmla="*/ 71 h 297"/>
                    <a:gd name="T24" fmla="*/ 3 w 67"/>
                    <a:gd name="T25" fmla="*/ 74 h 297"/>
                    <a:gd name="T26" fmla="*/ 3 w 67"/>
                    <a:gd name="T27" fmla="*/ 65 h 297"/>
                    <a:gd name="T28" fmla="*/ 3 w 67"/>
                    <a:gd name="T29" fmla="*/ 56 h 297"/>
                    <a:gd name="T30" fmla="*/ 4 w 67"/>
                    <a:gd name="T31" fmla="*/ 47 h 297"/>
                    <a:gd name="T32" fmla="*/ 4 w 67"/>
                    <a:gd name="T33" fmla="*/ 38 h 297"/>
                    <a:gd name="T34" fmla="*/ 4 w 67"/>
                    <a:gd name="T35" fmla="*/ 30 h 297"/>
                    <a:gd name="T36" fmla="*/ 5 w 67"/>
                    <a:gd name="T37" fmla="*/ 21 h 297"/>
                    <a:gd name="T38" fmla="*/ 5 w 67"/>
                    <a:gd name="T39" fmla="*/ 17 h 297"/>
                    <a:gd name="T40" fmla="*/ 5 w 67"/>
                    <a:gd name="T41" fmla="*/ 13 h 297"/>
                    <a:gd name="T42" fmla="*/ 5 w 67"/>
                    <a:gd name="T43" fmla="*/ 9 h 297"/>
                    <a:gd name="T44" fmla="*/ 6 w 67"/>
                    <a:gd name="T45" fmla="*/ 5 h 297"/>
                    <a:gd name="T46" fmla="*/ 6 w 67"/>
                    <a:gd name="T47" fmla="*/ 2 h 297"/>
                    <a:gd name="T48" fmla="*/ 6 w 67"/>
                    <a:gd name="T49" fmla="*/ 5 h 297"/>
                    <a:gd name="T50" fmla="*/ 6 w 67"/>
                    <a:gd name="T51" fmla="*/ 4 h 297"/>
                    <a:gd name="T52" fmla="*/ 6 w 67"/>
                    <a:gd name="T53" fmla="*/ 2 h 297"/>
                    <a:gd name="T54" fmla="*/ 3 w 67"/>
                    <a:gd name="T55" fmla="*/ 2 h 29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67" h="297">
                      <a:moveTo>
                        <a:pt x="36" y="10"/>
                      </a:moveTo>
                      <a:lnTo>
                        <a:pt x="37" y="0"/>
                      </a:lnTo>
                      <a:lnTo>
                        <a:pt x="33" y="18"/>
                      </a:lnTo>
                      <a:lnTo>
                        <a:pt x="28" y="36"/>
                      </a:lnTo>
                      <a:lnTo>
                        <a:pt x="24" y="55"/>
                      </a:lnTo>
                      <a:lnTo>
                        <a:pt x="21" y="75"/>
                      </a:lnTo>
                      <a:lnTo>
                        <a:pt x="17" y="110"/>
                      </a:lnTo>
                      <a:lnTo>
                        <a:pt x="14" y="146"/>
                      </a:lnTo>
                      <a:lnTo>
                        <a:pt x="10" y="182"/>
                      </a:lnTo>
                      <a:lnTo>
                        <a:pt x="7" y="217"/>
                      </a:lnTo>
                      <a:lnTo>
                        <a:pt x="4" y="251"/>
                      </a:lnTo>
                      <a:lnTo>
                        <a:pt x="0" y="284"/>
                      </a:lnTo>
                      <a:lnTo>
                        <a:pt x="31" y="297"/>
                      </a:lnTo>
                      <a:lnTo>
                        <a:pt x="35" y="260"/>
                      </a:lnTo>
                      <a:lnTo>
                        <a:pt x="39" y="223"/>
                      </a:lnTo>
                      <a:lnTo>
                        <a:pt x="41" y="189"/>
                      </a:lnTo>
                      <a:lnTo>
                        <a:pt x="44" y="154"/>
                      </a:lnTo>
                      <a:lnTo>
                        <a:pt x="48" y="119"/>
                      </a:lnTo>
                      <a:lnTo>
                        <a:pt x="52" y="85"/>
                      </a:lnTo>
                      <a:lnTo>
                        <a:pt x="55" y="69"/>
                      </a:lnTo>
                      <a:lnTo>
                        <a:pt x="58" y="53"/>
                      </a:lnTo>
                      <a:lnTo>
                        <a:pt x="61" y="36"/>
                      </a:lnTo>
                      <a:lnTo>
                        <a:pt x="66" y="21"/>
                      </a:lnTo>
                      <a:lnTo>
                        <a:pt x="67" y="10"/>
                      </a:lnTo>
                      <a:lnTo>
                        <a:pt x="66" y="21"/>
                      </a:lnTo>
                      <a:lnTo>
                        <a:pt x="67" y="16"/>
                      </a:lnTo>
                      <a:lnTo>
                        <a:pt x="67" y="10"/>
                      </a:lnTo>
                      <a:lnTo>
                        <a:pt x="36" y="1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Freeform 400"/>
                <p:cNvSpPr>
                  <a:spLocks/>
                </p:cNvSpPr>
                <p:nvPr/>
              </p:nvSpPr>
              <p:spPr bwMode="auto">
                <a:xfrm>
                  <a:off x="1022" y="1696"/>
                  <a:ext cx="3" cy="19"/>
                </a:xfrm>
                <a:custGeom>
                  <a:avLst/>
                  <a:gdLst>
                    <a:gd name="T0" fmla="*/ 2 w 31"/>
                    <a:gd name="T1" fmla="*/ 3 h 70"/>
                    <a:gd name="T2" fmla="*/ 0 w 31"/>
                    <a:gd name="T3" fmla="*/ 10 h 70"/>
                    <a:gd name="T4" fmla="*/ 0 w 31"/>
                    <a:gd name="T5" fmla="*/ 19 h 70"/>
                    <a:gd name="T6" fmla="*/ 3 w 31"/>
                    <a:gd name="T7" fmla="*/ 19 h 70"/>
                    <a:gd name="T8" fmla="*/ 3 w 31"/>
                    <a:gd name="T9" fmla="*/ 10 h 70"/>
                    <a:gd name="T10" fmla="*/ 1 w 31"/>
                    <a:gd name="T11" fmla="*/ 16 h 70"/>
                    <a:gd name="T12" fmla="*/ 2 w 31"/>
                    <a:gd name="T13" fmla="*/ 3 h 70"/>
                    <a:gd name="T14" fmla="*/ 0 w 31"/>
                    <a:gd name="T15" fmla="*/ 0 h 70"/>
                    <a:gd name="T16" fmla="*/ 0 w 31"/>
                    <a:gd name="T17" fmla="*/ 10 h 70"/>
                    <a:gd name="T18" fmla="*/ 2 w 31"/>
                    <a:gd name="T19" fmla="*/ 3 h 7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" h="70">
                      <a:moveTo>
                        <a:pt x="20" y="10"/>
                      </a:moveTo>
                      <a:lnTo>
                        <a:pt x="0" y="35"/>
                      </a:lnTo>
                      <a:lnTo>
                        <a:pt x="0" y="70"/>
                      </a:lnTo>
                      <a:lnTo>
                        <a:pt x="31" y="70"/>
                      </a:lnTo>
                      <a:lnTo>
                        <a:pt x="31" y="35"/>
                      </a:lnTo>
                      <a:lnTo>
                        <a:pt x="10" y="58"/>
                      </a:lnTo>
                      <a:lnTo>
                        <a:pt x="20" y="10"/>
                      </a:lnTo>
                      <a:lnTo>
                        <a:pt x="0" y="0"/>
                      </a:lnTo>
                      <a:lnTo>
                        <a:pt x="0" y="35"/>
                      </a:lnTo>
                      <a:lnTo>
                        <a:pt x="20" y="1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Freeform 401"/>
                <p:cNvSpPr>
                  <a:spLocks/>
                </p:cNvSpPr>
                <p:nvPr/>
              </p:nvSpPr>
              <p:spPr bwMode="auto">
                <a:xfrm>
                  <a:off x="1023" y="1699"/>
                  <a:ext cx="6" cy="38"/>
                </a:xfrm>
                <a:custGeom>
                  <a:avLst/>
                  <a:gdLst>
                    <a:gd name="T0" fmla="*/ 6 w 60"/>
                    <a:gd name="T1" fmla="*/ 34 h 148"/>
                    <a:gd name="T2" fmla="*/ 6 w 60"/>
                    <a:gd name="T3" fmla="*/ 36 h 148"/>
                    <a:gd name="T4" fmla="*/ 6 w 60"/>
                    <a:gd name="T5" fmla="*/ 33 h 148"/>
                    <a:gd name="T6" fmla="*/ 6 w 60"/>
                    <a:gd name="T7" fmla="*/ 30 h 148"/>
                    <a:gd name="T8" fmla="*/ 6 w 60"/>
                    <a:gd name="T9" fmla="*/ 25 h 148"/>
                    <a:gd name="T10" fmla="*/ 6 w 60"/>
                    <a:gd name="T11" fmla="*/ 20 h 148"/>
                    <a:gd name="T12" fmla="*/ 6 w 60"/>
                    <a:gd name="T13" fmla="*/ 16 h 148"/>
                    <a:gd name="T14" fmla="*/ 5 w 60"/>
                    <a:gd name="T15" fmla="*/ 14 h 148"/>
                    <a:gd name="T16" fmla="*/ 5 w 60"/>
                    <a:gd name="T17" fmla="*/ 11 h 148"/>
                    <a:gd name="T18" fmla="*/ 4 w 60"/>
                    <a:gd name="T19" fmla="*/ 8 h 148"/>
                    <a:gd name="T20" fmla="*/ 4 w 60"/>
                    <a:gd name="T21" fmla="*/ 5 h 148"/>
                    <a:gd name="T22" fmla="*/ 3 w 60"/>
                    <a:gd name="T23" fmla="*/ 3 h 148"/>
                    <a:gd name="T24" fmla="*/ 2 w 60"/>
                    <a:gd name="T25" fmla="*/ 2 h 148"/>
                    <a:gd name="T26" fmla="*/ 1 w 60"/>
                    <a:gd name="T27" fmla="*/ 0 h 148"/>
                    <a:gd name="T28" fmla="*/ 0 w 60"/>
                    <a:gd name="T29" fmla="*/ 12 h 148"/>
                    <a:gd name="T30" fmla="*/ 1 w 60"/>
                    <a:gd name="T31" fmla="*/ 14 h 148"/>
                    <a:gd name="T32" fmla="*/ 1 w 60"/>
                    <a:gd name="T33" fmla="*/ 15 h 148"/>
                    <a:gd name="T34" fmla="*/ 2 w 60"/>
                    <a:gd name="T35" fmla="*/ 16 h 148"/>
                    <a:gd name="T36" fmla="*/ 2 w 60"/>
                    <a:gd name="T37" fmla="*/ 17 h 148"/>
                    <a:gd name="T38" fmla="*/ 2 w 60"/>
                    <a:gd name="T39" fmla="*/ 18 h 148"/>
                    <a:gd name="T40" fmla="*/ 3 w 60"/>
                    <a:gd name="T41" fmla="*/ 20 h 148"/>
                    <a:gd name="T42" fmla="*/ 3 w 60"/>
                    <a:gd name="T43" fmla="*/ 21 h 148"/>
                    <a:gd name="T44" fmla="*/ 3 w 60"/>
                    <a:gd name="T45" fmla="*/ 21 h 148"/>
                    <a:gd name="T46" fmla="*/ 3 w 60"/>
                    <a:gd name="T47" fmla="*/ 25 h 148"/>
                    <a:gd name="T48" fmla="*/ 3 w 60"/>
                    <a:gd name="T49" fmla="*/ 28 h 148"/>
                    <a:gd name="T50" fmla="*/ 3 w 60"/>
                    <a:gd name="T51" fmla="*/ 32 h 148"/>
                    <a:gd name="T52" fmla="*/ 3 w 60"/>
                    <a:gd name="T53" fmla="*/ 36 h 148"/>
                    <a:gd name="T54" fmla="*/ 3 w 60"/>
                    <a:gd name="T55" fmla="*/ 38 h 148"/>
                    <a:gd name="T56" fmla="*/ 3 w 60"/>
                    <a:gd name="T57" fmla="*/ 36 h 148"/>
                    <a:gd name="T58" fmla="*/ 3 w 60"/>
                    <a:gd name="T59" fmla="*/ 37 h 148"/>
                    <a:gd name="T60" fmla="*/ 3 w 60"/>
                    <a:gd name="T61" fmla="*/ 38 h 148"/>
                    <a:gd name="T62" fmla="*/ 6 w 60"/>
                    <a:gd name="T63" fmla="*/ 34 h 1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60" h="148">
                      <a:moveTo>
                        <a:pt x="57" y="134"/>
                      </a:moveTo>
                      <a:lnTo>
                        <a:pt x="58" y="142"/>
                      </a:lnTo>
                      <a:lnTo>
                        <a:pt x="58" y="130"/>
                      </a:lnTo>
                      <a:lnTo>
                        <a:pt x="59" y="115"/>
                      </a:lnTo>
                      <a:lnTo>
                        <a:pt x="60" y="96"/>
                      </a:lnTo>
                      <a:lnTo>
                        <a:pt x="59" y="77"/>
                      </a:lnTo>
                      <a:lnTo>
                        <a:pt x="57" y="64"/>
                      </a:lnTo>
                      <a:lnTo>
                        <a:pt x="54" y="53"/>
                      </a:lnTo>
                      <a:lnTo>
                        <a:pt x="49" y="41"/>
                      </a:lnTo>
                      <a:lnTo>
                        <a:pt x="44" y="31"/>
                      </a:lnTo>
                      <a:lnTo>
                        <a:pt x="38" y="21"/>
                      </a:lnTo>
                      <a:lnTo>
                        <a:pt x="29" y="13"/>
                      </a:lnTo>
                      <a:lnTo>
                        <a:pt x="21" y="6"/>
                      </a:lnTo>
                      <a:lnTo>
                        <a:pt x="10" y="0"/>
                      </a:lnTo>
                      <a:lnTo>
                        <a:pt x="0" y="48"/>
                      </a:lnTo>
                      <a:lnTo>
                        <a:pt x="8" y="53"/>
                      </a:lnTo>
                      <a:lnTo>
                        <a:pt x="14" y="57"/>
                      </a:lnTo>
                      <a:lnTo>
                        <a:pt x="18" y="61"/>
                      </a:lnTo>
                      <a:lnTo>
                        <a:pt x="22" y="67"/>
                      </a:lnTo>
                      <a:lnTo>
                        <a:pt x="24" y="71"/>
                      </a:lnTo>
                      <a:lnTo>
                        <a:pt x="26" y="76"/>
                      </a:lnTo>
                      <a:lnTo>
                        <a:pt x="27" y="80"/>
                      </a:lnTo>
                      <a:lnTo>
                        <a:pt x="27" y="83"/>
                      </a:lnTo>
                      <a:lnTo>
                        <a:pt x="28" y="97"/>
                      </a:lnTo>
                      <a:lnTo>
                        <a:pt x="27" y="110"/>
                      </a:lnTo>
                      <a:lnTo>
                        <a:pt x="26" y="126"/>
                      </a:lnTo>
                      <a:lnTo>
                        <a:pt x="26" y="142"/>
                      </a:lnTo>
                      <a:lnTo>
                        <a:pt x="27" y="148"/>
                      </a:lnTo>
                      <a:lnTo>
                        <a:pt x="26" y="142"/>
                      </a:lnTo>
                      <a:lnTo>
                        <a:pt x="26" y="145"/>
                      </a:lnTo>
                      <a:lnTo>
                        <a:pt x="27" y="148"/>
                      </a:lnTo>
                      <a:lnTo>
                        <a:pt x="57" y="134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Freeform 402"/>
                <p:cNvSpPr>
                  <a:spLocks/>
                </p:cNvSpPr>
                <p:nvPr/>
              </p:nvSpPr>
              <p:spPr bwMode="auto">
                <a:xfrm>
                  <a:off x="1026" y="1731"/>
                  <a:ext cx="6" cy="95"/>
                </a:xfrm>
                <a:custGeom>
                  <a:avLst/>
                  <a:gdLst>
                    <a:gd name="T0" fmla="*/ 6 w 67"/>
                    <a:gd name="T1" fmla="*/ 94 h 384"/>
                    <a:gd name="T2" fmla="*/ 6 w 67"/>
                    <a:gd name="T3" fmla="*/ 93 h 384"/>
                    <a:gd name="T4" fmla="*/ 6 w 67"/>
                    <a:gd name="T5" fmla="*/ 81 h 384"/>
                    <a:gd name="T6" fmla="*/ 5 w 67"/>
                    <a:gd name="T7" fmla="*/ 70 h 384"/>
                    <a:gd name="T8" fmla="*/ 5 w 67"/>
                    <a:gd name="T9" fmla="*/ 58 h 384"/>
                    <a:gd name="T10" fmla="*/ 5 w 67"/>
                    <a:gd name="T11" fmla="*/ 47 h 384"/>
                    <a:gd name="T12" fmla="*/ 4 w 67"/>
                    <a:gd name="T13" fmla="*/ 36 h 384"/>
                    <a:gd name="T14" fmla="*/ 4 w 67"/>
                    <a:gd name="T15" fmla="*/ 24 h 384"/>
                    <a:gd name="T16" fmla="*/ 3 w 67"/>
                    <a:gd name="T17" fmla="*/ 12 h 384"/>
                    <a:gd name="T18" fmla="*/ 3 w 67"/>
                    <a:gd name="T19" fmla="*/ 0 h 384"/>
                    <a:gd name="T20" fmla="*/ 0 w 67"/>
                    <a:gd name="T21" fmla="*/ 3 h 384"/>
                    <a:gd name="T22" fmla="*/ 1 w 67"/>
                    <a:gd name="T23" fmla="*/ 15 h 384"/>
                    <a:gd name="T24" fmla="*/ 1 w 67"/>
                    <a:gd name="T25" fmla="*/ 26 h 384"/>
                    <a:gd name="T26" fmla="*/ 1 w 67"/>
                    <a:gd name="T27" fmla="*/ 37 h 384"/>
                    <a:gd name="T28" fmla="*/ 2 w 67"/>
                    <a:gd name="T29" fmla="*/ 48 h 384"/>
                    <a:gd name="T30" fmla="*/ 2 w 67"/>
                    <a:gd name="T31" fmla="*/ 60 h 384"/>
                    <a:gd name="T32" fmla="*/ 2 w 67"/>
                    <a:gd name="T33" fmla="*/ 71 h 384"/>
                    <a:gd name="T34" fmla="*/ 3 w 67"/>
                    <a:gd name="T35" fmla="*/ 83 h 384"/>
                    <a:gd name="T36" fmla="*/ 3 w 67"/>
                    <a:gd name="T37" fmla="*/ 95 h 384"/>
                    <a:gd name="T38" fmla="*/ 3 w 67"/>
                    <a:gd name="T39" fmla="*/ 94 h 384"/>
                    <a:gd name="T40" fmla="*/ 6 w 67"/>
                    <a:gd name="T41" fmla="*/ 94 h 384"/>
                    <a:gd name="T42" fmla="*/ 6 w 67"/>
                    <a:gd name="T43" fmla="*/ 93 h 384"/>
                    <a:gd name="T44" fmla="*/ 6 w 67"/>
                    <a:gd name="T45" fmla="*/ 93 h 384"/>
                    <a:gd name="T46" fmla="*/ 6 w 67"/>
                    <a:gd name="T47" fmla="*/ 94 h 38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67" h="384">
                      <a:moveTo>
                        <a:pt x="67" y="378"/>
                      </a:moveTo>
                      <a:lnTo>
                        <a:pt x="66" y="374"/>
                      </a:lnTo>
                      <a:lnTo>
                        <a:pt x="62" y="328"/>
                      </a:lnTo>
                      <a:lnTo>
                        <a:pt x="57" y="283"/>
                      </a:lnTo>
                      <a:lnTo>
                        <a:pt x="54" y="236"/>
                      </a:lnTo>
                      <a:lnTo>
                        <a:pt x="51" y="190"/>
                      </a:lnTo>
                      <a:lnTo>
                        <a:pt x="48" y="144"/>
                      </a:lnTo>
                      <a:lnTo>
                        <a:pt x="42" y="96"/>
                      </a:lnTo>
                      <a:lnTo>
                        <a:pt x="37" y="48"/>
                      </a:lnTo>
                      <a:lnTo>
                        <a:pt x="30" y="0"/>
                      </a:lnTo>
                      <a:lnTo>
                        <a:pt x="0" y="14"/>
                      </a:lnTo>
                      <a:lnTo>
                        <a:pt x="6" y="60"/>
                      </a:lnTo>
                      <a:lnTo>
                        <a:pt x="12" y="105"/>
                      </a:lnTo>
                      <a:lnTo>
                        <a:pt x="16" y="150"/>
                      </a:lnTo>
                      <a:lnTo>
                        <a:pt x="20" y="196"/>
                      </a:lnTo>
                      <a:lnTo>
                        <a:pt x="22" y="243"/>
                      </a:lnTo>
                      <a:lnTo>
                        <a:pt x="27" y="289"/>
                      </a:lnTo>
                      <a:lnTo>
                        <a:pt x="30" y="336"/>
                      </a:lnTo>
                      <a:lnTo>
                        <a:pt x="35" y="384"/>
                      </a:lnTo>
                      <a:lnTo>
                        <a:pt x="35" y="378"/>
                      </a:lnTo>
                      <a:lnTo>
                        <a:pt x="67" y="378"/>
                      </a:lnTo>
                      <a:lnTo>
                        <a:pt x="67" y="376"/>
                      </a:lnTo>
                      <a:lnTo>
                        <a:pt x="66" y="374"/>
                      </a:lnTo>
                      <a:lnTo>
                        <a:pt x="67" y="378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Freeform 403"/>
                <p:cNvSpPr>
                  <a:spLocks/>
                </p:cNvSpPr>
                <p:nvPr/>
              </p:nvSpPr>
              <p:spPr bwMode="auto">
                <a:xfrm>
                  <a:off x="1029" y="1826"/>
                  <a:ext cx="8" cy="166"/>
                </a:xfrm>
                <a:custGeom>
                  <a:avLst/>
                  <a:gdLst>
                    <a:gd name="T0" fmla="*/ 7 w 86"/>
                    <a:gd name="T1" fmla="*/ 153 h 677"/>
                    <a:gd name="T2" fmla="*/ 8 w 86"/>
                    <a:gd name="T3" fmla="*/ 160 h 677"/>
                    <a:gd name="T4" fmla="*/ 8 w 86"/>
                    <a:gd name="T5" fmla="*/ 150 h 677"/>
                    <a:gd name="T6" fmla="*/ 8 w 86"/>
                    <a:gd name="T7" fmla="*/ 140 h 677"/>
                    <a:gd name="T8" fmla="*/ 8 w 86"/>
                    <a:gd name="T9" fmla="*/ 129 h 677"/>
                    <a:gd name="T10" fmla="*/ 7 w 86"/>
                    <a:gd name="T11" fmla="*/ 119 h 677"/>
                    <a:gd name="T12" fmla="*/ 6 w 86"/>
                    <a:gd name="T13" fmla="*/ 99 h 677"/>
                    <a:gd name="T14" fmla="*/ 5 w 86"/>
                    <a:gd name="T15" fmla="*/ 79 h 677"/>
                    <a:gd name="T16" fmla="*/ 4 w 86"/>
                    <a:gd name="T17" fmla="*/ 59 h 677"/>
                    <a:gd name="T18" fmla="*/ 4 w 86"/>
                    <a:gd name="T19" fmla="*/ 39 h 677"/>
                    <a:gd name="T20" fmla="*/ 3 w 86"/>
                    <a:gd name="T21" fmla="*/ 29 h 677"/>
                    <a:gd name="T22" fmla="*/ 3 w 86"/>
                    <a:gd name="T23" fmla="*/ 20 h 677"/>
                    <a:gd name="T24" fmla="*/ 3 w 86"/>
                    <a:gd name="T25" fmla="*/ 10 h 677"/>
                    <a:gd name="T26" fmla="*/ 3 w 86"/>
                    <a:gd name="T27" fmla="*/ 0 h 677"/>
                    <a:gd name="T28" fmla="*/ 0 w 86"/>
                    <a:gd name="T29" fmla="*/ 0 h 677"/>
                    <a:gd name="T30" fmla="*/ 0 w 86"/>
                    <a:gd name="T31" fmla="*/ 11 h 677"/>
                    <a:gd name="T32" fmla="*/ 0 w 86"/>
                    <a:gd name="T33" fmla="*/ 21 h 677"/>
                    <a:gd name="T34" fmla="*/ 0 w 86"/>
                    <a:gd name="T35" fmla="*/ 31 h 677"/>
                    <a:gd name="T36" fmla="*/ 1 w 86"/>
                    <a:gd name="T37" fmla="*/ 41 h 677"/>
                    <a:gd name="T38" fmla="*/ 2 w 86"/>
                    <a:gd name="T39" fmla="*/ 61 h 677"/>
                    <a:gd name="T40" fmla="*/ 3 w 86"/>
                    <a:gd name="T41" fmla="*/ 81 h 677"/>
                    <a:gd name="T42" fmla="*/ 3 w 86"/>
                    <a:gd name="T43" fmla="*/ 101 h 677"/>
                    <a:gd name="T44" fmla="*/ 4 w 86"/>
                    <a:gd name="T45" fmla="*/ 121 h 677"/>
                    <a:gd name="T46" fmla="*/ 5 w 86"/>
                    <a:gd name="T47" fmla="*/ 131 h 677"/>
                    <a:gd name="T48" fmla="*/ 5 w 86"/>
                    <a:gd name="T49" fmla="*/ 140 h 677"/>
                    <a:gd name="T50" fmla="*/ 5 w 86"/>
                    <a:gd name="T51" fmla="*/ 150 h 677"/>
                    <a:gd name="T52" fmla="*/ 5 w 86"/>
                    <a:gd name="T53" fmla="*/ 160 h 677"/>
                    <a:gd name="T54" fmla="*/ 7 w 86"/>
                    <a:gd name="T55" fmla="*/ 166 h 677"/>
                    <a:gd name="T56" fmla="*/ 5 w 86"/>
                    <a:gd name="T57" fmla="*/ 160 h 677"/>
                    <a:gd name="T58" fmla="*/ 5 w 86"/>
                    <a:gd name="T59" fmla="*/ 166 h 677"/>
                    <a:gd name="T60" fmla="*/ 7 w 86"/>
                    <a:gd name="T61" fmla="*/ 166 h 677"/>
                    <a:gd name="T62" fmla="*/ 7 w 86"/>
                    <a:gd name="T63" fmla="*/ 153 h 67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86" h="677">
                      <a:moveTo>
                        <a:pt x="70" y="626"/>
                      </a:moveTo>
                      <a:lnTo>
                        <a:pt x="86" y="652"/>
                      </a:lnTo>
                      <a:lnTo>
                        <a:pt x="85" y="610"/>
                      </a:lnTo>
                      <a:lnTo>
                        <a:pt x="83" y="569"/>
                      </a:lnTo>
                      <a:lnTo>
                        <a:pt x="81" y="527"/>
                      </a:lnTo>
                      <a:lnTo>
                        <a:pt x="76" y="485"/>
                      </a:lnTo>
                      <a:lnTo>
                        <a:pt x="68" y="404"/>
                      </a:lnTo>
                      <a:lnTo>
                        <a:pt x="58" y="322"/>
                      </a:lnTo>
                      <a:lnTo>
                        <a:pt x="48" y="241"/>
                      </a:lnTo>
                      <a:lnTo>
                        <a:pt x="39" y="160"/>
                      </a:lnTo>
                      <a:lnTo>
                        <a:pt x="36" y="120"/>
                      </a:lnTo>
                      <a:lnTo>
                        <a:pt x="34" y="80"/>
                      </a:lnTo>
                      <a:lnTo>
                        <a:pt x="32" y="41"/>
                      </a:lnTo>
                      <a:lnTo>
                        <a:pt x="32" y="0"/>
                      </a:lnTo>
                      <a:lnTo>
                        <a:pt x="0" y="0"/>
                      </a:lnTo>
                      <a:lnTo>
                        <a:pt x="1" y="43"/>
                      </a:lnTo>
                      <a:lnTo>
                        <a:pt x="2" y="84"/>
                      </a:lnTo>
                      <a:lnTo>
                        <a:pt x="5" y="127"/>
                      </a:lnTo>
                      <a:lnTo>
                        <a:pt x="8" y="168"/>
                      </a:lnTo>
                      <a:lnTo>
                        <a:pt x="17" y="249"/>
                      </a:lnTo>
                      <a:lnTo>
                        <a:pt x="28" y="332"/>
                      </a:lnTo>
                      <a:lnTo>
                        <a:pt x="37" y="412"/>
                      </a:lnTo>
                      <a:lnTo>
                        <a:pt x="46" y="493"/>
                      </a:lnTo>
                      <a:lnTo>
                        <a:pt x="49" y="533"/>
                      </a:lnTo>
                      <a:lnTo>
                        <a:pt x="52" y="573"/>
                      </a:lnTo>
                      <a:lnTo>
                        <a:pt x="54" y="612"/>
                      </a:lnTo>
                      <a:lnTo>
                        <a:pt x="54" y="652"/>
                      </a:lnTo>
                      <a:lnTo>
                        <a:pt x="70" y="677"/>
                      </a:lnTo>
                      <a:lnTo>
                        <a:pt x="54" y="652"/>
                      </a:lnTo>
                      <a:lnTo>
                        <a:pt x="54" y="677"/>
                      </a:lnTo>
                      <a:lnTo>
                        <a:pt x="70" y="677"/>
                      </a:lnTo>
                      <a:lnTo>
                        <a:pt x="70" y="626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Freeform 404"/>
                <p:cNvSpPr>
                  <a:spLocks/>
                </p:cNvSpPr>
                <p:nvPr/>
              </p:nvSpPr>
              <p:spPr bwMode="auto">
                <a:xfrm>
                  <a:off x="1035" y="1981"/>
                  <a:ext cx="3" cy="11"/>
                </a:xfrm>
                <a:custGeom>
                  <a:avLst/>
                  <a:gdLst>
                    <a:gd name="T0" fmla="*/ 0 w 33"/>
                    <a:gd name="T1" fmla="*/ 4 h 51"/>
                    <a:gd name="T2" fmla="*/ 2 w 33"/>
                    <a:gd name="T3" fmla="*/ 0 h 51"/>
                    <a:gd name="T4" fmla="*/ 0 w 33"/>
                    <a:gd name="T5" fmla="*/ 0 h 51"/>
                    <a:gd name="T6" fmla="*/ 0 w 33"/>
                    <a:gd name="T7" fmla="*/ 11 h 51"/>
                    <a:gd name="T8" fmla="*/ 2 w 33"/>
                    <a:gd name="T9" fmla="*/ 11 h 51"/>
                    <a:gd name="T10" fmla="*/ 3 w 33"/>
                    <a:gd name="T11" fmla="*/ 7 h 51"/>
                    <a:gd name="T12" fmla="*/ 2 w 33"/>
                    <a:gd name="T13" fmla="*/ 11 h 51"/>
                    <a:gd name="T14" fmla="*/ 3 w 33"/>
                    <a:gd name="T15" fmla="*/ 11 h 51"/>
                    <a:gd name="T16" fmla="*/ 3 w 33"/>
                    <a:gd name="T17" fmla="*/ 7 h 51"/>
                    <a:gd name="T18" fmla="*/ 0 w 33"/>
                    <a:gd name="T19" fmla="*/ 4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3" h="51">
                      <a:moveTo>
                        <a:pt x="3" y="20"/>
                      </a:move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18" y="51"/>
                      </a:lnTo>
                      <a:lnTo>
                        <a:pt x="33" y="32"/>
                      </a:lnTo>
                      <a:lnTo>
                        <a:pt x="18" y="51"/>
                      </a:lnTo>
                      <a:lnTo>
                        <a:pt x="31" y="51"/>
                      </a:lnTo>
                      <a:lnTo>
                        <a:pt x="33" y="32"/>
                      </a:lnTo>
                      <a:lnTo>
                        <a:pt x="3" y="2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Freeform 405"/>
                <p:cNvSpPr>
                  <a:spLocks/>
                </p:cNvSpPr>
                <p:nvPr/>
              </p:nvSpPr>
              <p:spPr bwMode="auto">
                <a:xfrm>
                  <a:off x="1035" y="1954"/>
                  <a:ext cx="5" cy="32"/>
                </a:xfrm>
                <a:custGeom>
                  <a:avLst/>
                  <a:gdLst>
                    <a:gd name="T0" fmla="*/ 2 w 49"/>
                    <a:gd name="T1" fmla="*/ 1 h 138"/>
                    <a:gd name="T2" fmla="*/ 2 w 49"/>
                    <a:gd name="T3" fmla="*/ 0 h 138"/>
                    <a:gd name="T4" fmla="*/ 0 w 49"/>
                    <a:gd name="T5" fmla="*/ 29 h 138"/>
                    <a:gd name="T6" fmla="*/ 3 w 49"/>
                    <a:gd name="T7" fmla="*/ 32 h 138"/>
                    <a:gd name="T8" fmla="*/ 5 w 49"/>
                    <a:gd name="T9" fmla="*/ 3 h 138"/>
                    <a:gd name="T10" fmla="*/ 5 w 49"/>
                    <a:gd name="T11" fmla="*/ 1 h 138"/>
                    <a:gd name="T12" fmla="*/ 5 w 49"/>
                    <a:gd name="T13" fmla="*/ 3 h 138"/>
                    <a:gd name="T14" fmla="*/ 5 w 49"/>
                    <a:gd name="T15" fmla="*/ 2 h 138"/>
                    <a:gd name="T16" fmla="*/ 5 w 49"/>
                    <a:gd name="T17" fmla="*/ 1 h 138"/>
                    <a:gd name="T18" fmla="*/ 2 w 49"/>
                    <a:gd name="T19" fmla="*/ 1 h 1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9" h="138">
                      <a:moveTo>
                        <a:pt x="17" y="5"/>
                      </a:moveTo>
                      <a:lnTo>
                        <a:pt x="18" y="0"/>
                      </a:lnTo>
                      <a:lnTo>
                        <a:pt x="0" y="126"/>
                      </a:lnTo>
                      <a:lnTo>
                        <a:pt x="30" y="138"/>
                      </a:lnTo>
                      <a:lnTo>
                        <a:pt x="48" y="11"/>
                      </a:lnTo>
                      <a:lnTo>
                        <a:pt x="49" y="5"/>
                      </a:lnTo>
                      <a:lnTo>
                        <a:pt x="48" y="11"/>
                      </a:lnTo>
                      <a:lnTo>
                        <a:pt x="49" y="9"/>
                      </a:lnTo>
                      <a:lnTo>
                        <a:pt x="49" y="5"/>
                      </a:lnTo>
                      <a:lnTo>
                        <a:pt x="17" y="5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Freeform 406"/>
                <p:cNvSpPr>
                  <a:spLocks/>
                </p:cNvSpPr>
                <p:nvPr/>
              </p:nvSpPr>
              <p:spPr bwMode="auto">
                <a:xfrm>
                  <a:off x="1037" y="1813"/>
                  <a:ext cx="6" cy="141"/>
                </a:xfrm>
                <a:custGeom>
                  <a:avLst/>
                  <a:gdLst>
                    <a:gd name="T0" fmla="*/ 3 w 68"/>
                    <a:gd name="T1" fmla="*/ 0 h 575"/>
                    <a:gd name="T2" fmla="*/ 3 w 68"/>
                    <a:gd name="T3" fmla="*/ 1 h 575"/>
                    <a:gd name="T4" fmla="*/ 3 w 68"/>
                    <a:gd name="T5" fmla="*/ 10 h 575"/>
                    <a:gd name="T6" fmla="*/ 3 w 68"/>
                    <a:gd name="T7" fmla="*/ 18 h 575"/>
                    <a:gd name="T8" fmla="*/ 3 w 68"/>
                    <a:gd name="T9" fmla="*/ 27 h 575"/>
                    <a:gd name="T10" fmla="*/ 3 w 68"/>
                    <a:gd name="T11" fmla="*/ 36 h 575"/>
                    <a:gd name="T12" fmla="*/ 2 w 68"/>
                    <a:gd name="T13" fmla="*/ 53 h 575"/>
                    <a:gd name="T14" fmla="*/ 2 w 68"/>
                    <a:gd name="T15" fmla="*/ 70 h 575"/>
                    <a:gd name="T16" fmla="*/ 1 w 68"/>
                    <a:gd name="T17" fmla="*/ 88 h 575"/>
                    <a:gd name="T18" fmla="*/ 1 w 68"/>
                    <a:gd name="T19" fmla="*/ 105 h 575"/>
                    <a:gd name="T20" fmla="*/ 0 w 68"/>
                    <a:gd name="T21" fmla="*/ 114 h 575"/>
                    <a:gd name="T22" fmla="*/ 0 w 68"/>
                    <a:gd name="T23" fmla="*/ 123 h 575"/>
                    <a:gd name="T24" fmla="*/ 0 w 68"/>
                    <a:gd name="T25" fmla="*/ 132 h 575"/>
                    <a:gd name="T26" fmla="*/ 0 w 68"/>
                    <a:gd name="T27" fmla="*/ 141 h 575"/>
                    <a:gd name="T28" fmla="*/ 3 w 68"/>
                    <a:gd name="T29" fmla="*/ 141 h 575"/>
                    <a:gd name="T30" fmla="*/ 3 w 68"/>
                    <a:gd name="T31" fmla="*/ 133 h 575"/>
                    <a:gd name="T32" fmla="*/ 3 w 68"/>
                    <a:gd name="T33" fmla="*/ 124 h 575"/>
                    <a:gd name="T34" fmla="*/ 3 w 68"/>
                    <a:gd name="T35" fmla="*/ 115 h 575"/>
                    <a:gd name="T36" fmla="*/ 3 w 68"/>
                    <a:gd name="T37" fmla="*/ 107 h 575"/>
                    <a:gd name="T38" fmla="*/ 4 w 68"/>
                    <a:gd name="T39" fmla="*/ 90 h 575"/>
                    <a:gd name="T40" fmla="*/ 4 w 68"/>
                    <a:gd name="T41" fmla="*/ 72 h 575"/>
                    <a:gd name="T42" fmla="*/ 5 w 68"/>
                    <a:gd name="T43" fmla="*/ 55 h 575"/>
                    <a:gd name="T44" fmla="*/ 5 w 68"/>
                    <a:gd name="T45" fmla="*/ 37 h 575"/>
                    <a:gd name="T46" fmla="*/ 6 w 68"/>
                    <a:gd name="T47" fmla="*/ 28 h 575"/>
                    <a:gd name="T48" fmla="*/ 6 w 68"/>
                    <a:gd name="T49" fmla="*/ 19 h 575"/>
                    <a:gd name="T50" fmla="*/ 6 w 68"/>
                    <a:gd name="T51" fmla="*/ 10 h 575"/>
                    <a:gd name="T52" fmla="*/ 6 w 68"/>
                    <a:gd name="T53" fmla="*/ 1 h 575"/>
                    <a:gd name="T54" fmla="*/ 6 w 68"/>
                    <a:gd name="T55" fmla="*/ 2 h 575"/>
                    <a:gd name="T56" fmla="*/ 3 w 68"/>
                    <a:gd name="T57" fmla="*/ 0 h 575"/>
                    <a:gd name="T58" fmla="*/ 3 w 68"/>
                    <a:gd name="T59" fmla="*/ 1 h 575"/>
                    <a:gd name="T60" fmla="*/ 3 w 68"/>
                    <a:gd name="T61" fmla="*/ 1 h 575"/>
                    <a:gd name="T62" fmla="*/ 3 w 68"/>
                    <a:gd name="T63" fmla="*/ 0 h 57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68" h="575">
                      <a:moveTo>
                        <a:pt x="36" y="0"/>
                      </a:moveTo>
                      <a:lnTo>
                        <a:pt x="36" y="5"/>
                      </a:lnTo>
                      <a:lnTo>
                        <a:pt x="36" y="41"/>
                      </a:lnTo>
                      <a:lnTo>
                        <a:pt x="35" y="75"/>
                      </a:lnTo>
                      <a:lnTo>
                        <a:pt x="33" y="110"/>
                      </a:lnTo>
                      <a:lnTo>
                        <a:pt x="31" y="145"/>
                      </a:lnTo>
                      <a:lnTo>
                        <a:pt x="26" y="216"/>
                      </a:lnTo>
                      <a:lnTo>
                        <a:pt x="18" y="286"/>
                      </a:lnTo>
                      <a:lnTo>
                        <a:pt x="12" y="358"/>
                      </a:lnTo>
                      <a:lnTo>
                        <a:pt x="7" y="430"/>
                      </a:lnTo>
                      <a:lnTo>
                        <a:pt x="3" y="466"/>
                      </a:lnTo>
                      <a:lnTo>
                        <a:pt x="2" y="503"/>
                      </a:lnTo>
                      <a:lnTo>
                        <a:pt x="1" y="538"/>
                      </a:lnTo>
                      <a:lnTo>
                        <a:pt x="0" y="575"/>
                      </a:lnTo>
                      <a:lnTo>
                        <a:pt x="32" y="575"/>
                      </a:lnTo>
                      <a:lnTo>
                        <a:pt x="32" y="541"/>
                      </a:lnTo>
                      <a:lnTo>
                        <a:pt x="33" y="506"/>
                      </a:lnTo>
                      <a:lnTo>
                        <a:pt x="35" y="471"/>
                      </a:lnTo>
                      <a:lnTo>
                        <a:pt x="37" y="436"/>
                      </a:lnTo>
                      <a:lnTo>
                        <a:pt x="43" y="366"/>
                      </a:lnTo>
                      <a:lnTo>
                        <a:pt x="50" y="294"/>
                      </a:lnTo>
                      <a:lnTo>
                        <a:pt x="56" y="223"/>
                      </a:lnTo>
                      <a:lnTo>
                        <a:pt x="62" y="152"/>
                      </a:lnTo>
                      <a:lnTo>
                        <a:pt x="65" y="115"/>
                      </a:lnTo>
                      <a:lnTo>
                        <a:pt x="66" y="79"/>
                      </a:lnTo>
                      <a:lnTo>
                        <a:pt x="67" y="42"/>
                      </a:lnTo>
                      <a:lnTo>
                        <a:pt x="68" y="5"/>
                      </a:lnTo>
                      <a:lnTo>
                        <a:pt x="68" y="10"/>
                      </a:lnTo>
                      <a:lnTo>
                        <a:pt x="36" y="0"/>
                      </a:lnTo>
                      <a:lnTo>
                        <a:pt x="36" y="3"/>
                      </a:lnTo>
                      <a:lnTo>
                        <a:pt x="36" y="5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Freeform 407"/>
                <p:cNvSpPr>
                  <a:spLocks/>
                </p:cNvSpPr>
                <p:nvPr/>
              </p:nvSpPr>
              <p:spPr bwMode="auto">
                <a:xfrm>
                  <a:off x="1040" y="1702"/>
                  <a:ext cx="6" cy="113"/>
                </a:xfrm>
                <a:custGeom>
                  <a:avLst/>
                  <a:gdLst>
                    <a:gd name="T0" fmla="*/ 4 w 68"/>
                    <a:gd name="T1" fmla="*/ 0 h 464"/>
                    <a:gd name="T2" fmla="*/ 3 w 68"/>
                    <a:gd name="T3" fmla="*/ 6 h 464"/>
                    <a:gd name="T4" fmla="*/ 3 w 68"/>
                    <a:gd name="T5" fmla="*/ 19 h 464"/>
                    <a:gd name="T6" fmla="*/ 3 w 68"/>
                    <a:gd name="T7" fmla="*/ 32 h 464"/>
                    <a:gd name="T8" fmla="*/ 3 w 68"/>
                    <a:gd name="T9" fmla="*/ 45 h 464"/>
                    <a:gd name="T10" fmla="*/ 2 w 68"/>
                    <a:gd name="T11" fmla="*/ 58 h 464"/>
                    <a:gd name="T12" fmla="*/ 2 w 68"/>
                    <a:gd name="T13" fmla="*/ 71 h 464"/>
                    <a:gd name="T14" fmla="*/ 1 w 68"/>
                    <a:gd name="T15" fmla="*/ 85 h 464"/>
                    <a:gd name="T16" fmla="*/ 1 w 68"/>
                    <a:gd name="T17" fmla="*/ 98 h 464"/>
                    <a:gd name="T18" fmla="*/ 0 w 68"/>
                    <a:gd name="T19" fmla="*/ 111 h 464"/>
                    <a:gd name="T20" fmla="*/ 3 w 68"/>
                    <a:gd name="T21" fmla="*/ 113 h 464"/>
                    <a:gd name="T22" fmla="*/ 3 w 68"/>
                    <a:gd name="T23" fmla="*/ 100 h 464"/>
                    <a:gd name="T24" fmla="*/ 4 w 68"/>
                    <a:gd name="T25" fmla="*/ 87 h 464"/>
                    <a:gd name="T26" fmla="*/ 4 w 68"/>
                    <a:gd name="T27" fmla="*/ 73 h 464"/>
                    <a:gd name="T28" fmla="*/ 5 w 68"/>
                    <a:gd name="T29" fmla="*/ 60 h 464"/>
                    <a:gd name="T30" fmla="*/ 5 w 68"/>
                    <a:gd name="T31" fmla="*/ 46 h 464"/>
                    <a:gd name="T32" fmla="*/ 6 w 68"/>
                    <a:gd name="T33" fmla="*/ 33 h 464"/>
                    <a:gd name="T34" fmla="*/ 6 w 68"/>
                    <a:gd name="T35" fmla="*/ 20 h 464"/>
                    <a:gd name="T36" fmla="*/ 6 w 68"/>
                    <a:gd name="T37" fmla="*/ 6 h 464"/>
                    <a:gd name="T38" fmla="*/ 5 w 68"/>
                    <a:gd name="T39" fmla="*/ 12 h 464"/>
                    <a:gd name="T40" fmla="*/ 4 w 68"/>
                    <a:gd name="T41" fmla="*/ 0 h 464"/>
                    <a:gd name="T42" fmla="*/ 3 w 68"/>
                    <a:gd name="T43" fmla="*/ 2 h 464"/>
                    <a:gd name="T44" fmla="*/ 3 w 68"/>
                    <a:gd name="T45" fmla="*/ 6 h 464"/>
                    <a:gd name="T46" fmla="*/ 4 w 68"/>
                    <a:gd name="T47" fmla="*/ 0 h 46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68" h="464">
                      <a:moveTo>
                        <a:pt x="48" y="0"/>
                      </a:moveTo>
                      <a:lnTo>
                        <a:pt x="36" y="25"/>
                      </a:lnTo>
                      <a:lnTo>
                        <a:pt x="35" y="77"/>
                      </a:lnTo>
                      <a:lnTo>
                        <a:pt x="33" y="131"/>
                      </a:lnTo>
                      <a:lnTo>
                        <a:pt x="30" y="185"/>
                      </a:lnTo>
                      <a:lnTo>
                        <a:pt x="25" y="238"/>
                      </a:lnTo>
                      <a:lnTo>
                        <a:pt x="19" y="293"/>
                      </a:lnTo>
                      <a:lnTo>
                        <a:pt x="13" y="347"/>
                      </a:lnTo>
                      <a:lnTo>
                        <a:pt x="7" y="401"/>
                      </a:lnTo>
                      <a:lnTo>
                        <a:pt x="0" y="454"/>
                      </a:lnTo>
                      <a:lnTo>
                        <a:pt x="32" y="464"/>
                      </a:lnTo>
                      <a:lnTo>
                        <a:pt x="38" y="410"/>
                      </a:lnTo>
                      <a:lnTo>
                        <a:pt x="45" y="356"/>
                      </a:lnTo>
                      <a:lnTo>
                        <a:pt x="50" y="301"/>
                      </a:lnTo>
                      <a:lnTo>
                        <a:pt x="56" y="246"/>
                      </a:lnTo>
                      <a:lnTo>
                        <a:pt x="61" y="190"/>
                      </a:lnTo>
                      <a:lnTo>
                        <a:pt x="65" y="136"/>
                      </a:lnTo>
                      <a:lnTo>
                        <a:pt x="67" y="81"/>
                      </a:lnTo>
                      <a:lnTo>
                        <a:pt x="68" y="25"/>
                      </a:lnTo>
                      <a:lnTo>
                        <a:pt x="56" y="49"/>
                      </a:lnTo>
                      <a:lnTo>
                        <a:pt x="48" y="0"/>
                      </a:lnTo>
                      <a:lnTo>
                        <a:pt x="36" y="7"/>
                      </a:lnTo>
                      <a:lnTo>
                        <a:pt x="36" y="25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408"/>
                <p:cNvSpPr>
                  <a:spLocks/>
                </p:cNvSpPr>
                <p:nvPr/>
              </p:nvSpPr>
              <p:spPr bwMode="auto">
                <a:xfrm>
                  <a:off x="1045" y="1696"/>
                  <a:ext cx="3" cy="16"/>
                </a:xfrm>
                <a:custGeom>
                  <a:avLst/>
                  <a:gdLst>
                    <a:gd name="T0" fmla="*/ 3 w 38"/>
                    <a:gd name="T1" fmla="*/ 8 h 67"/>
                    <a:gd name="T2" fmla="*/ 1 w 38"/>
                    <a:gd name="T3" fmla="*/ 2 h 67"/>
                    <a:gd name="T4" fmla="*/ 0 w 38"/>
                    <a:gd name="T5" fmla="*/ 4 h 67"/>
                    <a:gd name="T6" fmla="*/ 1 w 38"/>
                    <a:gd name="T7" fmla="*/ 16 h 67"/>
                    <a:gd name="T8" fmla="*/ 2 w 38"/>
                    <a:gd name="T9" fmla="*/ 14 h 67"/>
                    <a:gd name="T10" fmla="*/ 0 w 38"/>
                    <a:gd name="T11" fmla="*/ 8 h 67"/>
                    <a:gd name="T12" fmla="*/ 3 w 38"/>
                    <a:gd name="T13" fmla="*/ 8 h 67"/>
                    <a:gd name="T14" fmla="*/ 3 w 38"/>
                    <a:gd name="T15" fmla="*/ 0 h 67"/>
                    <a:gd name="T16" fmla="*/ 1 w 38"/>
                    <a:gd name="T17" fmla="*/ 2 h 67"/>
                    <a:gd name="T18" fmla="*/ 3 w 38"/>
                    <a:gd name="T19" fmla="*/ 8 h 6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8" h="67">
                      <a:moveTo>
                        <a:pt x="38" y="35"/>
                      </a:moveTo>
                      <a:lnTo>
                        <a:pt x="18" y="10"/>
                      </a:lnTo>
                      <a:lnTo>
                        <a:pt x="0" y="18"/>
                      </a:lnTo>
                      <a:lnTo>
                        <a:pt x="8" y="67"/>
                      </a:lnTo>
                      <a:lnTo>
                        <a:pt x="26" y="58"/>
                      </a:lnTo>
                      <a:lnTo>
                        <a:pt x="6" y="35"/>
                      </a:lnTo>
                      <a:lnTo>
                        <a:pt x="38" y="35"/>
                      </a:lnTo>
                      <a:lnTo>
                        <a:pt x="38" y="0"/>
                      </a:lnTo>
                      <a:lnTo>
                        <a:pt x="18" y="10"/>
                      </a:lnTo>
                      <a:lnTo>
                        <a:pt x="38" y="35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Freeform 409"/>
                <p:cNvSpPr>
                  <a:spLocks/>
                </p:cNvSpPr>
                <p:nvPr/>
              </p:nvSpPr>
              <p:spPr bwMode="auto">
                <a:xfrm>
                  <a:off x="1045" y="1704"/>
                  <a:ext cx="6" cy="60"/>
                </a:xfrm>
                <a:custGeom>
                  <a:avLst/>
                  <a:gdLst>
                    <a:gd name="T0" fmla="*/ 6 w 68"/>
                    <a:gd name="T1" fmla="*/ 58 h 241"/>
                    <a:gd name="T2" fmla="*/ 6 w 68"/>
                    <a:gd name="T3" fmla="*/ 57 h 241"/>
                    <a:gd name="T4" fmla="*/ 6 w 68"/>
                    <a:gd name="T5" fmla="*/ 49 h 241"/>
                    <a:gd name="T6" fmla="*/ 5 w 68"/>
                    <a:gd name="T7" fmla="*/ 42 h 241"/>
                    <a:gd name="T8" fmla="*/ 4 w 68"/>
                    <a:gd name="T9" fmla="*/ 35 h 241"/>
                    <a:gd name="T10" fmla="*/ 4 w 68"/>
                    <a:gd name="T11" fmla="*/ 27 h 241"/>
                    <a:gd name="T12" fmla="*/ 4 w 68"/>
                    <a:gd name="T13" fmla="*/ 20 h 241"/>
                    <a:gd name="T14" fmla="*/ 3 w 68"/>
                    <a:gd name="T15" fmla="*/ 13 h 241"/>
                    <a:gd name="T16" fmla="*/ 3 w 68"/>
                    <a:gd name="T17" fmla="*/ 6 h 241"/>
                    <a:gd name="T18" fmla="*/ 3 w 68"/>
                    <a:gd name="T19" fmla="*/ 0 h 241"/>
                    <a:gd name="T20" fmla="*/ 0 w 68"/>
                    <a:gd name="T21" fmla="*/ 0 h 241"/>
                    <a:gd name="T22" fmla="*/ 0 w 68"/>
                    <a:gd name="T23" fmla="*/ 8 h 241"/>
                    <a:gd name="T24" fmla="*/ 0 w 68"/>
                    <a:gd name="T25" fmla="*/ 16 h 241"/>
                    <a:gd name="T26" fmla="*/ 1 w 68"/>
                    <a:gd name="T27" fmla="*/ 23 h 241"/>
                    <a:gd name="T28" fmla="*/ 1 w 68"/>
                    <a:gd name="T29" fmla="*/ 31 h 241"/>
                    <a:gd name="T30" fmla="*/ 2 w 68"/>
                    <a:gd name="T31" fmla="*/ 38 h 241"/>
                    <a:gd name="T32" fmla="*/ 2 w 68"/>
                    <a:gd name="T33" fmla="*/ 46 h 241"/>
                    <a:gd name="T34" fmla="*/ 3 w 68"/>
                    <a:gd name="T35" fmla="*/ 53 h 241"/>
                    <a:gd name="T36" fmla="*/ 3 w 68"/>
                    <a:gd name="T37" fmla="*/ 60 h 241"/>
                    <a:gd name="T38" fmla="*/ 3 w 68"/>
                    <a:gd name="T39" fmla="*/ 58 h 241"/>
                    <a:gd name="T40" fmla="*/ 6 w 68"/>
                    <a:gd name="T41" fmla="*/ 58 h 241"/>
                    <a:gd name="T42" fmla="*/ 6 w 68"/>
                    <a:gd name="T43" fmla="*/ 58 h 241"/>
                    <a:gd name="T44" fmla="*/ 6 w 68"/>
                    <a:gd name="T45" fmla="*/ 57 h 241"/>
                    <a:gd name="T46" fmla="*/ 6 w 68"/>
                    <a:gd name="T47" fmla="*/ 58 h 24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68" h="241">
                      <a:moveTo>
                        <a:pt x="68" y="234"/>
                      </a:moveTo>
                      <a:lnTo>
                        <a:pt x="68" y="228"/>
                      </a:lnTo>
                      <a:lnTo>
                        <a:pt x="63" y="198"/>
                      </a:lnTo>
                      <a:lnTo>
                        <a:pt x="57" y="168"/>
                      </a:lnTo>
                      <a:lnTo>
                        <a:pt x="50" y="139"/>
                      </a:lnTo>
                      <a:lnTo>
                        <a:pt x="45" y="109"/>
                      </a:lnTo>
                      <a:lnTo>
                        <a:pt x="40" y="81"/>
                      </a:lnTo>
                      <a:lnTo>
                        <a:pt x="35" y="53"/>
                      </a:lnTo>
                      <a:lnTo>
                        <a:pt x="33" y="26"/>
                      </a:lnTo>
                      <a:lnTo>
                        <a:pt x="32" y="0"/>
                      </a:lnTo>
                      <a:lnTo>
                        <a:pt x="0" y="0"/>
                      </a:lnTo>
                      <a:lnTo>
                        <a:pt x="1" y="31"/>
                      </a:lnTo>
                      <a:lnTo>
                        <a:pt x="5" y="63"/>
                      </a:lnTo>
                      <a:lnTo>
                        <a:pt x="10" y="93"/>
                      </a:lnTo>
                      <a:lnTo>
                        <a:pt x="15" y="125"/>
                      </a:lnTo>
                      <a:lnTo>
                        <a:pt x="20" y="154"/>
                      </a:lnTo>
                      <a:lnTo>
                        <a:pt x="27" y="183"/>
                      </a:lnTo>
                      <a:lnTo>
                        <a:pt x="32" y="213"/>
                      </a:lnTo>
                      <a:lnTo>
                        <a:pt x="37" y="241"/>
                      </a:lnTo>
                      <a:lnTo>
                        <a:pt x="36" y="234"/>
                      </a:lnTo>
                      <a:lnTo>
                        <a:pt x="68" y="234"/>
                      </a:lnTo>
                      <a:lnTo>
                        <a:pt x="68" y="231"/>
                      </a:lnTo>
                      <a:lnTo>
                        <a:pt x="68" y="228"/>
                      </a:lnTo>
                      <a:lnTo>
                        <a:pt x="68" y="234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Freeform 410"/>
                <p:cNvSpPr>
                  <a:spLocks/>
                </p:cNvSpPr>
                <p:nvPr/>
              </p:nvSpPr>
              <p:spPr bwMode="auto">
                <a:xfrm>
                  <a:off x="1048" y="1764"/>
                  <a:ext cx="5" cy="119"/>
                </a:xfrm>
                <a:custGeom>
                  <a:avLst/>
                  <a:gdLst>
                    <a:gd name="T0" fmla="*/ 5 w 50"/>
                    <a:gd name="T1" fmla="*/ 117 h 485"/>
                    <a:gd name="T2" fmla="*/ 5 w 50"/>
                    <a:gd name="T3" fmla="*/ 118 h 485"/>
                    <a:gd name="T4" fmla="*/ 5 w 50"/>
                    <a:gd name="T5" fmla="*/ 103 h 485"/>
                    <a:gd name="T6" fmla="*/ 5 w 50"/>
                    <a:gd name="T7" fmla="*/ 88 h 485"/>
                    <a:gd name="T8" fmla="*/ 5 w 50"/>
                    <a:gd name="T9" fmla="*/ 73 h 485"/>
                    <a:gd name="T10" fmla="*/ 4 w 50"/>
                    <a:gd name="T11" fmla="*/ 58 h 485"/>
                    <a:gd name="T12" fmla="*/ 4 w 50"/>
                    <a:gd name="T13" fmla="*/ 44 h 485"/>
                    <a:gd name="T14" fmla="*/ 4 w 50"/>
                    <a:gd name="T15" fmla="*/ 29 h 485"/>
                    <a:gd name="T16" fmla="*/ 3 w 50"/>
                    <a:gd name="T17" fmla="*/ 14 h 485"/>
                    <a:gd name="T18" fmla="*/ 3 w 50"/>
                    <a:gd name="T19" fmla="*/ 0 h 485"/>
                    <a:gd name="T20" fmla="*/ 0 w 50"/>
                    <a:gd name="T21" fmla="*/ 0 h 485"/>
                    <a:gd name="T22" fmla="*/ 0 w 50"/>
                    <a:gd name="T23" fmla="*/ 15 h 485"/>
                    <a:gd name="T24" fmla="*/ 0 w 50"/>
                    <a:gd name="T25" fmla="*/ 30 h 485"/>
                    <a:gd name="T26" fmla="*/ 1 w 50"/>
                    <a:gd name="T27" fmla="*/ 45 h 485"/>
                    <a:gd name="T28" fmla="*/ 1 w 50"/>
                    <a:gd name="T29" fmla="*/ 60 h 485"/>
                    <a:gd name="T30" fmla="*/ 1 w 50"/>
                    <a:gd name="T31" fmla="*/ 74 h 485"/>
                    <a:gd name="T32" fmla="*/ 2 w 50"/>
                    <a:gd name="T33" fmla="*/ 89 h 485"/>
                    <a:gd name="T34" fmla="*/ 2 w 50"/>
                    <a:gd name="T35" fmla="*/ 103 h 485"/>
                    <a:gd name="T36" fmla="*/ 2 w 50"/>
                    <a:gd name="T37" fmla="*/ 118 h 485"/>
                    <a:gd name="T38" fmla="*/ 2 w 50"/>
                    <a:gd name="T39" fmla="*/ 119 h 485"/>
                    <a:gd name="T40" fmla="*/ 2 w 50"/>
                    <a:gd name="T41" fmla="*/ 118 h 485"/>
                    <a:gd name="T42" fmla="*/ 2 w 50"/>
                    <a:gd name="T43" fmla="*/ 118 h 485"/>
                    <a:gd name="T44" fmla="*/ 2 w 50"/>
                    <a:gd name="T45" fmla="*/ 119 h 485"/>
                    <a:gd name="T46" fmla="*/ 5 w 50"/>
                    <a:gd name="T47" fmla="*/ 117 h 48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50" h="485">
                      <a:moveTo>
                        <a:pt x="50" y="475"/>
                      </a:moveTo>
                      <a:lnTo>
                        <a:pt x="50" y="479"/>
                      </a:lnTo>
                      <a:lnTo>
                        <a:pt x="49" y="419"/>
                      </a:lnTo>
                      <a:lnTo>
                        <a:pt x="47" y="358"/>
                      </a:lnTo>
                      <a:lnTo>
                        <a:pt x="45" y="298"/>
                      </a:lnTo>
                      <a:lnTo>
                        <a:pt x="41" y="238"/>
                      </a:lnTo>
                      <a:lnTo>
                        <a:pt x="38" y="178"/>
                      </a:lnTo>
                      <a:lnTo>
                        <a:pt x="35" y="119"/>
                      </a:lnTo>
                      <a:lnTo>
                        <a:pt x="33" y="59"/>
                      </a:lnTo>
                      <a:lnTo>
                        <a:pt x="32" y="0"/>
                      </a:lnTo>
                      <a:lnTo>
                        <a:pt x="0" y="0"/>
                      </a:lnTo>
                      <a:lnTo>
                        <a:pt x="1" y="61"/>
                      </a:lnTo>
                      <a:lnTo>
                        <a:pt x="4" y="122"/>
                      </a:lnTo>
                      <a:lnTo>
                        <a:pt x="7" y="182"/>
                      </a:lnTo>
                      <a:lnTo>
                        <a:pt x="10" y="243"/>
                      </a:lnTo>
                      <a:lnTo>
                        <a:pt x="13" y="302"/>
                      </a:lnTo>
                      <a:lnTo>
                        <a:pt x="16" y="361"/>
                      </a:lnTo>
                      <a:lnTo>
                        <a:pt x="18" y="421"/>
                      </a:lnTo>
                      <a:lnTo>
                        <a:pt x="18" y="479"/>
                      </a:lnTo>
                      <a:lnTo>
                        <a:pt x="19" y="485"/>
                      </a:lnTo>
                      <a:lnTo>
                        <a:pt x="18" y="479"/>
                      </a:lnTo>
                      <a:lnTo>
                        <a:pt x="18" y="482"/>
                      </a:lnTo>
                      <a:lnTo>
                        <a:pt x="19" y="485"/>
                      </a:lnTo>
                      <a:lnTo>
                        <a:pt x="50" y="475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Freeform 411"/>
                <p:cNvSpPr>
                  <a:spLocks/>
                </p:cNvSpPr>
                <p:nvPr/>
              </p:nvSpPr>
              <p:spPr bwMode="auto">
                <a:xfrm>
                  <a:off x="1050" y="1880"/>
                  <a:ext cx="8" cy="120"/>
                </a:xfrm>
                <a:custGeom>
                  <a:avLst/>
                  <a:gdLst>
                    <a:gd name="T0" fmla="*/ 5 w 84"/>
                    <a:gd name="T1" fmla="*/ 104 h 485"/>
                    <a:gd name="T2" fmla="*/ 8 w 84"/>
                    <a:gd name="T3" fmla="*/ 103 h 485"/>
                    <a:gd name="T4" fmla="*/ 7 w 84"/>
                    <a:gd name="T5" fmla="*/ 97 h 485"/>
                    <a:gd name="T6" fmla="*/ 6 w 84"/>
                    <a:gd name="T7" fmla="*/ 91 h 485"/>
                    <a:gd name="T8" fmla="*/ 6 w 84"/>
                    <a:gd name="T9" fmla="*/ 85 h 485"/>
                    <a:gd name="T10" fmla="*/ 5 w 84"/>
                    <a:gd name="T11" fmla="*/ 78 h 485"/>
                    <a:gd name="T12" fmla="*/ 5 w 84"/>
                    <a:gd name="T13" fmla="*/ 72 h 485"/>
                    <a:gd name="T14" fmla="*/ 5 w 84"/>
                    <a:gd name="T15" fmla="*/ 66 h 485"/>
                    <a:gd name="T16" fmla="*/ 4 w 84"/>
                    <a:gd name="T17" fmla="*/ 60 h 485"/>
                    <a:gd name="T18" fmla="*/ 4 w 84"/>
                    <a:gd name="T19" fmla="*/ 53 h 485"/>
                    <a:gd name="T20" fmla="*/ 4 w 84"/>
                    <a:gd name="T21" fmla="*/ 40 h 485"/>
                    <a:gd name="T22" fmla="*/ 4 w 84"/>
                    <a:gd name="T23" fmla="*/ 27 h 485"/>
                    <a:gd name="T24" fmla="*/ 3 w 84"/>
                    <a:gd name="T25" fmla="*/ 13 h 485"/>
                    <a:gd name="T26" fmla="*/ 3 w 84"/>
                    <a:gd name="T27" fmla="*/ 0 h 485"/>
                    <a:gd name="T28" fmla="*/ 0 w 84"/>
                    <a:gd name="T29" fmla="*/ 2 h 485"/>
                    <a:gd name="T30" fmla="*/ 0 w 84"/>
                    <a:gd name="T31" fmla="*/ 15 h 485"/>
                    <a:gd name="T32" fmla="*/ 1 w 84"/>
                    <a:gd name="T33" fmla="*/ 28 h 485"/>
                    <a:gd name="T34" fmla="*/ 1 w 84"/>
                    <a:gd name="T35" fmla="*/ 41 h 485"/>
                    <a:gd name="T36" fmla="*/ 1 w 84"/>
                    <a:gd name="T37" fmla="*/ 55 h 485"/>
                    <a:gd name="T38" fmla="*/ 1 w 84"/>
                    <a:gd name="T39" fmla="*/ 62 h 485"/>
                    <a:gd name="T40" fmla="*/ 2 w 84"/>
                    <a:gd name="T41" fmla="*/ 68 h 485"/>
                    <a:gd name="T42" fmla="*/ 2 w 84"/>
                    <a:gd name="T43" fmla="*/ 75 h 485"/>
                    <a:gd name="T44" fmla="*/ 2 w 84"/>
                    <a:gd name="T45" fmla="*/ 82 h 485"/>
                    <a:gd name="T46" fmla="*/ 3 w 84"/>
                    <a:gd name="T47" fmla="*/ 89 h 485"/>
                    <a:gd name="T48" fmla="*/ 4 w 84"/>
                    <a:gd name="T49" fmla="*/ 96 h 485"/>
                    <a:gd name="T50" fmla="*/ 4 w 84"/>
                    <a:gd name="T51" fmla="*/ 103 h 485"/>
                    <a:gd name="T52" fmla="*/ 5 w 84"/>
                    <a:gd name="T53" fmla="*/ 110 h 485"/>
                    <a:gd name="T54" fmla="*/ 8 w 84"/>
                    <a:gd name="T55" fmla="*/ 109 h 485"/>
                    <a:gd name="T56" fmla="*/ 5 w 84"/>
                    <a:gd name="T57" fmla="*/ 110 h 485"/>
                    <a:gd name="T58" fmla="*/ 7 w 84"/>
                    <a:gd name="T59" fmla="*/ 120 h 485"/>
                    <a:gd name="T60" fmla="*/ 8 w 84"/>
                    <a:gd name="T61" fmla="*/ 109 h 485"/>
                    <a:gd name="T62" fmla="*/ 5 w 84"/>
                    <a:gd name="T63" fmla="*/ 104 h 48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84" h="485">
                      <a:moveTo>
                        <a:pt x="56" y="421"/>
                      </a:moveTo>
                      <a:lnTo>
                        <a:pt x="83" y="416"/>
                      </a:lnTo>
                      <a:lnTo>
                        <a:pt x="74" y="392"/>
                      </a:lnTo>
                      <a:lnTo>
                        <a:pt x="66" y="367"/>
                      </a:lnTo>
                      <a:lnTo>
                        <a:pt x="60" y="342"/>
                      </a:lnTo>
                      <a:lnTo>
                        <a:pt x="56" y="317"/>
                      </a:lnTo>
                      <a:lnTo>
                        <a:pt x="51" y="292"/>
                      </a:lnTo>
                      <a:lnTo>
                        <a:pt x="48" y="267"/>
                      </a:lnTo>
                      <a:lnTo>
                        <a:pt x="46" y="241"/>
                      </a:lnTo>
                      <a:lnTo>
                        <a:pt x="44" y="216"/>
                      </a:lnTo>
                      <a:lnTo>
                        <a:pt x="41" y="163"/>
                      </a:lnTo>
                      <a:lnTo>
                        <a:pt x="39" y="109"/>
                      </a:lnTo>
                      <a:lnTo>
                        <a:pt x="35" y="54"/>
                      </a:lnTo>
                      <a:lnTo>
                        <a:pt x="31" y="0"/>
                      </a:lnTo>
                      <a:lnTo>
                        <a:pt x="0" y="10"/>
                      </a:lnTo>
                      <a:lnTo>
                        <a:pt x="5" y="61"/>
                      </a:lnTo>
                      <a:lnTo>
                        <a:pt x="8" y="113"/>
                      </a:lnTo>
                      <a:lnTo>
                        <a:pt x="10" y="166"/>
                      </a:lnTo>
                      <a:lnTo>
                        <a:pt x="12" y="221"/>
                      </a:lnTo>
                      <a:lnTo>
                        <a:pt x="14" y="249"/>
                      </a:lnTo>
                      <a:lnTo>
                        <a:pt x="17" y="276"/>
                      </a:lnTo>
                      <a:lnTo>
                        <a:pt x="21" y="304"/>
                      </a:lnTo>
                      <a:lnTo>
                        <a:pt x="25" y="333"/>
                      </a:lnTo>
                      <a:lnTo>
                        <a:pt x="31" y="360"/>
                      </a:lnTo>
                      <a:lnTo>
                        <a:pt x="38" y="388"/>
                      </a:lnTo>
                      <a:lnTo>
                        <a:pt x="46" y="416"/>
                      </a:lnTo>
                      <a:lnTo>
                        <a:pt x="57" y="443"/>
                      </a:lnTo>
                      <a:lnTo>
                        <a:pt x="84" y="439"/>
                      </a:lnTo>
                      <a:lnTo>
                        <a:pt x="57" y="443"/>
                      </a:lnTo>
                      <a:lnTo>
                        <a:pt x="73" y="485"/>
                      </a:lnTo>
                      <a:lnTo>
                        <a:pt x="84" y="439"/>
                      </a:lnTo>
                      <a:lnTo>
                        <a:pt x="56" y="421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Freeform 412"/>
                <p:cNvSpPr>
                  <a:spLocks/>
                </p:cNvSpPr>
                <p:nvPr/>
              </p:nvSpPr>
              <p:spPr bwMode="auto">
                <a:xfrm>
                  <a:off x="1055" y="1964"/>
                  <a:ext cx="5" cy="25"/>
                </a:xfrm>
                <a:custGeom>
                  <a:avLst/>
                  <a:gdLst>
                    <a:gd name="T0" fmla="*/ 2 w 47"/>
                    <a:gd name="T1" fmla="*/ 3 h 91"/>
                    <a:gd name="T2" fmla="*/ 2 w 47"/>
                    <a:gd name="T3" fmla="*/ 0 h 91"/>
                    <a:gd name="T4" fmla="*/ 0 w 47"/>
                    <a:gd name="T5" fmla="*/ 20 h 91"/>
                    <a:gd name="T6" fmla="*/ 3 w 47"/>
                    <a:gd name="T7" fmla="*/ 25 h 91"/>
                    <a:gd name="T8" fmla="*/ 5 w 47"/>
                    <a:gd name="T9" fmla="*/ 5 h 91"/>
                    <a:gd name="T10" fmla="*/ 5 w 47"/>
                    <a:gd name="T11" fmla="*/ 3 h 91"/>
                    <a:gd name="T12" fmla="*/ 5 w 47"/>
                    <a:gd name="T13" fmla="*/ 5 h 91"/>
                    <a:gd name="T14" fmla="*/ 5 w 47"/>
                    <a:gd name="T15" fmla="*/ 4 h 91"/>
                    <a:gd name="T16" fmla="*/ 5 w 47"/>
                    <a:gd name="T17" fmla="*/ 3 h 91"/>
                    <a:gd name="T18" fmla="*/ 2 w 47"/>
                    <a:gd name="T19" fmla="*/ 3 h 9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7" h="91">
                      <a:moveTo>
                        <a:pt x="17" y="10"/>
                      </a:moveTo>
                      <a:lnTo>
                        <a:pt x="18" y="0"/>
                      </a:lnTo>
                      <a:lnTo>
                        <a:pt x="0" y="73"/>
                      </a:lnTo>
                      <a:lnTo>
                        <a:pt x="28" y="91"/>
                      </a:lnTo>
                      <a:lnTo>
                        <a:pt x="46" y="19"/>
                      </a:lnTo>
                      <a:lnTo>
                        <a:pt x="47" y="10"/>
                      </a:lnTo>
                      <a:lnTo>
                        <a:pt x="46" y="19"/>
                      </a:lnTo>
                      <a:lnTo>
                        <a:pt x="47" y="14"/>
                      </a:lnTo>
                      <a:lnTo>
                        <a:pt x="47" y="10"/>
                      </a:lnTo>
                      <a:lnTo>
                        <a:pt x="17" y="1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Freeform 413"/>
                <p:cNvSpPr>
                  <a:spLocks/>
                </p:cNvSpPr>
                <p:nvPr/>
              </p:nvSpPr>
              <p:spPr bwMode="auto">
                <a:xfrm>
                  <a:off x="1057" y="1864"/>
                  <a:ext cx="4" cy="103"/>
                </a:xfrm>
                <a:custGeom>
                  <a:avLst/>
                  <a:gdLst>
                    <a:gd name="T0" fmla="*/ 2 w 48"/>
                    <a:gd name="T1" fmla="*/ 0 h 421"/>
                    <a:gd name="T2" fmla="*/ 2 w 48"/>
                    <a:gd name="T3" fmla="*/ 1 h 421"/>
                    <a:gd name="T4" fmla="*/ 1 w 48"/>
                    <a:gd name="T5" fmla="*/ 14 h 421"/>
                    <a:gd name="T6" fmla="*/ 1 w 48"/>
                    <a:gd name="T7" fmla="*/ 26 h 421"/>
                    <a:gd name="T8" fmla="*/ 1 w 48"/>
                    <a:gd name="T9" fmla="*/ 39 h 421"/>
                    <a:gd name="T10" fmla="*/ 1 w 48"/>
                    <a:gd name="T11" fmla="*/ 51 h 421"/>
                    <a:gd name="T12" fmla="*/ 0 w 48"/>
                    <a:gd name="T13" fmla="*/ 64 h 421"/>
                    <a:gd name="T14" fmla="*/ 0 w 48"/>
                    <a:gd name="T15" fmla="*/ 77 h 421"/>
                    <a:gd name="T16" fmla="*/ 0 w 48"/>
                    <a:gd name="T17" fmla="*/ 90 h 421"/>
                    <a:gd name="T18" fmla="*/ 0 w 48"/>
                    <a:gd name="T19" fmla="*/ 103 h 421"/>
                    <a:gd name="T20" fmla="*/ 3 w 48"/>
                    <a:gd name="T21" fmla="*/ 103 h 421"/>
                    <a:gd name="T22" fmla="*/ 3 w 48"/>
                    <a:gd name="T23" fmla="*/ 91 h 421"/>
                    <a:gd name="T24" fmla="*/ 3 w 48"/>
                    <a:gd name="T25" fmla="*/ 78 h 421"/>
                    <a:gd name="T26" fmla="*/ 3 w 48"/>
                    <a:gd name="T27" fmla="*/ 65 h 421"/>
                    <a:gd name="T28" fmla="*/ 3 w 48"/>
                    <a:gd name="T29" fmla="*/ 53 h 421"/>
                    <a:gd name="T30" fmla="*/ 4 w 48"/>
                    <a:gd name="T31" fmla="*/ 40 h 421"/>
                    <a:gd name="T32" fmla="*/ 4 w 48"/>
                    <a:gd name="T33" fmla="*/ 27 h 421"/>
                    <a:gd name="T34" fmla="*/ 4 w 48"/>
                    <a:gd name="T35" fmla="*/ 14 h 421"/>
                    <a:gd name="T36" fmla="*/ 4 w 48"/>
                    <a:gd name="T37" fmla="*/ 1 h 421"/>
                    <a:gd name="T38" fmla="*/ 4 w 48"/>
                    <a:gd name="T39" fmla="*/ 2 h 421"/>
                    <a:gd name="T40" fmla="*/ 2 w 48"/>
                    <a:gd name="T41" fmla="*/ 0 h 421"/>
                    <a:gd name="T42" fmla="*/ 2 w 48"/>
                    <a:gd name="T43" fmla="*/ 0 h 421"/>
                    <a:gd name="T44" fmla="*/ 2 w 48"/>
                    <a:gd name="T45" fmla="*/ 1 h 421"/>
                    <a:gd name="T46" fmla="*/ 2 w 48"/>
                    <a:gd name="T47" fmla="*/ 0 h 42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48" h="421">
                      <a:moveTo>
                        <a:pt x="18" y="0"/>
                      </a:moveTo>
                      <a:lnTo>
                        <a:pt x="18" y="4"/>
                      </a:lnTo>
                      <a:lnTo>
                        <a:pt x="17" y="56"/>
                      </a:lnTo>
                      <a:lnTo>
                        <a:pt x="14" y="107"/>
                      </a:lnTo>
                      <a:lnTo>
                        <a:pt x="11" y="159"/>
                      </a:lnTo>
                      <a:lnTo>
                        <a:pt x="8" y="210"/>
                      </a:lnTo>
                      <a:lnTo>
                        <a:pt x="5" y="262"/>
                      </a:lnTo>
                      <a:lnTo>
                        <a:pt x="2" y="314"/>
                      </a:lnTo>
                      <a:lnTo>
                        <a:pt x="0" y="367"/>
                      </a:lnTo>
                      <a:lnTo>
                        <a:pt x="0" y="421"/>
                      </a:lnTo>
                      <a:lnTo>
                        <a:pt x="30" y="421"/>
                      </a:lnTo>
                      <a:lnTo>
                        <a:pt x="31" y="370"/>
                      </a:lnTo>
                      <a:lnTo>
                        <a:pt x="34" y="319"/>
                      </a:lnTo>
                      <a:lnTo>
                        <a:pt x="36" y="267"/>
                      </a:lnTo>
                      <a:lnTo>
                        <a:pt x="40" y="215"/>
                      </a:lnTo>
                      <a:lnTo>
                        <a:pt x="43" y="163"/>
                      </a:lnTo>
                      <a:lnTo>
                        <a:pt x="45" y="111"/>
                      </a:lnTo>
                      <a:lnTo>
                        <a:pt x="47" y="58"/>
                      </a:lnTo>
                      <a:lnTo>
                        <a:pt x="48" y="4"/>
                      </a:lnTo>
                      <a:lnTo>
                        <a:pt x="48" y="9"/>
                      </a:lnTo>
                      <a:lnTo>
                        <a:pt x="18" y="0"/>
                      </a:lnTo>
                      <a:lnTo>
                        <a:pt x="18" y="2"/>
                      </a:lnTo>
                      <a:lnTo>
                        <a:pt x="18" y="4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Freeform 414"/>
                <p:cNvSpPr>
                  <a:spLocks/>
                </p:cNvSpPr>
                <p:nvPr/>
              </p:nvSpPr>
              <p:spPr bwMode="auto">
                <a:xfrm>
                  <a:off x="1058" y="1718"/>
                  <a:ext cx="8" cy="149"/>
                </a:xfrm>
                <a:custGeom>
                  <a:avLst/>
                  <a:gdLst>
                    <a:gd name="T0" fmla="*/ 5 w 85"/>
                    <a:gd name="T1" fmla="*/ 2 h 600"/>
                    <a:gd name="T2" fmla="*/ 5 w 85"/>
                    <a:gd name="T3" fmla="*/ 0 h 600"/>
                    <a:gd name="T4" fmla="*/ 4 w 85"/>
                    <a:gd name="T5" fmla="*/ 9 h 600"/>
                    <a:gd name="T6" fmla="*/ 4 w 85"/>
                    <a:gd name="T7" fmla="*/ 19 h 600"/>
                    <a:gd name="T8" fmla="*/ 3 w 85"/>
                    <a:gd name="T9" fmla="*/ 28 h 600"/>
                    <a:gd name="T10" fmla="*/ 3 w 85"/>
                    <a:gd name="T11" fmla="*/ 37 h 600"/>
                    <a:gd name="T12" fmla="*/ 2 w 85"/>
                    <a:gd name="T13" fmla="*/ 56 h 600"/>
                    <a:gd name="T14" fmla="*/ 2 w 85"/>
                    <a:gd name="T15" fmla="*/ 74 h 600"/>
                    <a:gd name="T16" fmla="*/ 2 w 85"/>
                    <a:gd name="T17" fmla="*/ 92 h 600"/>
                    <a:gd name="T18" fmla="*/ 1 w 85"/>
                    <a:gd name="T19" fmla="*/ 111 h 600"/>
                    <a:gd name="T20" fmla="*/ 1 w 85"/>
                    <a:gd name="T21" fmla="*/ 129 h 600"/>
                    <a:gd name="T22" fmla="*/ 0 w 85"/>
                    <a:gd name="T23" fmla="*/ 147 h 600"/>
                    <a:gd name="T24" fmla="*/ 3 w 85"/>
                    <a:gd name="T25" fmla="*/ 149 h 600"/>
                    <a:gd name="T26" fmla="*/ 3 w 85"/>
                    <a:gd name="T27" fmla="*/ 130 h 600"/>
                    <a:gd name="T28" fmla="*/ 4 w 85"/>
                    <a:gd name="T29" fmla="*/ 112 h 600"/>
                    <a:gd name="T30" fmla="*/ 4 w 85"/>
                    <a:gd name="T31" fmla="*/ 94 h 600"/>
                    <a:gd name="T32" fmla="*/ 5 w 85"/>
                    <a:gd name="T33" fmla="*/ 75 h 600"/>
                    <a:gd name="T34" fmla="*/ 5 w 85"/>
                    <a:gd name="T35" fmla="*/ 57 h 600"/>
                    <a:gd name="T36" fmla="*/ 6 w 85"/>
                    <a:gd name="T37" fmla="*/ 39 h 600"/>
                    <a:gd name="T38" fmla="*/ 6 w 85"/>
                    <a:gd name="T39" fmla="*/ 31 h 600"/>
                    <a:gd name="T40" fmla="*/ 7 w 85"/>
                    <a:gd name="T41" fmla="*/ 22 h 600"/>
                    <a:gd name="T42" fmla="*/ 7 w 85"/>
                    <a:gd name="T43" fmla="*/ 13 h 600"/>
                    <a:gd name="T44" fmla="*/ 8 w 85"/>
                    <a:gd name="T45" fmla="*/ 3 h 600"/>
                    <a:gd name="T46" fmla="*/ 8 w 85"/>
                    <a:gd name="T47" fmla="*/ 2 h 600"/>
                    <a:gd name="T48" fmla="*/ 8 w 85"/>
                    <a:gd name="T49" fmla="*/ 3 h 600"/>
                    <a:gd name="T50" fmla="*/ 8 w 85"/>
                    <a:gd name="T51" fmla="*/ 3 h 600"/>
                    <a:gd name="T52" fmla="*/ 8 w 85"/>
                    <a:gd name="T53" fmla="*/ 2 h 600"/>
                    <a:gd name="T54" fmla="*/ 5 w 85"/>
                    <a:gd name="T55" fmla="*/ 2 h 600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85" h="600">
                      <a:moveTo>
                        <a:pt x="54" y="8"/>
                      </a:moveTo>
                      <a:lnTo>
                        <a:pt x="54" y="0"/>
                      </a:lnTo>
                      <a:lnTo>
                        <a:pt x="47" y="38"/>
                      </a:lnTo>
                      <a:lnTo>
                        <a:pt x="42" y="75"/>
                      </a:lnTo>
                      <a:lnTo>
                        <a:pt x="37" y="113"/>
                      </a:lnTo>
                      <a:lnTo>
                        <a:pt x="33" y="151"/>
                      </a:lnTo>
                      <a:lnTo>
                        <a:pt x="26" y="225"/>
                      </a:lnTo>
                      <a:lnTo>
                        <a:pt x="21" y="299"/>
                      </a:lnTo>
                      <a:lnTo>
                        <a:pt x="16" y="372"/>
                      </a:lnTo>
                      <a:lnTo>
                        <a:pt x="11" y="445"/>
                      </a:lnTo>
                      <a:lnTo>
                        <a:pt x="6" y="518"/>
                      </a:lnTo>
                      <a:lnTo>
                        <a:pt x="0" y="591"/>
                      </a:lnTo>
                      <a:lnTo>
                        <a:pt x="30" y="600"/>
                      </a:lnTo>
                      <a:lnTo>
                        <a:pt x="37" y="525"/>
                      </a:lnTo>
                      <a:lnTo>
                        <a:pt x="43" y="451"/>
                      </a:lnTo>
                      <a:lnTo>
                        <a:pt x="47" y="377"/>
                      </a:lnTo>
                      <a:lnTo>
                        <a:pt x="52" y="304"/>
                      </a:lnTo>
                      <a:lnTo>
                        <a:pt x="57" y="231"/>
                      </a:lnTo>
                      <a:lnTo>
                        <a:pt x="64" y="159"/>
                      </a:lnTo>
                      <a:lnTo>
                        <a:pt x="68" y="123"/>
                      </a:lnTo>
                      <a:lnTo>
                        <a:pt x="73" y="87"/>
                      </a:lnTo>
                      <a:lnTo>
                        <a:pt x="78" y="51"/>
                      </a:lnTo>
                      <a:lnTo>
                        <a:pt x="85" y="14"/>
                      </a:lnTo>
                      <a:lnTo>
                        <a:pt x="85" y="8"/>
                      </a:lnTo>
                      <a:lnTo>
                        <a:pt x="85" y="14"/>
                      </a:lnTo>
                      <a:lnTo>
                        <a:pt x="85" y="11"/>
                      </a:lnTo>
                      <a:lnTo>
                        <a:pt x="85" y="8"/>
                      </a:lnTo>
                      <a:lnTo>
                        <a:pt x="54" y="8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Freeform 415"/>
                <p:cNvSpPr>
                  <a:spLocks/>
                </p:cNvSpPr>
                <p:nvPr/>
              </p:nvSpPr>
              <p:spPr bwMode="auto">
                <a:xfrm>
                  <a:off x="1063" y="1702"/>
                  <a:ext cx="3" cy="19"/>
                </a:xfrm>
                <a:custGeom>
                  <a:avLst/>
                  <a:gdLst>
                    <a:gd name="T0" fmla="*/ 1 w 31"/>
                    <a:gd name="T1" fmla="*/ 0 h 81"/>
                    <a:gd name="T2" fmla="*/ 0 w 31"/>
                    <a:gd name="T3" fmla="*/ 6 h 81"/>
                    <a:gd name="T4" fmla="*/ 0 w 31"/>
                    <a:gd name="T5" fmla="*/ 19 h 81"/>
                    <a:gd name="T6" fmla="*/ 3 w 31"/>
                    <a:gd name="T7" fmla="*/ 19 h 81"/>
                    <a:gd name="T8" fmla="*/ 3 w 31"/>
                    <a:gd name="T9" fmla="*/ 6 h 81"/>
                    <a:gd name="T10" fmla="*/ 1 w 31"/>
                    <a:gd name="T11" fmla="*/ 12 h 81"/>
                    <a:gd name="T12" fmla="*/ 1 w 31"/>
                    <a:gd name="T13" fmla="*/ 0 h 81"/>
                    <a:gd name="T14" fmla="*/ 0 w 31"/>
                    <a:gd name="T15" fmla="*/ 0 h 81"/>
                    <a:gd name="T16" fmla="*/ 0 w 31"/>
                    <a:gd name="T17" fmla="*/ 6 h 81"/>
                    <a:gd name="T18" fmla="*/ 1 w 31"/>
                    <a:gd name="T19" fmla="*/ 0 h 8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" h="81">
                      <a:moveTo>
                        <a:pt x="15" y="0"/>
                      </a:moveTo>
                      <a:lnTo>
                        <a:pt x="0" y="26"/>
                      </a:lnTo>
                      <a:lnTo>
                        <a:pt x="0" y="81"/>
                      </a:lnTo>
                      <a:lnTo>
                        <a:pt x="31" y="81"/>
                      </a:lnTo>
                      <a:lnTo>
                        <a:pt x="31" y="26"/>
                      </a:lnTo>
                      <a:lnTo>
                        <a:pt x="15" y="51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0" y="26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Freeform 416"/>
                <p:cNvSpPr>
                  <a:spLocks/>
                </p:cNvSpPr>
                <p:nvPr/>
              </p:nvSpPr>
              <p:spPr bwMode="auto">
                <a:xfrm>
                  <a:off x="1065" y="1702"/>
                  <a:ext cx="3" cy="10"/>
                </a:xfrm>
                <a:custGeom>
                  <a:avLst/>
                  <a:gdLst>
                    <a:gd name="T0" fmla="*/ 3 w 34"/>
                    <a:gd name="T1" fmla="*/ 4 h 51"/>
                    <a:gd name="T2" fmla="*/ 2 w 34"/>
                    <a:gd name="T3" fmla="*/ 0 h 51"/>
                    <a:gd name="T4" fmla="*/ 0 w 34"/>
                    <a:gd name="T5" fmla="*/ 0 h 51"/>
                    <a:gd name="T6" fmla="*/ 0 w 34"/>
                    <a:gd name="T7" fmla="*/ 10 h 51"/>
                    <a:gd name="T8" fmla="*/ 2 w 34"/>
                    <a:gd name="T9" fmla="*/ 10 h 51"/>
                    <a:gd name="T10" fmla="*/ 0 w 34"/>
                    <a:gd name="T11" fmla="*/ 6 h 51"/>
                    <a:gd name="T12" fmla="*/ 3 w 34"/>
                    <a:gd name="T13" fmla="*/ 4 h 51"/>
                    <a:gd name="T14" fmla="*/ 3 w 34"/>
                    <a:gd name="T15" fmla="*/ 0 h 51"/>
                    <a:gd name="T16" fmla="*/ 2 w 34"/>
                    <a:gd name="T17" fmla="*/ 0 h 51"/>
                    <a:gd name="T18" fmla="*/ 3 w 34"/>
                    <a:gd name="T19" fmla="*/ 4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4" h="51">
                      <a:moveTo>
                        <a:pt x="34" y="22"/>
                      </a:moveTo>
                      <a:lnTo>
                        <a:pt x="19" y="0"/>
                      </a:ln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19" y="51"/>
                      </a:lnTo>
                      <a:lnTo>
                        <a:pt x="3" y="31"/>
                      </a:lnTo>
                      <a:lnTo>
                        <a:pt x="34" y="22"/>
                      </a:lnTo>
                      <a:lnTo>
                        <a:pt x="31" y="0"/>
                      </a:lnTo>
                      <a:lnTo>
                        <a:pt x="19" y="0"/>
                      </a:lnTo>
                      <a:lnTo>
                        <a:pt x="34" y="22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Freeform 417"/>
                <p:cNvSpPr>
                  <a:spLocks/>
                </p:cNvSpPr>
                <p:nvPr/>
              </p:nvSpPr>
              <p:spPr bwMode="auto">
                <a:xfrm>
                  <a:off x="1065" y="1707"/>
                  <a:ext cx="4" cy="41"/>
                </a:xfrm>
                <a:custGeom>
                  <a:avLst/>
                  <a:gdLst>
                    <a:gd name="T0" fmla="*/ 3 w 49"/>
                    <a:gd name="T1" fmla="*/ 40 h 172"/>
                    <a:gd name="T2" fmla="*/ 4 w 49"/>
                    <a:gd name="T3" fmla="*/ 39 h 172"/>
                    <a:gd name="T4" fmla="*/ 3 w 49"/>
                    <a:gd name="T5" fmla="*/ 0 h 172"/>
                    <a:gd name="T6" fmla="*/ 0 w 49"/>
                    <a:gd name="T7" fmla="*/ 2 h 172"/>
                    <a:gd name="T8" fmla="*/ 1 w 49"/>
                    <a:gd name="T9" fmla="*/ 41 h 172"/>
                    <a:gd name="T10" fmla="*/ 3 w 49"/>
                    <a:gd name="T11" fmla="*/ 40 h 17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172">
                      <a:moveTo>
                        <a:pt x="34" y="167"/>
                      </a:moveTo>
                      <a:lnTo>
                        <a:pt x="49" y="163"/>
                      </a:lnTo>
                      <a:lnTo>
                        <a:pt x="31" y="0"/>
                      </a:lnTo>
                      <a:lnTo>
                        <a:pt x="0" y="9"/>
                      </a:lnTo>
                      <a:lnTo>
                        <a:pt x="18" y="172"/>
                      </a:lnTo>
                      <a:lnTo>
                        <a:pt x="34" y="167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Freeform 418"/>
                <p:cNvSpPr>
                  <a:spLocks/>
                </p:cNvSpPr>
                <p:nvPr/>
              </p:nvSpPr>
              <p:spPr bwMode="auto">
                <a:xfrm>
                  <a:off x="687" y="1696"/>
                  <a:ext cx="5" cy="19"/>
                </a:xfrm>
                <a:custGeom>
                  <a:avLst/>
                  <a:gdLst>
                    <a:gd name="T0" fmla="*/ 5 w 60"/>
                    <a:gd name="T1" fmla="*/ 10 h 85"/>
                    <a:gd name="T2" fmla="*/ 2 w 60"/>
                    <a:gd name="T3" fmla="*/ 3 h 85"/>
                    <a:gd name="T4" fmla="*/ 0 w 60"/>
                    <a:gd name="T5" fmla="*/ 5 h 85"/>
                    <a:gd name="T6" fmla="*/ 1 w 60"/>
                    <a:gd name="T7" fmla="*/ 19 h 85"/>
                    <a:gd name="T8" fmla="*/ 3 w 60"/>
                    <a:gd name="T9" fmla="*/ 17 h 85"/>
                    <a:gd name="T10" fmla="*/ 1 w 60"/>
                    <a:gd name="T11" fmla="*/ 10 h 85"/>
                    <a:gd name="T12" fmla="*/ 5 w 60"/>
                    <a:gd name="T13" fmla="*/ 10 h 85"/>
                    <a:gd name="T14" fmla="*/ 5 w 60"/>
                    <a:gd name="T15" fmla="*/ 0 h 85"/>
                    <a:gd name="T16" fmla="*/ 2 w 60"/>
                    <a:gd name="T17" fmla="*/ 3 h 85"/>
                    <a:gd name="T18" fmla="*/ 5 w 60"/>
                    <a:gd name="T19" fmla="*/ 10 h 8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0" h="85">
                      <a:moveTo>
                        <a:pt x="60" y="45"/>
                      </a:moveTo>
                      <a:lnTo>
                        <a:pt x="25" y="13"/>
                      </a:lnTo>
                      <a:lnTo>
                        <a:pt x="0" y="22"/>
                      </a:lnTo>
                      <a:lnTo>
                        <a:pt x="16" y="85"/>
                      </a:lnTo>
                      <a:lnTo>
                        <a:pt x="41" y="75"/>
                      </a:lnTo>
                      <a:lnTo>
                        <a:pt x="6" y="45"/>
                      </a:lnTo>
                      <a:lnTo>
                        <a:pt x="60" y="45"/>
                      </a:lnTo>
                      <a:lnTo>
                        <a:pt x="60" y="0"/>
                      </a:lnTo>
                      <a:lnTo>
                        <a:pt x="25" y="13"/>
                      </a:lnTo>
                      <a:lnTo>
                        <a:pt x="60" y="45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Freeform 419"/>
                <p:cNvSpPr>
                  <a:spLocks/>
                </p:cNvSpPr>
                <p:nvPr/>
              </p:nvSpPr>
              <p:spPr bwMode="auto">
                <a:xfrm>
                  <a:off x="687" y="1707"/>
                  <a:ext cx="9" cy="41"/>
                </a:xfrm>
                <a:custGeom>
                  <a:avLst/>
                  <a:gdLst>
                    <a:gd name="T0" fmla="*/ 9 w 102"/>
                    <a:gd name="T1" fmla="*/ 38 h 165"/>
                    <a:gd name="T2" fmla="*/ 9 w 102"/>
                    <a:gd name="T3" fmla="*/ 35 h 165"/>
                    <a:gd name="T4" fmla="*/ 8 w 102"/>
                    <a:gd name="T5" fmla="*/ 30 h 165"/>
                    <a:gd name="T6" fmla="*/ 7 w 102"/>
                    <a:gd name="T7" fmla="*/ 25 h 165"/>
                    <a:gd name="T8" fmla="*/ 7 w 102"/>
                    <a:gd name="T9" fmla="*/ 20 h 165"/>
                    <a:gd name="T10" fmla="*/ 6 w 102"/>
                    <a:gd name="T11" fmla="*/ 16 h 165"/>
                    <a:gd name="T12" fmla="*/ 6 w 102"/>
                    <a:gd name="T13" fmla="*/ 11 h 165"/>
                    <a:gd name="T14" fmla="*/ 5 w 102"/>
                    <a:gd name="T15" fmla="*/ 7 h 165"/>
                    <a:gd name="T16" fmla="*/ 5 w 102"/>
                    <a:gd name="T17" fmla="*/ 5 h 165"/>
                    <a:gd name="T18" fmla="*/ 5 w 102"/>
                    <a:gd name="T19" fmla="*/ 3 h 165"/>
                    <a:gd name="T20" fmla="*/ 5 w 102"/>
                    <a:gd name="T21" fmla="*/ 1 h 165"/>
                    <a:gd name="T22" fmla="*/ 5 w 102"/>
                    <a:gd name="T23" fmla="*/ 0 h 165"/>
                    <a:gd name="T24" fmla="*/ 0 w 102"/>
                    <a:gd name="T25" fmla="*/ 0 h 165"/>
                    <a:gd name="T26" fmla="*/ 0 w 102"/>
                    <a:gd name="T27" fmla="*/ 3 h 165"/>
                    <a:gd name="T28" fmla="*/ 0 w 102"/>
                    <a:gd name="T29" fmla="*/ 6 h 165"/>
                    <a:gd name="T30" fmla="*/ 0 w 102"/>
                    <a:gd name="T31" fmla="*/ 9 h 165"/>
                    <a:gd name="T32" fmla="*/ 1 w 102"/>
                    <a:gd name="T33" fmla="*/ 12 h 165"/>
                    <a:gd name="T34" fmla="*/ 1 w 102"/>
                    <a:gd name="T35" fmla="*/ 17 h 165"/>
                    <a:gd name="T36" fmla="*/ 2 w 102"/>
                    <a:gd name="T37" fmla="*/ 22 h 165"/>
                    <a:gd name="T38" fmla="*/ 2 w 102"/>
                    <a:gd name="T39" fmla="*/ 27 h 165"/>
                    <a:gd name="T40" fmla="*/ 3 w 102"/>
                    <a:gd name="T41" fmla="*/ 32 h 165"/>
                    <a:gd name="T42" fmla="*/ 4 w 102"/>
                    <a:gd name="T43" fmla="*/ 37 h 165"/>
                    <a:gd name="T44" fmla="*/ 4 w 102"/>
                    <a:gd name="T45" fmla="*/ 41 h 165"/>
                    <a:gd name="T46" fmla="*/ 4 w 102"/>
                    <a:gd name="T47" fmla="*/ 38 h 165"/>
                    <a:gd name="T48" fmla="*/ 9 w 102"/>
                    <a:gd name="T49" fmla="*/ 38 h 165"/>
                    <a:gd name="T50" fmla="*/ 9 w 102"/>
                    <a:gd name="T51" fmla="*/ 37 h 165"/>
                    <a:gd name="T52" fmla="*/ 9 w 102"/>
                    <a:gd name="T53" fmla="*/ 35 h 165"/>
                    <a:gd name="T54" fmla="*/ 9 w 102"/>
                    <a:gd name="T55" fmla="*/ 38 h 16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02" h="165">
                      <a:moveTo>
                        <a:pt x="102" y="153"/>
                      </a:moveTo>
                      <a:lnTo>
                        <a:pt x="100" y="141"/>
                      </a:lnTo>
                      <a:lnTo>
                        <a:pt x="93" y="121"/>
                      </a:lnTo>
                      <a:lnTo>
                        <a:pt x="84" y="101"/>
                      </a:lnTo>
                      <a:lnTo>
                        <a:pt x="77" y="81"/>
                      </a:lnTo>
                      <a:lnTo>
                        <a:pt x="70" y="63"/>
                      </a:lnTo>
                      <a:lnTo>
                        <a:pt x="63" y="46"/>
                      </a:lnTo>
                      <a:lnTo>
                        <a:pt x="58" y="28"/>
                      </a:lnTo>
                      <a:lnTo>
                        <a:pt x="56" y="21"/>
                      </a:lnTo>
                      <a:lnTo>
                        <a:pt x="55" y="13"/>
                      </a:lnTo>
                      <a:lnTo>
                        <a:pt x="55" y="6"/>
                      </a:lnTo>
                      <a:lnTo>
                        <a:pt x="54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" y="24"/>
                      </a:lnTo>
                      <a:lnTo>
                        <a:pt x="3" y="36"/>
                      </a:lnTo>
                      <a:lnTo>
                        <a:pt x="6" y="48"/>
                      </a:lnTo>
                      <a:lnTo>
                        <a:pt x="12" y="69"/>
                      </a:lnTo>
                      <a:lnTo>
                        <a:pt x="20" y="90"/>
                      </a:lnTo>
                      <a:lnTo>
                        <a:pt x="28" y="110"/>
                      </a:lnTo>
                      <a:lnTo>
                        <a:pt x="36" y="129"/>
                      </a:lnTo>
                      <a:lnTo>
                        <a:pt x="43" y="148"/>
                      </a:lnTo>
                      <a:lnTo>
                        <a:pt x="49" y="165"/>
                      </a:lnTo>
                      <a:lnTo>
                        <a:pt x="47" y="153"/>
                      </a:lnTo>
                      <a:lnTo>
                        <a:pt x="102" y="153"/>
                      </a:lnTo>
                      <a:lnTo>
                        <a:pt x="102" y="147"/>
                      </a:lnTo>
                      <a:lnTo>
                        <a:pt x="100" y="141"/>
                      </a:lnTo>
                      <a:lnTo>
                        <a:pt x="102" y="153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Freeform 420"/>
                <p:cNvSpPr>
                  <a:spLocks/>
                </p:cNvSpPr>
                <p:nvPr/>
              </p:nvSpPr>
              <p:spPr bwMode="auto">
                <a:xfrm>
                  <a:off x="691" y="1745"/>
                  <a:ext cx="10" cy="144"/>
                </a:xfrm>
                <a:custGeom>
                  <a:avLst/>
                  <a:gdLst>
                    <a:gd name="T0" fmla="*/ 10 w 104"/>
                    <a:gd name="T1" fmla="*/ 140 h 587"/>
                    <a:gd name="T2" fmla="*/ 10 w 104"/>
                    <a:gd name="T3" fmla="*/ 142 h 587"/>
                    <a:gd name="T4" fmla="*/ 10 w 104"/>
                    <a:gd name="T5" fmla="*/ 133 h 587"/>
                    <a:gd name="T6" fmla="*/ 10 w 104"/>
                    <a:gd name="T7" fmla="*/ 124 h 587"/>
                    <a:gd name="T8" fmla="*/ 10 w 104"/>
                    <a:gd name="T9" fmla="*/ 115 h 587"/>
                    <a:gd name="T10" fmla="*/ 9 w 104"/>
                    <a:gd name="T11" fmla="*/ 105 h 587"/>
                    <a:gd name="T12" fmla="*/ 8 w 104"/>
                    <a:gd name="T13" fmla="*/ 88 h 587"/>
                    <a:gd name="T14" fmla="*/ 8 w 104"/>
                    <a:gd name="T15" fmla="*/ 70 h 587"/>
                    <a:gd name="T16" fmla="*/ 7 w 104"/>
                    <a:gd name="T17" fmla="*/ 52 h 587"/>
                    <a:gd name="T18" fmla="*/ 6 w 104"/>
                    <a:gd name="T19" fmla="*/ 35 h 587"/>
                    <a:gd name="T20" fmla="*/ 6 w 104"/>
                    <a:gd name="T21" fmla="*/ 26 h 587"/>
                    <a:gd name="T22" fmla="*/ 6 w 104"/>
                    <a:gd name="T23" fmla="*/ 17 h 587"/>
                    <a:gd name="T24" fmla="*/ 5 w 104"/>
                    <a:gd name="T25" fmla="*/ 9 h 587"/>
                    <a:gd name="T26" fmla="*/ 5 w 104"/>
                    <a:gd name="T27" fmla="*/ 0 h 587"/>
                    <a:gd name="T28" fmla="*/ 0 w 104"/>
                    <a:gd name="T29" fmla="*/ 0 h 587"/>
                    <a:gd name="T30" fmla="*/ 0 w 104"/>
                    <a:gd name="T31" fmla="*/ 9 h 587"/>
                    <a:gd name="T32" fmla="*/ 0 w 104"/>
                    <a:gd name="T33" fmla="*/ 18 h 587"/>
                    <a:gd name="T34" fmla="*/ 1 w 104"/>
                    <a:gd name="T35" fmla="*/ 27 h 587"/>
                    <a:gd name="T36" fmla="*/ 1 w 104"/>
                    <a:gd name="T37" fmla="*/ 37 h 587"/>
                    <a:gd name="T38" fmla="*/ 2 w 104"/>
                    <a:gd name="T39" fmla="*/ 54 h 587"/>
                    <a:gd name="T40" fmla="*/ 3 w 104"/>
                    <a:gd name="T41" fmla="*/ 72 h 587"/>
                    <a:gd name="T42" fmla="*/ 3 w 104"/>
                    <a:gd name="T43" fmla="*/ 90 h 587"/>
                    <a:gd name="T44" fmla="*/ 4 w 104"/>
                    <a:gd name="T45" fmla="*/ 107 h 587"/>
                    <a:gd name="T46" fmla="*/ 4 w 104"/>
                    <a:gd name="T47" fmla="*/ 116 h 587"/>
                    <a:gd name="T48" fmla="*/ 5 w 104"/>
                    <a:gd name="T49" fmla="*/ 125 h 587"/>
                    <a:gd name="T50" fmla="*/ 5 w 104"/>
                    <a:gd name="T51" fmla="*/ 134 h 587"/>
                    <a:gd name="T52" fmla="*/ 5 w 104"/>
                    <a:gd name="T53" fmla="*/ 142 h 587"/>
                    <a:gd name="T54" fmla="*/ 5 w 104"/>
                    <a:gd name="T55" fmla="*/ 144 h 587"/>
                    <a:gd name="T56" fmla="*/ 5 w 104"/>
                    <a:gd name="T57" fmla="*/ 142 h 587"/>
                    <a:gd name="T58" fmla="*/ 5 w 104"/>
                    <a:gd name="T59" fmla="*/ 143 h 587"/>
                    <a:gd name="T60" fmla="*/ 5 w 104"/>
                    <a:gd name="T61" fmla="*/ 144 h 587"/>
                    <a:gd name="T62" fmla="*/ 10 w 104"/>
                    <a:gd name="T63" fmla="*/ 140 h 58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04" h="587">
                      <a:moveTo>
                        <a:pt x="103" y="572"/>
                      </a:moveTo>
                      <a:lnTo>
                        <a:pt x="104" y="579"/>
                      </a:lnTo>
                      <a:lnTo>
                        <a:pt x="103" y="542"/>
                      </a:lnTo>
                      <a:lnTo>
                        <a:pt x="101" y="505"/>
                      </a:lnTo>
                      <a:lnTo>
                        <a:pt x="99" y="467"/>
                      </a:lnTo>
                      <a:lnTo>
                        <a:pt x="96" y="430"/>
                      </a:lnTo>
                      <a:lnTo>
                        <a:pt x="88" y="358"/>
                      </a:lnTo>
                      <a:lnTo>
                        <a:pt x="79" y="285"/>
                      </a:lnTo>
                      <a:lnTo>
                        <a:pt x="70" y="213"/>
                      </a:lnTo>
                      <a:lnTo>
                        <a:pt x="63" y="141"/>
                      </a:lnTo>
                      <a:lnTo>
                        <a:pt x="60" y="106"/>
                      </a:lnTo>
                      <a:lnTo>
                        <a:pt x="58" y="71"/>
                      </a:lnTo>
                      <a:lnTo>
                        <a:pt x="55" y="36"/>
                      </a:lnTo>
                      <a:lnTo>
                        <a:pt x="55" y="0"/>
                      </a:lnTo>
                      <a:lnTo>
                        <a:pt x="0" y="0"/>
                      </a:lnTo>
                      <a:lnTo>
                        <a:pt x="1" y="37"/>
                      </a:lnTo>
                      <a:lnTo>
                        <a:pt x="2" y="75"/>
                      </a:lnTo>
                      <a:lnTo>
                        <a:pt x="6" y="112"/>
                      </a:lnTo>
                      <a:lnTo>
                        <a:pt x="9" y="149"/>
                      </a:lnTo>
                      <a:lnTo>
                        <a:pt x="16" y="222"/>
                      </a:lnTo>
                      <a:lnTo>
                        <a:pt x="26" y="295"/>
                      </a:lnTo>
                      <a:lnTo>
                        <a:pt x="34" y="366"/>
                      </a:lnTo>
                      <a:lnTo>
                        <a:pt x="42" y="438"/>
                      </a:lnTo>
                      <a:lnTo>
                        <a:pt x="45" y="474"/>
                      </a:lnTo>
                      <a:lnTo>
                        <a:pt x="47" y="509"/>
                      </a:lnTo>
                      <a:lnTo>
                        <a:pt x="49" y="545"/>
                      </a:lnTo>
                      <a:lnTo>
                        <a:pt x="49" y="579"/>
                      </a:lnTo>
                      <a:lnTo>
                        <a:pt x="50" y="587"/>
                      </a:lnTo>
                      <a:lnTo>
                        <a:pt x="49" y="579"/>
                      </a:lnTo>
                      <a:lnTo>
                        <a:pt x="49" y="584"/>
                      </a:lnTo>
                      <a:lnTo>
                        <a:pt x="50" y="587"/>
                      </a:lnTo>
                      <a:lnTo>
                        <a:pt x="103" y="572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Freeform 421"/>
                <p:cNvSpPr>
                  <a:spLocks/>
                </p:cNvSpPr>
                <p:nvPr/>
              </p:nvSpPr>
              <p:spPr bwMode="auto">
                <a:xfrm>
                  <a:off x="696" y="1886"/>
                  <a:ext cx="11" cy="108"/>
                </a:xfrm>
                <a:custGeom>
                  <a:avLst/>
                  <a:gdLst>
                    <a:gd name="T0" fmla="*/ 9 w 125"/>
                    <a:gd name="T1" fmla="*/ 92 h 439"/>
                    <a:gd name="T2" fmla="*/ 11 w 125"/>
                    <a:gd name="T3" fmla="*/ 97 h 439"/>
                    <a:gd name="T4" fmla="*/ 10 w 125"/>
                    <a:gd name="T5" fmla="*/ 85 h 439"/>
                    <a:gd name="T6" fmla="*/ 9 w 125"/>
                    <a:gd name="T7" fmla="*/ 74 h 439"/>
                    <a:gd name="T8" fmla="*/ 8 w 125"/>
                    <a:gd name="T9" fmla="*/ 62 h 439"/>
                    <a:gd name="T10" fmla="*/ 8 w 125"/>
                    <a:gd name="T11" fmla="*/ 49 h 439"/>
                    <a:gd name="T12" fmla="*/ 7 w 125"/>
                    <a:gd name="T13" fmla="*/ 37 h 439"/>
                    <a:gd name="T14" fmla="*/ 6 w 125"/>
                    <a:gd name="T15" fmla="*/ 25 h 439"/>
                    <a:gd name="T16" fmla="*/ 6 w 125"/>
                    <a:gd name="T17" fmla="*/ 13 h 439"/>
                    <a:gd name="T18" fmla="*/ 5 w 125"/>
                    <a:gd name="T19" fmla="*/ 0 h 439"/>
                    <a:gd name="T20" fmla="*/ 0 w 125"/>
                    <a:gd name="T21" fmla="*/ 4 h 439"/>
                    <a:gd name="T22" fmla="*/ 1 w 125"/>
                    <a:gd name="T23" fmla="*/ 16 h 439"/>
                    <a:gd name="T24" fmla="*/ 1 w 125"/>
                    <a:gd name="T25" fmla="*/ 28 h 439"/>
                    <a:gd name="T26" fmla="*/ 2 w 125"/>
                    <a:gd name="T27" fmla="*/ 40 h 439"/>
                    <a:gd name="T28" fmla="*/ 3 w 125"/>
                    <a:gd name="T29" fmla="*/ 52 h 439"/>
                    <a:gd name="T30" fmla="*/ 4 w 125"/>
                    <a:gd name="T31" fmla="*/ 65 h 439"/>
                    <a:gd name="T32" fmla="*/ 4 w 125"/>
                    <a:gd name="T33" fmla="*/ 77 h 439"/>
                    <a:gd name="T34" fmla="*/ 5 w 125"/>
                    <a:gd name="T35" fmla="*/ 90 h 439"/>
                    <a:gd name="T36" fmla="*/ 6 w 125"/>
                    <a:gd name="T37" fmla="*/ 102 h 439"/>
                    <a:gd name="T38" fmla="*/ 9 w 125"/>
                    <a:gd name="T39" fmla="*/ 108 h 439"/>
                    <a:gd name="T40" fmla="*/ 6 w 125"/>
                    <a:gd name="T41" fmla="*/ 102 h 439"/>
                    <a:gd name="T42" fmla="*/ 7 w 125"/>
                    <a:gd name="T43" fmla="*/ 108 h 439"/>
                    <a:gd name="T44" fmla="*/ 9 w 125"/>
                    <a:gd name="T45" fmla="*/ 108 h 439"/>
                    <a:gd name="T46" fmla="*/ 9 w 125"/>
                    <a:gd name="T47" fmla="*/ 92 h 43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25" h="439">
                      <a:moveTo>
                        <a:pt x="99" y="372"/>
                      </a:moveTo>
                      <a:lnTo>
                        <a:pt x="125" y="395"/>
                      </a:lnTo>
                      <a:lnTo>
                        <a:pt x="114" y="347"/>
                      </a:lnTo>
                      <a:lnTo>
                        <a:pt x="103" y="299"/>
                      </a:lnTo>
                      <a:lnTo>
                        <a:pt x="95" y="250"/>
                      </a:lnTo>
                      <a:lnTo>
                        <a:pt x="86" y="201"/>
                      </a:lnTo>
                      <a:lnTo>
                        <a:pt x="79" y="151"/>
                      </a:lnTo>
                      <a:lnTo>
                        <a:pt x="71" y="101"/>
                      </a:lnTo>
                      <a:lnTo>
                        <a:pt x="63" y="51"/>
                      </a:lnTo>
                      <a:lnTo>
                        <a:pt x="53" y="0"/>
                      </a:lnTo>
                      <a:lnTo>
                        <a:pt x="0" y="15"/>
                      </a:lnTo>
                      <a:lnTo>
                        <a:pt x="10" y="64"/>
                      </a:lnTo>
                      <a:lnTo>
                        <a:pt x="17" y="113"/>
                      </a:lnTo>
                      <a:lnTo>
                        <a:pt x="26" y="163"/>
                      </a:lnTo>
                      <a:lnTo>
                        <a:pt x="33" y="213"/>
                      </a:lnTo>
                      <a:lnTo>
                        <a:pt x="41" y="263"/>
                      </a:lnTo>
                      <a:lnTo>
                        <a:pt x="50" y="314"/>
                      </a:lnTo>
                      <a:lnTo>
                        <a:pt x="61" y="364"/>
                      </a:lnTo>
                      <a:lnTo>
                        <a:pt x="73" y="416"/>
                      </a:lnTo>
                      <a:lnTo>
                        <a:pt x="99" y="439"/>
                      </a:lnTo>
                      <a:lnTo>
                        <a:pt x="73" y="416"/>
                      </a:lnTo>
                      <a:lnTo>
                        <a:pt x="80" y="439"/>
                      </a:lnTo>
                      <a:lnTo>
                        <a:pt x="99" y="439"/>
                      </a:lnTo>
                      <a:lnTo>
                        <a:pt x="99" y="372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422"/>
                <p:cNvSpPr>
                  <a:spLocks/>
                </p:cNvSpPr>
                <p:nvPr/>
              </p:nvSpPr>
              <p:spPr bwMode="auto">
                <a:xfrm>
                  <a:off x="705" y="1975"/>
                  <a:ext cx="5" cy="19"/>
                </a:xfrm>
                <a:custGeom>
                  <a:avLst/>
                  <a:gdLst>
                    <a:gd name="T0" fmla="*/ 0 w 52"/>
                    <a:gd name="T1" fmla="*/ 7 h 67"/>
                    <a:gd name="T2" fmla="*/ 2 w 52"/>
                    <a:gd name="T3" fmla="*/ 0 h 67"/>
                    <a:gd name="T4" fmla="*/ 0 w 52"/>
                    <a:gd name="T5" fmla="*/ 0 h 67"/>
                    <a:gd name="T6" fmla="*/ 0 w 52"/>
                    <a:gd name="T7" fmla="*/ 19 h 67"/>
                    <a:gd name="T8" fmla="*/ 2 w 52"/>
                    <a:gd name="T9" fmla="*/ 19 h 67"/>
                    <a:gd name="T10" fmla="*/ 5 w 52"/>
                    <a:gd name="T11" fmla="*/ 12 h 67"/>
                    <a:gd name="T12" fmla="*/ 2 w 52"/>
                    <a:gd name="T13" fmla="*/ 19 h 67"/>
                    <a:gd name="T14" fmla="*/ 4 w 52"/>
                    <a:gd name="T15" fmla="*/ 19 h 67"/>
                    <a:gd name="T16" fmla="*/ 5 w 52"/>
                    <a:gd name="T17" fmla="*/ 12 h 67"/>
                    <a:gd name="T18" fmla="*/ 0 w 52"/>
                    <a:gd name="T19" fmla="*/ 7 h 6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2" h="67">
                      <a:moveTo>
                        <a:pt x="0" y="23"/>
                      </a:moveTo>
                      <a:lnTo>
                        <a:pt x="25" y="0"/>
                      </a:lnTo>
                      <a:lnTo>
                        <a:pt x="1" y="0"/>
                      </a:lnTo>
                      <a:lnTo>
                        <a:pt x="1" y="67"/>
                      </a:lnTo>
                      <a:lnTo>
                        <a:pt x="25" y="67"/>
                      </a:lnTo>
                      <a:lnTo>
                        <a:pt x="52" y="44"/>
                      </a:lnTo>
                      <a:lnTo>
                        <a:pt x="25" y="67"/>
                      </a:lnTo>
                      <a:lnTo>
                        <a:pt x="45" y="67"/>
                      </a:lnTo>
                      <a:lnTo>
                        <a:pt x="52" y="44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423"/>
                <p:cNvSpPr>
                  <a:spLocks/>
                </p:cNvSpPr>
                <p:nvPr/>
              </p:nvSpPr>
              <p:spPr bwMode="auto">
                <a:xfrm>
                  <a:off x="705" y="1783"/>
                  <a:ext cx="13" cy="203"/>
                </a:xfrm>
                <a:custGeom>
                  <a:avLst/>
                  <a:gdLst>
                    <a:gd name="T0" fmla="*/ 8 w 149"/>
                    <a:gd name="T1" fmla="*/ 0 h 833"/>
                    <a:gd name="T2" fmla="*/ 8 w 149"/>
                    <a:gd name="T3" fmla="*/ 2 h 833"/>
                    <a:gd name="T4" fmla="*/ 8 w 149"/>
                    <a:gd name="T5" fmla="*/ 14 h 833"/>
                    <a:gd name="T6" fmla="*/ 8 w 149"/>
                    <a:gd name="T7" fmla="*/ 26 h 833"/>
                    <a:gd name="T8" fmla="*/ 8 w 149"/>
                    <a:gd name="T9" fmla="*/ 39 h 833"/>
                    <a:gd name="T10" fmla="*/ 8 w 149"/>
                    <a:gd name="T11" fmla="*/ 51 h 833"/>
                    <a:gd name="T12" fmla="*/ 8 w 149"/>
                    <a:gd name="T13" fmla="*/ 63 h 833"/>
                    <a:gd name="T14" fmla="*/ 7 w 149"/>
                    <a:gd name="T15" fmla="*/ 76 h 833"/>
                    <a:gd name="T16" fmla="*/ 7 w 149"/>
                    <a:gd name="T17" fmla="*/ 88 h 833"/>
                    <a:gd name="T18" fmla="*/ 6 w 149"/>
                    <a:gd name="T19" fmla="*/ 100 h 833"/>
                    <a:gd name="T20" fmla="*/ 6 w 149"/>
                    <a:gd name="T21" fmla="*/ 113 h 833"/>
                    <a:gd name="T22" fmla="*/ 5 w 149"/>
                    <a:gd name="T23" fmla="*/ 125 h 833"/>
                    <a:gd name="T24" fmla="*/ 5 w 149"/>
                    <a:gd name="T25" fmla="*/ 137 h 833"/>
                    <a:gd name="T26" fmla="*/ 4 w 149"/>
                    <a:gd name="T27" fmla="*/ 149 h 833"/>
                    <a:gd name="T28" fmla="*/ 3 w 149"/>
                    <a:gd name="T29" fmla="*/ 162 h 833"/>
                    <a:gd name="T30" fmla="*/ 2 w 149"/>
                    <a:gd name="T31" fmla="*/ 174 h 833"/>
                    <a:gd name="T32" fmla="*/ 1 w 149"/>
                    <a:gd name="T33" fmla="*/ 186 h 833"/>
                    <a:gd name="T34" fmla="*/ 0 w 149"/>
                    <a:gd name="T35" fmla="*/ 198 h 833"/>
                    <a:gd name="T36" fmla="*/ 5 w 149"/>
                    <a:gd name="T37" fmla="*/ 203 h 833"/>
                    <a:gd name="T38" fmla="*/ 6 w 149"/>
                    <a:gd name="T39" fmla="*/ 191 h 833"/>
                    <a:gd name="T40" fmla="*/ 7 w 149"/>
                    <a:gd name="T41" fmla="*/ 178 h 833"/>
                    <a:gd name="T42" fmla="*/ 8 w 149"/>
                    <a:gd name="T43" fmla="*/ 165 h 833"/>
                    <a:gd name="T44" fmla="*/ 8 w 149"/>
                    <a:gd name="T45" fmla="*/ 153 h 833"/>
                    <a:gd name="T46" fmla="*/ 9 w 149"/>
                    <a:gd name="T47" fmla="*/ 140 h 833"/>
                    <a:gd name="T48" fmla="*/ 10 w 149"/>
                    <a:gd name="T49" fmla="*/ 128 h 833"/>
                    <a:gd name="T50" fmla="*/ 11 w 149"/>
                    <a:gd name="T51" fmla="*/ 115 h 833"/>
                    <a:gd name="T52" fmla="*/ 11 w 149"/>
                    <a:gd name="T53" fmla="*/ 102 h 833"/>
                    <a:gd name="T54" fmla="*/ 12 w 149"/>
                    <a:gd name="T55" fmla="*/ 90 h 833"/>
                    <a:gd name="T56" fmla="*/ 12 w 149"/>
                    <a:gd name="T57" fmla="*/ 77 h 833"/>
                    <a:gd name="T58" fmla="*/ 12 w 149"/>
                    <a:gd name="T59" fmla="*/ 65 h 833"/>
                    <a:gd name="T60" fmla="*/ 13 w 149"/>
                    <a:gd name="T61" fmla="*/ 52 h 833"/>
                    <a:gd name="T62" fmla="*/ 13 w 149"/>
                    <a:gd name="T63" fmla="*/ 39 h 833"/>
                    <a:gd name="T64" fmla="*/ 13 w 149"/>
                    <a:gd name="T65" fmla="*/ 27 h 833"/>
                    <a:gd name="T66" fmla="*/ 13 w 149"/>
                    <a:gd name="T67" fmla="*/ 14 h 833"/>
                    <a:gd name="T68" fmla="*/ 13 w 149"/>
                    <a:gd name="T69" fmla="*/ 2 h 833"/>
                    <a:gd name="T70" fmla="*/ 13 w 149"/>
                    <a:gd name="T71" fmla="*/ 4 h 833"/>
                    <a:gd name="T72" fmla="*/ 8 w 149"/>
                    <a:gd name="T73" fmla="*/ 0 h 833"/>
                    <a:gd name="T74" fmla="*/ 8 w 149"/>
                    <a:gd name="T75" fmla="*/ 1 h 833"/>
                    <a:gd name="T76" fmla="*/ 8 w 149"/>
                    <a:gd name="T77" fmla="*/ 2 h 833"/>
                    <a:gd name="T78" fmla="*/ 8 w 149"/>
                    <a:gd name="T79" fmla="*/ 0 h 83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49" h="833">
                      <a:moveTo>
                        <a:pt x="95" y="0"/>
                      </a:moveTo>
                      <a:lnTo>
                        <a:pt x="95" y="8"/>
                      </a:lnTo>
                      <a:lnTo>
                        <a:pt x="94" y="58"/>
                      </a:lnTo>
                      <a:lnTo>
                        <a:pt x="94" y="108"/>
                      </a:lnTo>
                      <a:lnTo>
                        <a:pt x="92" y="159"/>
                      </a:lnTo>
                      <a:lnTo>
                        <a:pt x="90" y="209"/>
                      </a:lnTo>
                      <a:lnTo>
                        <a:pt x="87" y="260"/>
                      </a:lnTo>
                      <a:lnTo>
                        <a:pt x="84" y="310"/>
                      </a:lnTo>
                      <a:lnTo>
                        <a:pt x="78" y="361"/>
                      </a:lnTo>
                      <a:lnTo>
                        <a:pt x="74" y="411"/>
                      </a:lnTo>
                      <a:lnTo>
                        <a:pt x="68" y="462"/>
                      </a:lnTo>
                      <a:lnTo>
                        <a:pt x="60" y="512"/>
                      </a:lnTo>
                      <a:lnTo>
                        <a:pt x="53" y="563"/>
                      </a:lnTo>
                      <a:lnTo>
                        <a:pt x="44" y="613"/>
                      </a:lnTo>
                      <a:lnTo>
                        <a:pt x="35" y="663"/>
                      </a:lnTo>
                      <a:lnTo>
                        <a:pt x="24" y="713"/>
                      </a:lnTo>
                      <a:lnTo>
                        <a:pt x="12" y="763"/>
                      </a:lnTo>
                      <a:lnTo>
                        <a:pt x="0" y="812"/>
                      </a:lnTo>
                      <a:lnTo>
                        <a:pt x="52" y="833"/>
                      </a:lnTo>
                      <a:lnTo>
                        <a:pt x="64" y="782"/>
                      </a:lnTo>
                      <a:lnTo>
                        <a:pt x="76" y="730"/>
                      </a:lnTo>
                      <a:lnTo>
                        <a:pt x="87" y="679"/>
                      </a:lnTo>
                      <a:lnTo>
                        <a:pt x="97" y="628"/>
                      </a:lnTo>
                      <a:lnTo>
                        <a:pt x="106" y="575"/>
                      </a:lnTo>
                      <a:lnTo>
                        <a:pt x="114" y="524"/>
                      </a:lnTo>
                      <a:lnTo>
                        <a:pt x="122" y="472"/>
                      </a:lnTo>
                      <a:lnTo>
                        <a:pt x="127" y="420"/>
                      </a:lnTo>
                      <a:lnTo>
                        <a:pt x="133" y="369"/>
                      </a:lnTo>
                      <a:lnTo>
                        <a:pt x="138" y="317"/>
                      </a:lnTo>
                      <a:lnTo>
                        <a:pt x="141" y="265"/>
                      </a:lnTo>
                      <a:lnTo>
                        <a:pt x="144" y="213"/>
                      </a:lnTo>
                      <a:lnTo>
                        <a:pt x="146" y="161"/>
                      </a:lnTo>
                      <a:lnTo>
                        <a:pt x="148" y="110"/>
                      </a:lnTo>
                      <a:lnTo>
                        <a:pt x="149" y="59"/>
                      </a:lnTo>
                      <a:lnTo>
                        <a:pt x="149" y="8"/>
                      </a:lnTo>
                      <a:lnTo>
                        <a:pt x="148" y="16"/>
                      </a:lnTo>
                      <a:lnTo>
                        <a:pt x="95" y="0"/>
                      </a:lnTo>
                      <a:lnTo>
                        <a:pt x="95" y="5"/>
                      </a:lnTo>
                      <a:lnTo>
                        <a:pt x="95" y="8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Freeform 424"/>
                <p:cNvSpPr>
                  <a:spLocks/>
                </p:cNvSpPr>
                <p:nvPr/>
              </p:nvSpPr>
              <p:spPr bwMode="auto">
                <a:xfrm>
                  <a:off x="714" y="1712"/>
                  <a:ext cx="9" cy="74"/>
                </a:xfrm>
                <a:custGeom>
                  <a:avLst/>
                  <a:gdLst>
                    <a:gd name="T0" fmla="*/ 4 w 103"/>
                    <a:gd name="T1" fmla="*/ 3 h 301"/>
                    <a:gd name="T2" fmla="*/ 4 w 103"/>
                    <a:gd name="T3" fmla="*/ 0 h 301"/>
                    <a:gd name="T4" fmla="*/ 4 w 103"/>
                    <a:gd name="T5" fmla="*/ 4 h 301"/>
                    <a:gd name="T6" fmla="*/ 3 w 103"/>
                    <a:gd name="T7" fmla="*/ 9 h 301"/>
                    <a:gd name="T8" fmla="*/ 3 w 103"/>
                    <a:gd name="T9" fmla="*/ 14 h 301"/>
                    <a:gd name="T10" fmla="*/ 3 w 103"/>
                    <a:gd name="T11" fmla="*/ 19 h 301"/>
                    <a:gd name="T12" fmla="*/ 2 w 103"/>
                    <a:gd name="T13" fmla="*/ 28 h 301"/>
                    <a:gd name="T14" fmla="*/ 2 w 103"/>
                    <a:gd name="T15" fmla="*/ 37 h 301"/>
                    <a:gd name="T16" fmla="*/ 1 w 103"/>
                    <a:gd name="T17" fmla="*/ 45 h 301"/>
                    <a:gd name="T18" fmla="*/ 1 w 103"/>
                    <a:gd name="T19" fmla="*/ 54 h 301"/>
                    <a:gd name="T20" fmla="*/ 1 w 103"/>
                    <a:gd name="T21" fmla="*/ 62 h 301"/>
                    <a:gd name="T22" fmla="*/ 0 w 103"/>
                    <a:gd name="T23" fmla="*/ 70 h 301"/>
                    <a:gd name="T24" fmla="*/ 5 w 103"/>
                    <a:gd name="T25" fmla="*/ 74 h 301"/>
                    <a:gd name="T26" fmla="*/ 5 w 103"/>
                    <a:gd name="T27" fmla="*/ 65 h 301"/>
                    <a:gd name="T28" fmla="*/ 6 w 103"/>
                    <a:gd name="T29" fmla="*/ 56 h 301"/>
                    <a:gd name="T30" fmla="*/ 6 w 103"/>
                    <a:gd name="T31" fmla="*/ 47 h 301"/>
                    <a:gd name="T32" fmla="*/ 6 w 103"/>
                    <a:gd name="T33" fmla="*/ 39 h 301"/>
                    <a:gd name="T34" fmla="*/ 7 w 103"/>
                    <a:gd name="T35" fmla="*/ 30 h 301"/>
                    <a:gd name="T36" fmla="*/ 7 w 103"/>
                    <a:gd name="T37" fmla="*/ 22 h 301"/>
                    <a:gd name="T38" fmla="*/ 8 w 103"/>
                    <a:gd name="T39" fmla="*/ 18 h 301"/>
                    <a:gd name="T40" fmla="*/ 8 w 103"/>
                    <a:gd name="T41" fmla="*/ 14 h 301"/>
                    <a:gd name="T42" fmla="*/ 8 w 103"/>
                    <a:gd name="T43" fmla="*/ 10 h 301"/>
                    <a:gd name="T44" fmla="*/ 9 w 103"/>
                    <a:gd name="T45" fmla="*/ 6 h 301"/>
                    <a:gd name="T46" fmla="*/ 9 w 103"/>
                    <a:gd name="T47" fmla="*/ 3 h 301"/>
                    <a:gd name="T48" fmla="*/ 9 w 103"/>
                    <a:gd name="T49" fmla="*/ 6 h 301"/>
                    <a:gd name="T50" fmla="*/ 9 w 103"/>
                    <a:gd name="T51" fmla="*/ 5 h 301"/>
                    <a:gd name="T52" fmla="*/ 9 w 103"/>
                    <a:gd name="T53" fmla="*/ 3 h 301"/>
                    <a:gd name="T54" fmla="*/ 4 w 103"/>
                    <a:gd name="T55" fmla="*/ 3 h 30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03" h="301">
                      <a:moveTo>
                        <a:pt x="48" y="13"/>
                      </a:moveTo>
                      <a:lnTo>
                        <a:pt x="51" y="0"/>
                      </a:lnTo>
                      <a:lnTo>
                        <a:pt x="44" y="18"/>
                      </a:lnTo>
                      <a:lnTo>
                        <a:pt x="38" y="37"/>
                      </a:lnTo>
                      <a:lnTo>
                        <a:pt x="33" y="56"/>
                      </a:lnTo>
                      <a:lnTo>
                        <a:pt x="29" y="76"/>
                      </a:lnTo>
                      <a:lnTo>
                        <a:pt x="22" y="112"/>
                      </a:lnTo>
                      <a:lnTo>
                        <a:pt x="18" y="149"/>
                      </a:lnTo>
                      <a:lnTo>
                        <a:pt x="14" y="183"/>
                      </a:lnTo>
                      <a:lnTo>
                        <a:pt x="11" y="218"/>
                      </a:lnTo>
                      <a:lnTo>
                        <a:pt x="7" y="252"/>
                      </a:lnTo>
                      <a:lnTo>
                        <a:pt x="0" y="285"/>
                      </a:lnTo>
                      <a:lnTo>
                        <a:pt x="53" y="301"/>
                      </a:lnTo>
                      <a:lnTo>
                        <a:pt x="60" y="264"/>
                      </a:lnTo>
                      <a:lnTo>
                        <a:pt x="65" y="227"/>
                      </a:lnTo>
                      <a:lnTo>
                        <a:pt x="68" y="192"/>
                      </a:lnTo>
                      <a:lnTo>
                        <a:pt x="72" y="157"/>
                      </a:lnTo>
                      <a:lnTo>
                        <a:pt x="77" y="124"/>
                      </a:lnTo>
                      <a:lnTo>
                        <a:pt x="82" y="90"/>
                      </a:lnTo>
                      <a:lnTo>
                        <a:pt x="86" y="74"/>
                      </a:lnTo>
                      <a:lnTo>
                        <a:pt x="90" y="58"/>
                      </a:lnTo>
                      <a:lnTo>
                        <a:pt x="95" y="42"/>
                      </a:lnTo>
                      <a:lnTo>
                        <a:pt x="100" y="26"/>
                      </a:lnTo>
                      <a:lnTo>
                        <a:pt x="103" y="13"/>
                      </a:lnTo>
                      <a:lnTo>
                        <a:pt x="100" y="26"/>
                      </a:lnTo>
                      <a:lnTo>
                        <a:pt x="103" y="19"/>
                      </a:lnTo>
                      <a:lnTo>
                        <a:pt x="103" y="13"/>
                      </a:lnTo>
                      <a:lnTo>
                        <a:pt x="48" y="13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Freeform 425"/>
                <p:cNvSpPr>
                  <a:spLocks/>
                </p:cNvSpPr>
                <p:nvPr/>
              </p:nvSpPr>
              <p:spPr bwMode="auto">
                <a:xfrm>
                  <a:off x="718" y="1696"/>
                  <a:ext cx="5" cy="19"/>
                </a:xfrm>
                <a:custGeom>
                  <a:avLst/>
                  <a:gdLst>
                    <a:gd name="T0" fmla="*/ 3 w 55"/>
                    <a:gd name="T1" fmla="*/ 3 h 81"/>
                    <a:gd name="T2" fmla="*/ 0 w 55"/>
                    <a:gd name="T3" fmla="*/ 11 h 81"/>
                    <a:gd name="T4" fmla="*/ 0 w 55"/>
                    <a:gd name="T5" fmla="*/ 19 h 81"/>
                    <a:gd name="T6" fmla="*/ 5 w 55"/>
                    <a:gd name="T7" fmla="*/ 19 h 81"/>
                    <a:gd name="T8" fmla="*/ 5 w 55"/>
                    <a:gd name="T9" fmla="*/ 11 h 81"/>
                    <a:gd name="T10" fmla="*/ 2 w 55"/>
                    <a:gd name="T11" fmla="*/ 18 h 81"/>
                    <a:gd name="T12" fmla="*/ 3 w 55"/>
                    <a:gd name="T13" fmla="*/ 3 h 81"/>
                    <a:gd name="T14" fmla="*/ 0 w 55"/>
                    <a:gd name="T15" fmla="*/ 0 h 81"/>
                    <a:gd name="T16" fmla="*/ 0 w 55"/>
                    <a:gd name="T17" fmla="*/ 11 h 81"/>
                    <a:gd name="T18" fmla="*/ 3 w 55"/>
                    <a:gd name="T19" fmla="*/ 3 h 8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5" h="81">
                      <a:moveTo>
                        <a:pt x="36" y="13"/>
                      </a:moveTo>
                      <a:lnTo>
                        <a:pt x="0" y="45"/>
                      </a:lnTo>
                      <a:lnTo>
                        <a:pt x="0" y="81"/>
                      </a:lnTo>
                      <a:lnTo>
                        <a:pt x="55" y="81"/>
                      </a:lnTo>
                      <a:lnTo>
                        <a:pt x="55" y="45"/>
                      </a:lnTo>
                      <a:lnTo>
                        <a:pt x="19" y="75"/>
                      </a:lnTo>
                      <a:lnTo>
                        <a:pt x="36" y="13"/>
                      </a:lnTo>
                      <a:lnTo>
                        <a:pt x="0" y="0"/>
                      </a:lnTo>
                      <a:lnTo>
                        <a:pt x="0" y="45"/>
                      </a:lnTo>
                      <a:lnTo>
                        <a:pt x="36" y="13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Freeform 426"/>
                <p:cNvSpPr>
                  <a:spLocks/>
                </p:cNvSpPr>
                <p:nvPr/>
              </p:nvSpPr>
              <p:spPr bwMode="auto">
                <a:xfrm>
                  <a:off x="720" y="1699"/>
                  <a:ext cx="8" cy="38"/>
                </a:xfrm>
                <a:custGeom>
                  <a:avLst/>
                  <a:gdLst>
                    <a:gd name="T0" fmla="*/ 8 w 87"/>
                    <a:gd name="T1" fmla="*/ 34 h 158"/>
                    <a:gd name="T2" fmla="*/ 8 w 87"/>
                    <a:gd name="T3" fmla="*/ 36 h 158"/>
                    <a:gd name="T4" fmla="*/ 8 w 87"/>
                    <a:gd name="T5" fmla="*/ 33 h 158"/>
                    <a:gd name="T6" fmla="*/ 8 w 87"/>
                    <a:gd name="T7" fmla="*/ 30 h 158"/>
                    <a:gd name="T8" fmla="*/ 8 w 87"/>
                    <a:gd name="T9" fmla="*/ 25 h 158"/>
                    <a:gd name="T10" fmla="*/ 8 w 87"/>
                    <a:gd name="T11" fmla="*/ 20 h 158"/>
                    <a:gd name="T12" fmla="*/ 8 w 87"/>
                    <a:gd name="T13" fmla="*/ 17 h 158"/>
                    <a:gd name="T14" fmla="*/ 7 w 87"/>
                    <a:gd name="T15" fmla="*/ 14 h 158"/>
                    <a:gd name="T16" fmla="*/ 7 w 87"/>
                    <a:gd name="T17" fmla="*/ 11 h 158"/>
                    <a:gd name="T18" fmla="*/ 6 w 87"/>
                    <a:gd name="T19" fmla="*/ 8 h 158"/>
                    <a:gd name="T20" fmla="*/ 5 w 87"/>
                    <a:gd name="T21" fmla="*/ 6 h 158"/>
                    <a:gd name="T22" fmla="*/ 4 w 87"/>
                    <a:gd name="T23" fmla="*/ 3 h 158"/>
                    <a:gd name="T24" fmla="*/ 3 w 87"/>
                    <a:gd name="T25" fmla="*/ 2 h 158"/>
                    <a:gd name="T26" fmla="*/ 2 w 87"/>
                    <a:gd name="T27" fmla="*/ 0 h 158"/>
                    <a:gd name="T28" fmla="*/ 0 w 87"/>
                    <a:gd name="T29" fmla="*/ 15 h 158"/>
                    <a:gd name="T30" fmla="*/ 1 w 87"/>
                    <a:gd name="T31" fmla="*/ 16 h 158"/>
                    <a:gd name="T32" fmla="*/ 2 w 87"/>
                    <a:gd name="T33" fmla="*/ 17 h 158"/>
                    <a:gd name="T34" fmla="*/ 2 w 87"/>
                    <a:gd name="T35" fmla="*/ 18 h 158"/>
                    <a:gd name="T36" fmla="*/ 2 w 87"/>
                    <a:gd name="T37" fmla="*/ 19 h 158"/>
                    <a:gd name="T38" fmla="*/ 3 w 87"/>
                    <a:gd name="T39" fmla="*/ 20 h 158"/>
                    <a:gd name="T40" fmla="*/ 3 w 87"/>
                    <a:gd name="T41" fmla="*/ 21 h 158"/>
                    <a:gd name="T42" fmla="*/ 3 w 87"/>
                    <a:gd name="T43" fmla="*/ 21 h 158"/>
                    <a:gd name="T44" fmla="*/ 3 w 87"/>
                    <a:gd name="T45" fmla="*/ 22 h 158"/>
                    <a:gd name="T46" fmla="*/ 3 w 87"/>
                    <a:gd name="T47" fmla="*/ 25 h 158"/>
                    <a:gd name="T48" fmla="*/ 3 w 87"/>
                    <a:gd name="T49" fmla="*/ 28 h 158"/>
                    <a:gd name="T50" fmla="*/ 3 w 87"/>
                    <a:gd name="T51" fmla="*/ 32 h 158"/>
                    <a:gd name="T52" fmla="*/ 3 w 87"/>
                    <a:gd name="T53" fmla="*/ 36 h 158"/>
                    <a:gd name="T54" fmla="*/ 3 w 87"/>
                    <a:gd name="T55" fmla="*/ 38 h 158"/>
                    <a:gd name="T56" fmla="*/ 3 w 87"/>
                    <a:gd name="T57" fmla="*/ 36 h 158"/>
                    <a:gd name="T58" fmla="*/ 3 w 87"/>
                    <a:gd name="T59" fmla="*/ 37 h 158"/>
                    <a:gd name="T60" fmla="*/ 3 w 87"/>
                    <a:gd name="T61" fmla="*/ 38 h 158"/>
                    <a:gd name="T62" fmla="*/ 8 w 87"/>
                    <a:gd name="T63" fmla="*/ 34 h 1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87" h="158">
                      <a:moveTo>
                        <a:pt x="83" y="141"/>
                      </a:moveTo>
                      <a:lnTo>
                        <a:pt x="84" y="149"/>
                      </a:lnTo>
                      <a:lnTo>
                        <a:pt x="85" y="138"/>
                      </a:lnTo>
                      <a:lnTo>
                        <a:pt x="86" y="123"/>
                      </a:lnTo>
                      <a:lnTo>
                        <a:pt x="87" y="104"/>
                      </a:lnTo>
                      <a:lnTo>
                        <a:pt x="86" y="83"/>
                      </a:lnTo>
                      <a:lnTo>
                        <a:pt x="83" y="69"/>
                      </a:lnTo>
                      <a:lnTo>
                        <a:pt x="79" y="57"/>
                      </a:lnTo>
                      <a:lnTo>
                        <a:pt x="72" y="45"/>
                      </a:lnTo>
                      <a:lnTo>
                        <a:pt x="65" y="33"/>
                      </a:lnTo>
                      <a:lnTo>
                        <a:pt x="55" y="23"/>
                      </a:lnTo>
                      <a:lnTo>
                        <a:pt x="44" y="14"/>
                      </a:lnTo>
                      <a:lnTo>
                        <a:pt x="31" y="7"/>
                      </a:lnTo>
                      <a:lnTo>
                        <a:pt x="17" y="0"/>
                      </a:lnTo>
                      <a:lnTo>
                        <a:pt x="0" y="62"/>
                      </a:lnTo>
                      <a:lnTo>
                        <a:pt x="10" y="67"/>
                      </a:lnTo>
                      <a:lnTo>
                        <a:pt x="17" y="71"/>
                      </a:lnTo>
                      <a:lnTo>
                        <a:pt x="22" y="75"/>
                      </a:lnTo>
                      <a:lnTo>
                        <a:pt x="25" y="79"/>
                      </a:lnTo>
                      <a:lnTo>
                        <a:pt x="28" y="82"/>
                      </a:lnTo>
                      <a:lnTo>
                        <a:pt x="30" y="86"/>
                      </a:lnTo>
                      <a:lnTo>
                        <a:pt x="31" y="89"/>
                      </a:lnTo>
                      <a:lnTo>
                        <a:pt x="32" y="92"/>
                      </a:lnTo>
                      <a:lnTo>
                        <a:pt x="33" y="105"/>
                      </a:lnTo>
                      <a:lnTo>
                        <a:pt x="32" y="118"/>
                      </a:lnTo>
                      <a:lnTo>
                        <a:pt x="31" y="133"/>
                      </a:lnTo>
                      <a:lnTo>
                        <a:pt x="30" y="149"/>
                      </a:lnTo>
                      <a:lnTo>
                        <a:pt x="31" y="158"/>
                      </a:lnTo>
                      <a:lnTo>
                        <a:pt x="30" y="149"/>
                      </a:lnTo>
                      <a:lnTo>
                        <a:pt x="30" y="154"/>
                      </a:lnTo>
                      <a:lnTo>
                        <a:pt x="31" y="158"/>
                      </a:lnTo>
                      <a:lnTo>
                        <a:pt x="83" y="141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Freeform 427"/>
                <p:cNvSpPr>
                  <a:spLocks/>
                </p:cNvSpPr>
                <p:nvPr/>
              </p:nvSpPr>
              <p:spPr bwMode="auto">
                <a:xfrm>
                  <a:off x="722" y="1734"/>
                  <a:ext cx="10" cy="95"/>
                </a:xfrm>
                <a:custGeom>
                  <a:avLst/>
                  <a:gdLst>
                    <a:gd name="T0" fmla="*/ 10 w 102"/>
                    <a:gd name="T1" fmla="*/ 94 h 385"/>
                    <a:gd name="T2" fmla="*/ 10 w 102"/>
                    <a:gd name="T3" fmla="*/ 92 h 385"/>
                    <a:gd name="T4" fmla="*/ 9 w 102"/>
                    <a:gd name="T5" fmla="*/ 81 h 385"/>
                    <a:gd name="T6" fmla="*/ 9 w 102"/>
                    <a:gd name="T7" fmla="*/ 70 h 385"/>
                    <a:gd name="T8" fmla="*/ 8 w 102"/>
                    <a:gd name="T9" fmla="*/ 58 h 385"/>
                    <a:gd name="T10" fmla="*/ 8 w 102"/>
                    <a:gd name="T11" fmla="*/ 47 h 385"/>
                    <a:gd name="T12" fmla="*/ 7 w 102"/>
                    <a:gd name="T13" fmla="*/ 35 h 385"/>
                    <a:gd name="T14" fmla="*/ 7 w 102"/>
                    <a:gd name="T15" fmla="*/ 23 h 385"/>
                    <a:gd name="T16" fmla="*/ 6 w 102"/>
                    <a:gd name="T17" fmla="*/ 12 h 385"/>
                    <a:gd name="T18" fmla="*/ 5 w 102"/>
                    <a:gd name="T19" fmla="*/ 0 h 385"/>
                    <a:gd name="T20" fmla="*/ 0 w 102"/>
                    <a:gd name="T21" fmla="*/ 4 h 385"/>
                    <a:gd name="T22" fmla="*/ 1 w 102"/>
                    <a:gd name="T23" fmla="*/ 15 h 385"/>
                    <a:gd name="T24" fmla="*/ 2 w 102"/>
                    <a:gd name="T25" fmla="*/ 26 h 385"/>
                    <a:gd name="T26" fmla="*/ 2 w 102"/>
                    <a:gd name="T27" fmla="*/ 38 h 385"/>
                    <a:gd name="T28" fmla="*/ 3 w 102"/>
                    <a:gd name="T29" fmla="*/ 49 h 385"/>
                    <a:gd name="T30" fmla="*/ 3 w 102"/>
                    <a:gd name="T31" fmla="*/ 60 h 385"/>
                    <a:gd name="T32" fmla="*/ 3 w 102"/>
                    <a:gd name="T33" fmla="*/ 72 h 385"/>
                    <a:gd name="T34" fmla="*/ 4 w 102"/>
                    <a:gd name="T35" fmla="*/ 83 h 385"/>
                    <a:gd name="T36" fmla="*/ 5 w 102"/>
                    <a:gd name="T37" fmla="*/ 95 h 385"/>
                    <a:gd name="T38" fmla="*/ 5 w 102"/>
                    <a:gd name="T39" fmla="*/ 94 h 385"/>
                    <a:gd name="T40" fmla="*/ 10 w 102"/>
                    <a:gd name="T41" fmla="*/ 94 h 385"/>
                    <a:gd name="T42" fmla="*/ 10 w 102"/>
                    <a:gd name="T43" fmla="*/ 93 h 385"/>
                    <a:gd name="T44" fmla="*/ 10 w 102"/>
                    <a:gd name="T45" fmla="*/ 92 h 385"/>
                    <a:gd name="T46" fmla="*/ 10 w 102"/>
                    <a:gd name="T47" fmla="*/ 94 h 38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02" h="385">
                      <a:moveTo>
                        <a:pt x="102" y="379"/>
                      </a:moveTo>
                      <a:lnTo>
                        <a:pt x="102" y="372"/>
                      </a:lnTo>
                      <a:lnTo>
                        <a:pt x="94" y="328"/>
                      </a:lnTo>
                      <a:lnTo>
                        <a:pt x="89" y="282"/>
                      </a:lnTo>
                      <a:lnTo>
                        <a:pt x="85" y="236"/>
                      </a:lnTo>
                      <a:lnTo>
                        <a:pt x="80" y="190"/>
                      </a:lnTo>
                      <a:lnTo>
                        <a:pt x="76" y="143"/>
                      </a:lnTo>
                      <a:lnTo>
                        <a:pt x="70" y="95"/>
                      </a:lnTo>
                      <a:lnTo>
                        <a:pt x="62" y="47"/>
                      </a:lnTo>
                      <a:lnTo>
                        <a:pt x="52" y="0"/>
                      </a:lnTo>
                      <a:lnTo>
                        <a:pt x="0" y="17"/>
                      </a:lnTo>
                      <a:lnTo>
                        <a:pt x="9" y="61"/>
                      </a:lnTo>
                      <a:lnTo>
                        <a:pt x="17" y="106"/>
                      </a:lnTo>
                      <a:lnTo>
                        <a:pt x="22" y="152"/>
                      </a:lnTo>
                      <a:lnTo>
                        <a:pt x="26" y="197"/>
                      </a:lnTo>
                      <a:lnTo>
                        <a:pt x="31" y="243"/>
                      </a:lnTo>
                      <a:lnTo>
                        <a:pt x="35" y="290"/>
                      </a:lnTo>
                      <a:lnTo>
                        <a:pt x="40" y="338"/>
                      </a:lnTo>
                      <a:lnTo>
                        <a:pt x="48" y="385"/>
                      </a:lnTo>
                      <a:lnTo>
                        <a:pt x="48" y="379"/>
                      </a:lnTo>
                      <a:lnTo>
                        <a:pt x="102" y="379"/>
                      </a:lnTo>
                      <a:lnTo>
                        <a:pt x="102" y="376"/>
                      </a:lnTo>
                      <a:lnTo>
                        <a:pt x="102" y="372"/>
                      </a:lnTo>
                      <a:lnTo>
                        <a:pt x="102" y="379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Freeform 428"/>
                <p:cNvSpPr>
                  <a:spLocks/>
                </p:cNvSpPr>
                <p:nvPr/>
              </p:nvSpPr>
              <p:spPr bwMode="auto">
                <a:xfrm>
                  <a:off x="727" y="1826"/>
                  <a:ext cx="11" cy="168"/>
                </a:xfrm>
                <a:custGeom>
                  <a:avLst/>
                  <a:gdLst>
                    <a:gd name="T0" fmla="*/ 9 w 126"/>
                    <a:gd name="T1" fmla="*/ 152 h 684"/>
                    <a:gd name="T2" fmla="*/ 11 w 126"/>
                    <a:gd name="T3" fmla="*/ 160 h 684"/>
                    <a:gd name="T4" fmla="*/ 11 w 126"/>
                    <a:gd name="T5" fmla="*/ 150 h 684"/>
                    <a:gd name="T6" fmla="*/ 11 w 126"/>
                    <a:gd name="T7" fmla="*/ 139 h 684"/>
                    <a:gd name="T8" fmla="*/ 10 w 126"/>
                    <a:gd name="T9" fmla="*/ 129 h 684"/>
                    <a:gd name="T10" fmla="*/ 10 w 126"/>
                    <a:gd name="T11" fmla="*/ 119 h 684"/>
                    <a:gd name="T12" fmla="*/ 9 w 126"/>
                    <a:gd name="T13" fmla="*/ 99 h 684"/>
                    <a:gd name="T14" fmla="*/ 8 w 126"/>
                    <a:gd name="T15" fmla="*/ 78 h 684"/>
                    <a:gd name="T16" fmla="*/ 7 w 126"/>
                    <a:gd name="T17" fmla="*/ 59 h 684"/>
                    <a:gd name="T18" fmla="*/ 6 w 126"/>
                    <a:gd name="T19" fmla="*/ 39 h 684"/>
                    <a:gd name="T20" fmla="*/ 5 w 126"/>
                    <a:gd name="T21" fmla="*/ 29 h 684"/>
                    <a:gd name="T22" fmla="*/ 5 w 126"/>
                    <a:gd name="T23" fmla="*/ 19 h 684"/>
                    <a:gd name="T24" fmla="*/ 5 w 126"/>
                    <a:gd name="T25" fmla="*/ 10 h 684"/>
                    <a:gd name="T26" fmla="*/ 5 w 126"/>
                    <a:gd name="T27" fmla="*/ 0 h 684"/>
                    <a:gd name="T28" fmla="*/ 0 w 126"/>
                    <a:gd name="T29" fmla="*/ 0 h 684"/>
                    <a:gd name="T30" fmla="*/ 0 w 126"/>
                    <a:gd name="T31" fmla="*/ 10 h 684"/>
                    <a:gd name="T32" fmla="*/ 0 w 126"/>
                    <a:gd name="T33" fmla="*/ 21 h 684"/>
                    <a:gd name="T34" fmla="*/ 1 w 126"/>
                    <a:gd name="T35" fmla="*/ 31 h 684"/>
                    <a:gd name="T36" fmla="*/ 1 w 126"/>
                    <a:gd name="T37" fmla="*/ 41 h 684"/>
                    <a:gd name="T38" fmla="*/ 2 w 126"/>
                    <a:gd name="T39" fmla="*/ 62 h 684"/>
                    <a:gd name="T40" fmla="*/ 3 w 126"/>
                    <a:gd name="T41" fmla="*/ 82 h 684"/>
                    <a:gd name="T42" fmla="*/ 4 w 126"/>
                    <a:gd name="T43" fmla="*/ 102 h 684"/>
                    <a:gd name="T44" fmla="*/ 5 w 126"/>
                    <a:gd name="T45" fmla="*/ 121 h 684"/>
                    <a:gd name="T46" fmla="*/ 6 w 126"/>
                    <a:gd name="T47" fmla="*/ 131 h 684"/>
                    <a:gd name="T48" fmla="*/ 6 w 126"/>
                    <a:gd name="T49" fmla="*/ 140 h 684"/>
                    <a:gd name="T50" fmla="*/ 6 w 126"/>
                    <a:gd name="T51" fmla="*/ 151 h 684"/>
                    <a:gd name="T52" fmla="*/ 6 w 126"/>
                    <a:gd name="T53" fmla="*/ 160 h 684"/>
                    <a:gd name="T54" fmla="*/ 9 w 126"/>
                    <a:gd name="T55" fmla="*/ 168 h 684"/>
                    <a:gd name="T56" fmla="*/ 6 w 126"/>
                    <a:gd name="T57" fmla="*/ 160 h 684"/>
                    <a:gd name="T58" fmla="*/ 6 w 126"/>
                    <a:gd name="T59" fmla="*/ 168 h 684"/>
                    <a:gd name="T60" fmla="*/ 9 w 126"/>
                    <a:gd name="T61" fmla="*/ 168 h 684"/>
                    <a:gd name="T62" fmla="*/ 9 w 126"/>
                    <a:gd name="T63" fmla="*/ 152 h 68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26" h="684">
                      <a:moveTo>
                        <a:pt x="99" y="619"/>
                      </a:moveTo>
                      <a:lnTo>
                        <a:pt x="126" y="652"/>
                      </a:lnTo>
                      <a:lnTo>
                        <a:pt x="126" y="609"/>
                      </a:lnTo>
                      <a:lnTo>
                        <a:pt x="123" y="567"/>
                      </a:lnTo>
                      <a:lnTo>
                        <a:pt x="119" y="526"/>
                      </a:lnTo>
                      <a:lnTo>
                        <a:pt x="114" y="483"/>
                      </a:lnTo>
                      <a:lnTo>
                        <a:pt x="102" y="402"/>
                      </a:lnTo>
                      <a:lnTo>
                        <a:pt x="90" y="319"/>
                      </a:lnTo>
                      <a:lnTo>
                        <a:pt x="76" y="239"/>
                      </a:lnTo>
                      <a:lnTo>
                        <a:pt x="64" y="158"/>
                      </a:lnTo>
                      <a:lnTo>
                        <a:pt x="60" y="118"/>
                      </a:lnTo>
                      <a:lnTo>
                        <a:pt x="57" y="79"/>
                      </a:lnTo>
                      <a:lnTo>
                        <a:pt x="55" y="40"/>
                      </a:lnTo>
                      <a:lnTo>
                        <a:pt x="54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lnTo>
                        <a:pt x="3" y="85"/>
                      </a:lnTo>
                      <a:lnTo>
                        <a:pt x="6" y="126"/>
                      </a:lnTo>
                      <a:lnTo>
                        <a:pt x="11" y="168"/>
                      </a:lnTo>
                      <a:lnTo>
                        <a:pt x="23" y="251"/>
                      </a:lnTo>
                      <a:lnTo>
                        <a:pt x="36" y="332"/>
                      </a:lnTo>
                      <a:lnTo>
                        <a:pt x="49" y="414"/>
                      </a:lnTo>
                      <a:lnTo>
                        <a:pt x="61" y="494"/>
                      </a:lnTo>
                      <a:lnTo>
                        <a:pt x="65" y="533"/>
                      </a:lnTo>
                      <a:lnTo>
                        <a:pt x="68" y="572"/>
                      </a:lnTo>
                      <a:lnTo>
                        <a:pt x="71" y="613"/>
                      </a:lnTo>
                      <a:lnTo>
                        <a:pt x="72" y="652"/>
                      </a:lnTo>
                      <a:lnTo>
                        <a:pt x="99" y="684"/>
                      </a:lnTo>
                      <a:lnTo>
                        <a:pt x="72" y="652"/>
                      </a:lnTo>
                      <a:lnTo>
                        <a:pt x="72" y="684"/>
                      </a:lnTo>
                      <a:lnTo>
                        <a:pt x="99" y="684"/>
                      </a:lnTo>
                      <a:lnTo>
                        <a:pt x="99" y="619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Freeform 429"/>
                <p:cNvSpPr>
                  <a:spLocks/>
                </p:cNvSpPr>
                <p:nvPr/>
              </p:nvSpPr>
              <p:spPr bwMode="auto">
                <a:xfrm>
                  <a:off x="736" y="1978"/>
                  <a:ext cx="4" cy="16"/>
                </a:xfrm>
                <a:custGeom>
                  <a:avLst/>
                  <a:gdLst>
                    <a:gd name="T0" fmla="*/ 0 w 53"/>
                    <a:gd name="T1" fmla="*/ 6 h 65"/>
                    <a:gd name="T2" fmla="*/ 2 w 53"/>
                    <a:gd name="T3" fmla="*/ 0 h 65"/>
                    <a:gd name="T4" fmla="*/ 0 w 53"/>
                    <a:gd name="T5" fmla="*/ 0 h 65"/>
                    <a:gd name="T6" fmla="*/ 0 w 53"/>
                    <a:gd name="T7" fmla="*/ 16 h 65"/>
                    <a:gd name="T8" fmla="*/ 2 w 53"/>
                    <a:gd name="T9" fmla="*/ 16 h 65"/>
                    <a:gd name="T10" fmla="*/ 4 w 53"/>
                    <a:gd name="T11" fmla="*/ 10 h 65"/>
                    <a:gd name="T12" fmla="*/ 2 w 53"/>
                    <a:gd name="T13" fmla="*/ 16 h 65"/>
                    <a:gd name="T14" fmla="*/ 4 w 53"/>
                    <a:gd name="T15" fmla="*/ 16 h 65"/>
                    <a:gd name="T16" fmla="*/ 4 w 53"/>
                    <a:gd name="T17" fmla="*/ 10 h 65"/>
                    <a:gd name="T18" fmla="*/ 0 w 53"/>
                    <a:gd name="T19" fmla="*/ 6 h 6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3" h="65">
                      <a:moveTo>
                        <a:pt x="0" y="25"/>
                      </a:moveTo>
                      <a:lnTo>
                        <a:pt x="27" y="0"/>
                      </a:lnTo>
                      <a:lnTo>
                        <a:pt x="2" y="0"/>
                      </a:lnTo>
                      <a:lnTo>
                        <a:pt x="2" y="65"/>
                      </a:lnTo>
                      <a:lnTo>
                        <a:pt x="27" y="65"/>
                      </a:lnTo>
                      <a:lnTo>
                        <a:pt x="53" y="39"/>
                      </a:lnTo>
                      <a:lnTo>
                        <a:pt x="27" y="65"/>
                      </a:lnTo>
                      <a:lnTo>
                        <a:pt x="48" y="65"/>
                      </a:lnTo>
                      <a:lnTo>
                        <a:pt x="53" y="39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Freeform 430"/>
                <p:cNvSpPr>
                  <a:spLocks/>
                </p:cNvSpPr>
                <p:nvPr/>
              </p:nvSpPr>
              <p:spPr bwMode="auto">
                <a:xfrm>
                  <a:off x="736" y="1954"/>
                  <a:ext cx="7" cy="35"/>
                </a:xfrm>
                <a:custGeom>
                  <a:avLst/>
                  <a:gdLst>
                    <a:gd name="T0" fmla="*/ 2 w 78"/>
                    <a:gd name="T1" fmla="*/ 2 h 141"/>
                    <a:gd name="T2" fmla="*/ 2 w 78"/>
                    <a:gd name="T3" fmla="*/ 0 h 141"/>
                    <a:gd name="T4" fmla="*/ 0 w 78"/>
                    <a:gd name="T5" fmla="*/ 32 h 141"/>
                    <a:gd name="T6" fmla="*/ 5 w 78"/>
                    <a:gd name="T7" fmla="*/ 35 h 141"/>
                    <a:gd name="T8" fmla="*/ 7 w 78"/>
                    <a:gd name="T9" fmla="*/ 4 h 141"/>
                    <a:gd name="T10" fmla="*/ 7 w 78"/>
                    <a:gd name="T11" fmla="*/ 2 h 141"/>
                    <a:gd name="T12" fmla="*/ 7 w 78"/>
                    <a:gd name="T13" fmla="*/ 4 h 141"/>
                    <a:gd name="T14" fmla="*/ 7 w 78"/>
                    <a:gd name="T15" fmla="*/ 3 h 141"/>
                    <a:gd name="T16" fmla="*/ 7 w 78"/>
                    <a:gd name="T17" fmla="*/ 2 h 141"/>
                    <a:gd name="T18" fmla="*/ 2 w 78"/>
                    <a:gd name="T19" fmla="*/ 2 h 14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8" h="141">
                      <a:moveTo>
                        <a:pt x="23" y="8"/>
                      </a:moveTo>
                      <a:lnTo>
                        <a:pt x="23" y="0"/>
                      </a:lnTo>
                      <a:lnTo>
                        <a:pt x="0" y="127"/>
                      </a:lnTo>
                      <a:lnTo>
                        <a:pt x="53" y="141"/>
                      </a:lnTo>
                      <a:lnTo>
                        <a:pt x="77" y="15"/>
                      </a:lnTo>
                      <a:lnTo>
                        <a:pt x="78" y="8"/>
                      </a:lnTo>
                      <a:lnTo>
                        <a:pt x="77" y="15"/>
                      </a:lnTo>
                      <a:lnTo>
                        <a:pt x="78" y="11"/>
                      </a:lnTo>
                      <a:lnTo>
                        <a:pt x="78" y="8"/>
                      </a:lnTo>
                      <a:lnTo>
                        <a:pt x="23" y="8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Freeform 431"/>
                <p:cNvSpPr>
                  <a:spLocks/>
                </p:cNvSpPr>
                <p:nvPr/>
              </p:nvSpPr>
              <p:spPr bwMode="auto">
                <a:xfrm>
                  <a:off x="738" y="1813"/>
                  <a:ext cx="9" cy="143"/>
                </a:xfrm>
                <a:custGeom>
                  <a:avLst/>
                  <a:gdLst>
                    <a:gd name="T0" fmla="*/ 4 w 103"/>
                    <a:gd name="T1" fmla="*/ 0 h 576"/>
                    <a:gd name="T2" fmla="*/ 4 w 103"/>
                    <a:gd name="T3" fmla="*/ 1 h 576"/>
                    <a:gd name="T4" fmla="*/ 4 w 103"/>
                    <a:gd name="T5" fmla="*/ 10 h 576"/>
                    <a:gd name="T6" fmla="*/ 4 w 103"/>
                    <a:gd name="T7" fmla="*/ 19 h 576"/>
                    <a:gd name="T8" fmla="*/ 4 w 103"/>
                    <a:gd name="T9" fmla="*/ 28 h 576"/>
                    <a:gd name="T10" fmla="*/ 4 w 103"/>
                    <a:gd name="T11" fmla="*/ 36 h 576"/>
                    <a:gd name="T12" fmla="*/ 3 w 103"/>
                    <a:gd name="T13" fmla="*/ 53 h 576"/>
                    <a:gd name="T14" fmla="*/ 2 w 103"/>
                    <a:gd name="T15" fmla="*/ 71 h 576"/>
                    <a:gd name="T16" fmla="*/ 1 w 103"/>
                    <a:gd name="T17" fmla="*/ 89 h 576"/>
                    <a:gd name="T18" fmla="*/ 1 w 103"/>
                    <a:gd name="T19" fmla="*/ 107 h 576"/>
                    <a:gd name="T20" fmla="*/ 0 w 103"/>
                    <a:gd name="T21" fmla="*/ 116 h 576"/>
                    <a:gd name="T22" fmla="*/ 0 w 103"/>
                    <a:gd name="T23" fmla="*/ 125 h 576"/>
                    <a:gd name="T24" fmla="*/ 0 w 103"/>
                    <a:gd name="T25" fmla="*/ 134 h 576"/>
                    <a:gd name="T26" fmla="*/ 0 w 103"/>
                    <a:gd name="T27" fmla="*/ 143 h 576"/>
                    <a:gd name="T28" fmla="*/ 5 w 103"/>
                    <a:gd name="T29" fmla="*/ 143 h 576"/>
                    <a:gd name="T30" fmla="*/ 5 w 103"/>
                    <a:gd name="T31" fmla="*/ 134 h 576"/>
                    <a:gd name="T32" fmla="*/ 5 w 103"/>
                    <a:gd name="T33" fmla="*/ 126 h 576"/>
                    <a:gd name="T34" fmla="*/ 5 w 103"/>
                    <a:gd name="T35" fmla="*/ 117 h 576"/>
                    <a:gd name="T36" fmla="*/ 5 w 103"/>
                    <a:gd name="T37" fmla="*/ 108 h 576"/>
                    <a:gd name="T38" fmla="*/ 6 w 103"/>
                    <a:gd name="T39" fmla="*/ 91 h 576"/>
                    <a:gd name="T40" fmla="*/ 7 w 103"/>
                    <a:gd name="T41" fmla="*/ 73 h 576"/>
                    <a:gd name="T42" fmla="*/ 8 w 103"/>
                    <a:gd name="T43" fmla="*/ 56 h 576"/>
                    <a:gd name="T44" fmla="*/ 8 w 103"/>
                    <a:gd name="T45" fmla="*/ 38 h 576"/>
                    <a:gd name="T46" fmla="*/ 9 w 103"/>
                    <a:gd name="T47" fmla="*/ 29 h 576"/>
                    <a:gd name="T48" fmla="*/ 9 w 103"/>
                    <a:gd name="T49" fmla="*/ 20 h 576"/>
                    <a:gd name="T50" fmla="*/ 9 w 103"/>
                    <a:gd name="T51" fmla="*/ 11 h 576"/>
                    <a:gd name="T52" fmla="*/ 9 w 103"/>
                    <a:gd name="T53" fmla="*/ 1 h 576"/>
                    <a:gd name="T54" fmla="*/ 9 w 103"/>
                    <a:gd name="T55" fmla="*/ 3 h 576"/>
                    <a:gd name="T56" fmla="*/ 4 w 103"/>
                    <a:gd name="T57" fmla="*/ 0 h 576"/>
                    <a:gd name="T58" fmla="*/ 4 w 103"/>
                    <a:gd name="T59" fmla="*/ 1 h 576"/>
                    <a:gd name="T60" fmla="*/ 4 w 103"/>
                    <a:gd name="T61" fmla="*/ 1 h 576"/>
                    <a:gd name="T62" fmla="*/ 4 w 103"/>
                    <a:gd name="T63" fmla="*/ 0 h 57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03" h="576">
                      <a:moveTo>
                        <a:pt x="49" y="0"/>
                      </a:moveTo>
                      <a:lnTo>
                        <a:pt x="48" y="6"/>
                      </a:lnTo>
                      <a:lnTo>
                        <a:pt x="48" y="41"/>
                      </a:lnTo>
                      <a:lnTo>
                        <a:pt x="46" y="76"/>
                      </a:lnTo>
                      <a:lnTo>
                        <a:pt x="44" y="111"/>
                      </a:lnTo>
                      <a:lnTo>
                        <a:pt x="41" y="145"/>
                      </a:lnTo>
                      <a:lnTo>
                        <a:pt x="33" y="215"/>
                      </a:lnTo>
                      <a:lnTo>
                        <a:pt x="25" y="287"/>
                      </a:lnTo>
                      <a:lnTo>
                        <a:pt x="15" y="357"/>
                      </a:lnTo>
                      <a:lnTo>
                        <a:pt x="8" y="429"/>
                      </a:lnTo>
                      <a:lnTo>
                        <a:pt x="5" y="466"/>
                      </a:lnTo>
                      <a:lnTo>
                        <a:pt x="3" y="503"/>
                      </a:lnTo>
                      <a:lnTo>
                        <a:pt x="0" y="539"/>
                      </a:lnTo>
                      <a:lnTo>
                        <a:pt x="0" y="576"/>
                      </a:lnTo>
                      <a:lnTo>
                        <a:pt x="55" y="576"/>
                      </a:lnTo>
                      <a:lnTo>
                        <a:pt x="56" y="541"/>
                      </a:lnTo>
                      <a:lnTo>
                        <a:pt x="57" y="506"/>
                      </a:lnTo>
                      <a:lnTo>
                        <a:pt x="59" y="471"/>
                      </a:lnTo>
                      <a:lnTo>
                        <a:pt x="62" y="437"/>
                      </a:lnTo>
                      <a:lnTo>
                        <a:pt x="69" y="367"/>
                      </a:lnTo>
                      <a:lnTo>
                        <a:pt x="79" y="295"/>
                      </a:lnTo>
                      <a:lnTo>
                        <a:pt x="87" y="225"/>
                      </a:lnTo>
                      <a:lnTo>
                        <a:pt x="95" y="153"/>
                      </a:lnTo>
                      <a:lnTo>
                        <a:pt x="98" y="116"/>
                      </a:lnTo>
                      <a:lnTo>
                        <a:pt x="101" y="79"/>
                      </a:lnTo>
                      <a:lnTo>
                        <a:pt x="102" y="43"/>
                      </a:lnTo>
                      <a:lnTo>
                        <a:pt x="103" y="6"/>
                      </a:lnTo>
                      <a:lnTo>
                        <a:pt x="102" y="12"/>
                      </a:lnTo>
                      <a:lnTo>
                        <a:pt x="49" y="0"/>
                      </a:lnTo>
                      <a:lnTo>
                        <a:pt x="48" y="3"/>
                      </a:lnTo>
                      <a:lnTo>
                        <a:pt x="48" y="6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Freeform 432"/>
                <p:cNvSpPr>
                  <a:spLocks/>
                </p:cNvSpPr>
                <p:nvPr/>
              </p:nvSpPr>
              <p:spPr bwMode="auto">
                <a:xfrm>
                  <a:off x="742" y="1702"/>
                  <a:ext cx="9" cy="116"/>
                </a:xfrm>
                <a:custGeom>
                  <a:avLst/>
                  <a:gdLst>
                    <a:gd name="T0" fmla="*/ 6 w 102"/>
                    <a:gd name="T1" fmla="*/ 0 h 472"/>
                    <a:gd name="T2" fmla="*/ 4 w 102"/>
                    <a:gd name="T3" fmla="*/ 8 h 472"/>
                    <a:gd name="T4" fmla="*/ 4 w 102"/>
                    <a:gd name="T5" fmla="*/ 21 h 472"/>
                    <a:gd name="T6" fmla="*/ 4 w 102"/>
                    <a:gd name="T7" fmla="*/ 34 h 472"/>
                    <a:gd name="T8" fmla="*/ 3 w 102"/>
                    <a:gd name="T9" fmla="*/ 47 h 472"/>
                    <a:gd name="T10" fmla="*/ 3 w 102"/>
                    <a:gd name="T11" fmla="*/ 60 h 472"/>
                    <a:gd name="T12" fmla="*/ 2 w 102"/>
                    <a:gd name="T13" fmla="*/ 73 h 472"/>
                    <a:gd name="T14" fmla="*/ 2 w 102"/>
                    <a:gd name="T15" fmla="*/ 87 h 472"/>
                    <a:gd name="T16" fmla="*/ 1 w 102"/>
                    <a:gd name="T17" fmla="*/ 100 h 472"/>
                    <a:gd name="T18" fmla="*/ 0 w 102"/>
                    <a:gd name="T19" fmla="*/ 113 h 472"/>
                    <a:gd name="T20" fmla="*/ 5 w 102"/>
                    <a:gd name="T21" fmla="*/ 116 h 472"/>
                    <a:gd name="T22" fmla="*/ 5 w 102"/>
                    <a:gd name="T23" fmla="*/ 103 h 472"/>
                    <a:gd name="T24" fmla="*/ 6 w 102"/>
                    <a:gd name="T25" fmla="*/ 89 h 472"/>
                    <a:gd name="T26" fmla="*/ 7 w 102"/>
                    <a:gd name="T27" fmla="*/ 76 h 472"/>
                    <a:gd name="T28" fmla="*/ 8 w 102"/>
                    <a:gd name="T29" fmla="*/ 62 h 472"/>
                    <a:gd name="T30" fmla="*/ 8 w 102"/>
                    <a:gd name="T31" fmla="*/ 49 h 472"/>
                    <a:gd name="T32" fmla="*/ 9 w 102"/>
                    <a:gd name="T33" fmla="*/ 35 h 472"/>
                    <a:gd name="T34" fmla="*/ 9 w 102"/>
                    <a:gd name="T35" fmla="*/ 21 h 472"/>
                    <a:gd name="T36" fmla="*/ 9 w 102"/>
                    <a:gd name="T37" fmla="*/ 8 h 472"/>
                    <a:gd name="T38" fmla="*/ 7 w 102"/>
                    <a:gd name="T39" fmla="*/ 15 h 472"/>
                    <a:gd name="T40" fmla="*/ 6 w 102"/>
                    <a:gd name="T41" fmla="*/ 0 h 472"/>
                    <a:gd name="T42" fmla="*/ 4 w 102"/>
                    <a:gd name="T43" fmla="*/ 2 h 472"/>
                    <a:gd name="T44" fmla="*/ 4 w 102"/>
                    <a:gd name="T45" fmla="*/ 8 h 472"/>
                    <a:gd name="T46" fmla="*/ 6 w 102"/>
                    <a:gd name="T47" fmla="*/ 0 h 47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02" h="472">
                      <a:moveTo>
                        <a:pt x="67" y="0"/>
                      </a:moveTo>
                      <a:lnTo>
                        <a:pt x="48" y="32"/>
                      </a:lnTo>
                      <a:lnTo>
                        <a:pt x="47" y="84"/>
                      </a:lnTo>
                      <a:lnTo>
                        <a:pt x="44" y="137"/>
                      </a:lnTo>
                      <a:lnTo>
                        <a:pt x="38" y="190"/>
                      </a:lnTo>
                      <a:lnTo>
                        <a:pt x="32" y="243"/>
                      </a:lnTo>
                      <a:lnTo>
                        <a:pt x="25" y="298"/>
                      </a:lnTo>
                      <a:lnTo>
                        <a:pt x="17" y="352"/>
                      </a:lnTo>
                      <a:lnTo>
                        <a:pt x="9" y="406"/>
                      </a:lnTo>
                      <a:lnTo>
                        <a:pt x="0" y="460"/>
                      </a:lnTo>
                      <a:lnTo>
                        <a:pt x="53" y="472"/>
                      </a:lnTo>
                      <a:lnTo>
                        <a:pt x="62" y="418"/>
                      </a:lnTo>
                      <a:lnTo>
                        <a:pt x="70" y="364"/>
                      </a:lnTo>
                      <a:lnTo>
                        <a:pt x="79" y="309"/>
                      </a:lnTo>
                      <a:lnTo>
                        <a:pt x="86" y="253"/>
                      </a:lnTo>
                      <a:lnTo>
                        <a:pt x="93" y="198"/>
                      </a:lnTo>
                      <a:lnTo>
                        <a:pt x="98" y="142"/>
                      </a:lnTo>
                      <a:lnTo>
                        <a:pt x="101" y="87"/>
                      </a:lnTo>
                      <a:lnTo>
                        <a:pt x="102" y="32"/>
                      </a:lnTo>
                      <a:lnTo>
                        <a:pt x="83" y="63"/>
                      </a:lnTo>
                      <a:lnTo>
                        <a:pt x="67" y="0"/>
                      </a:lnTo>
                      <a:lnTo>
                        <a:pt x="48" y="8"/>
                      </a:lnTo>
                      <a:lnTo>
                        <a:pt x="48" y="32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Freeform 433"/>
                <p:cNvSpPr>
                  <a:spLocks/>
                </p:cNvSpPr>
                <p:nvPr/>
              </p:nvSpPr>
              <p:spPr bwMode="auto">
                <a:xfrm>
                  <a:off x="748" y="1696"/>
                  <a:ext cx="6" cy="19"/>
                </a:xfrm>
                <a:custGeom>
                  <a:avLst/>
                  <a:gdLst>
                    <a:gd name="T0" fmla="*/ 6 w 59"/>
                    <a:gd name="T1" fmla="*/ 10 h 85"/>
                    <a:gd name="T2" fmla="*/ 2 w 59"/>
                    <a:gd name="T3" fmla="*/ 3 h 85"/>
                    <a:gd name="T4" fmla="*/ 0 w 59"/>
                    <a:gd name="T5" fmla="*/ 5 h 85"/>
                    <a:gd name="T6" fmla="*/ 2 w 59"/>
                    <a:gd name="T7" fmla="*/ 19 h 85"/>
                    <a:gd name="T8" fmla="*/ 4 w 59"/>
                    <a:gd name="T9" fmla="*/ 17 h 85"/>
                    <a:gd name="T10" fmla="*/ 1 w 59"/>
                    <a:gd name="T11" fmla="*/ 10 h 85"/>
                    <a:gd name="T12" fmla="*/ 6 w 59"/>
                    <a:gd name="T13" fmla="*/ 10 h 85"/>
                    <a:gd name="T14" fmla="*/ 6 w 59"/>
                    <a:gd name="T15" fmla="*/ 0 h 85"/>
                    <a:gd name="T16" fmla="*/ 2 w 59"/>
                    <a:gd name="T17" fmla="*/ 3 h 85"/>
                    <a:gd name="T18" fmla="*/ 6 w 59"/>
                    <a:gd name="T19" fmla="*/ 10 h 8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9" h="85">
                      <a:moveTo>
                        <a:pt x="59" y="45"/>
                      </a:moveTo>
                      <a:lnTo>
                        <a:pt x="24" y="13"/>
                      </a:lnTo>
                      <a:lnTo>
                        <a:pt x="0" y="22"/>
                      </a:lnTo>
                      <a:lnTo>
                        <a:pt x="16" y="85"/>
                      </a:lnTo>
                      <a:lnTo>
                        <a:pt x="40" y="75"/>
                      </a:lnTo>
                      <a:lnTo>
                        <a:pt x="5" y="45"/>
                      </a:lnTo>
                      <a:lnTo>
                        <a:pt x="59" y="45"/>
                      </a:lnTo>
                      <a:lnTo>
                        <a:pt x="59" y="0"/>
                      </a:lnTo>
                      <a:lnTo>
                        <a:pt x="24" y="13"/>
                      </a:lnTo>
                      <a:lnTo>
                        <a:pt x="59" y="45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Freeform 434"/>
                <p:cNvSpPr>
                  <a:spLocks/>
                </p:cNvSpPr>
                <p:nvPr/>
              </p:nvSpPr>
              <p:spPr bwMode="auto">
                <a:xfrm>
                  <a:off x="749" y="1707"/>
                  <a:ext cx="9" cy="60"/>
                </a:xfrm>
                <a:custGeom>
                  <a:avLst/>
                  <a:gdLst>
                    <a:gd name="T0" fmla="*/ 9 w 103"/>
                    <a:gd name="T1" fmla="*/ 58 h 242"/>
                    <a:gd name="T2" fmla="*/ 9 w 103"/>
                    <a:gd name="T3" fmla="*/ 56 h 242"/>
                    <a:gd name="T4" fmla="*/ 8 w 103"/>
                    <a:gd name="T5" fmla="*/ 49 h 242"/>
                    <a:gd name="T6" fmla="*/ 8 w 103"/>
                    <a:gd name="T7" fmla="*/ 41 h 242"/>
                    <a:gd name="T8" fmla="*/ 7 w 103"/>
                    <a:gd name="T9" fmla="*/ 34 h 242"/>
                    <a:gd name="T10" fmla="*/ 6 w 103"/>
                    <a:gd name="T11" fmla="*/ 27 h 242"/>
                    <a:gd name="T12" fmla="*/ 6 w 103"/>
                    <a:gd name="T13" fmla="*/ 20 h 242"/>
                    <a:gd name="T14" fmla="*/ 5 w 103"/>
                    <a:gd name="T15" fmla="*/ 13 h 242"/>
                    <a:gd name="T16" fmla="*/ 5 w 103"/>
                    <a:gd name="T17" fmla="*/ 9 h 242"/>
                    <a:gd name="T18" fmla="*/ 5 w 103"/>
                    <a:gd name="T19" fmla="*/ 6 h 242"/>
                    <a:gd name="T20" fmla="*/ 5 w 103"/>
                    <a:gd name="T21" fmla="*/ 3 h 242"/>
                    <a:gd name="T22" fmla="*/ 5 w 103"/>
                    <a:gd name="T23" fmla="*/ 0 h 242"/>
                    <a:gd name="T24" fmla="*/ 0 w 103"/>
                    <a:gd name="T25" fmla="*/ 0 h 242"/>
                    <a:gd name="T26" fmla="*/ 0 w 103"/>
                    <a:gd name="T27" fmla="*/ 4 h 242"/>
                    <a:gd name="T28" fmla="*/ 0 w 103"/>
                    <a:gd name="T29" fmla="*/ 8 h 242"/>
                    <a:gd name="T30" fmla="*/ 0 w 103"/>
                    <a:gd name="T31" fmla="*/ 12 h 242"/>
                    <a:gd name="T32" fmla="*/ 1 w 103"/>
                    <a:gd name="T33" fmla="*/ 16 h 242"/>
                    <a:gd name="T34" fmla="*/ 1 w 103"/>
                    <a:gd name="T35" fmla="*/ 24 h 242"/>
                    <a:gd name="T36" fmla="*/ 2 w 103"/>
                    <a:gd name="T37" fmla="*/ 31 h 242"/>
                    <a:gd name="T38" fmla="*/ 2 w 103"/>
                    <a:gd name="T39" fmla="*/ 39 h 242"/>
                    <a:gd name="T40" fmla="*/ 3 w 103"/>
                    <a:gd name="T41" fmla="*/ 46 h 242"/>
                    <a:gd name="T42" fmla="*/ 4 w 103"/>
                    <a:gd name="T43" fmla="*/ 53 h 242"/>
                    <a:gd name="T44" fmla="*/ 4 w 103"/>
                    <a:gd name="T45" fmla="*/ 60 h 242"/>
                    <a:gd name="T46" fmla="*/ 4 w 103"/>
                    <a:gd name="T47" fmla="*/ 58 h 242"/>
                    <a:gd name="T48" fmla="*/ 9 w 103"/>
                    <a:gd name="T49" fmla="*/ 58 h 242"/>
                    <a:gd name="T50" fmla="*/ 9 w 103"/>
                    <a:gd name="T51" fmla="*/ 57 h 242"/>
                    <a:gd name="T52" fmla="*/ 9 w 103"/>
                    <a:gd name="T53" fmla="*/ 56 h 242"/>
                    <a:gd name="T54" fmla="*/ 9 w 103"/>
                    <a:gd name="T55" fmla="*/ 58 h 24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03" h="242">
                      <a:moveTo>
                        <a:pt x="103" y="235"/>
                      </a:moveTo>
                      <a:lnTo>
                        <a:pt x="102" y="227"/>
                      </a:lnTo>
                      <a:lnTo>
                        <a:pt x="95" y="197"/>
                      </a:lnTo>
                      <a:lnTo>
                        <a:pt x="87" y="166"/>
                      </a:lnTo>
                      <a:lnTo>
                        <a:pt x="79" y="137"/>
                      </a:lnTo>
                      <a:lnTo>
                        <a:pt x="71" y="107"/>
                      </a:lnTo>
                      <a:lnTo>
                        <a:pt x="65" y="79"/>
                      </a:lnTo>
                      <a:lnTo>
                        <a:pt x="60" y="51"/>
                      </a:lnTo>
                      <a:lnTo>
                        <a:pt x="58" y="38"/>
                      </a:lnTo>
                      <a:lnTo>
                        <a:pt x="56" y="25"/>
                      </a:lnTo>
                      <a:lnTo>
                        <a:pt x="54" y="12"/>
                      </a:lnTo>
                      <a:lnTo>
                        <a:pt x="54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" y="32"/>
                      </a:lnTo>
                      <a:lnTo>
                        <a:pt x="4" y="49"/>
                      </a:lnTo>
                      <a:lnTo>
                        <a:pt x="6" y="65"/>
                      </a:lnTo>
                      <a:lnTo>
                        <a:pt x="12" y="96"/>
                      </a:lnTo>
                      <a:lnTo>
                        <a:pt x="19" y="127"/>
                      </a:lnTo>
                      <a:lnTo>
                        <a:pt x="28" y="156"/>
                      </a:lnTo>
                      <a:lnTo>
                        <a:pt x="35" y="186"/>
                      </a:lnTo>
                      <a:lnTo>
                        <a:pt x="43" y="215"/>
                      </a:lnTo>
                      <a:lnTo>
                        <a:pt x="49" y="242"/>
                      </a:lnTo>
                      <a:lnTo>
                        <a:pt x="48" y="235"/>
                      </a:lnTo>
                      <a:lnTo>
                        <a:pt x="103" y="235"/>
                      </a:lnTo>
                      <a:lnTo>
                        <a:pt x="103" y="231"/>
                      </a:lnTo>
                      <a:lnTo>
                        <a:pt x="102" y="227"/>
                      </a:lnTo>
                      <a:lnTo>
                        <a:pt x="103" y="235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Freeform 435"/>
                <p:cNvSpPr>
                  <a:spLocks/>
                </p:cNvSpPr>
                <p:nvPr/>
              </p:nvSpPr>
              <p:spPr bwMode="auto">
                <a:xfrm>
                  <a:off x="753" y="1764"/>
                  <a:ext cx="7" cy="119"/>
                </a:xfrm>
                <a:custGeom>
                  <a:avLst/>
                  <a:gdLst>
                    <a:gd name="T0" fmla="*/ 7 w 80"/>
                    <a:gd name="T1" fmla="*/ 116 h 485"/>
                    <a:gd name="T2" fmla="*/ 7 w 80"/>
                    <a:gd name="T3" fmla="*/ 118 h 485"/>
                    <a:gd name="T4" fmla="*/ 7 w 80"/>
                    <a:gd name="T5" fmla="*/ 103 h 485"/>
                    <a:gd name="T6" fmla="*/ 7 w 80"/>
                    <a:gd name="T7" fmla="*/ 88 h 485"/>
                    <a:gd name="T8" fmla="*/ 6 w 80"/>
                    <a:gd name="T9" fmla="*/ 73 h 485"/>
                    <a:gd name="T10" fmla="*/ 6 w 80"/>
                    <a:gd name="T11" fmla="*/ 58 h 485"/>
                    <a:gd name="T12" fmla="*/ 6 w 80"/>
                    <a:gd name="T13" fmla="*/ 43 h 485"/>
                    <a:gd name="T14" fmla="*/ 5 w 80"/>
                    <a:gd name="T15" fmla="*/ 29 h 485"/>
                    <a:gd name="T16" fmla="*/ 5 w 80"/>
                    <a:gd name="T17" fmla="*/ 14 h 485"/>
                    <a:gd name="T18" fmla="*/ 5 w 80"/>
                    <a:gd name="T19" fmla="*/ 0 h 485"/>
                    <a:gd name="T20" fmla="*/ 0 w 80"/>
                    <a:gd name="T21" fmla="*/ 0 h 485"/>
                    <a:gd name="T22" fmla="*/ 0 w 80"/>
                    <a:gd name="T23" fmla="*/ 15 h 485"/>
                    <a:gd name="T24" fmla="*/ 0 w 80"/>
                    <a:gd name="T25" fmla="*/ 30 h 485"/>
                    <a:gd name="T26" fmla="*/ 1 w 80"/>
                    <a:gd name="T27" fmla="*/ 45 h 485"/>
                    <a:gd name="T28" fmla="*/ 1 w 80"/>
                    <a:gd name="T29" fmla="*/ 59 h 485"/>
                    <a:gd name="T30" fmla="*/ 1 w 80"/>
                    <a:gd name="T31" fmla="*/ 74 h 485"/>
                    <a:gd name="T32" fmla="*/ 2 w 80"/>
                    <a:gd name="T33" fmla="*/ 89 h 485"/>
                    <a:gd name="T34" fmla="*/ 2 w 80"/>
                    <a:gd name="T35" fmla="*/ 103 h 485"/>
                    <a:gd name="T36" fmla="*/ 2 w 80"/>
                    <a:gd name="T37" fmla="*/ 118 h 485"/>
                    <a:gd name="T38" fmla="*/ 2 w 80"/>
                    <a:gd name="T39" fmla="*/ 119 h 485"/>
                    <a:gd name="T40" fmla="*/ 2 w 80"/>
                    <a:gd name="T41" fmla="*/ 118 h 485"/>
                    <a:gd name="T42" fmla="*/ 2 w 80"/>
                    <a:gd name="T43" fmla="*/ 118 h 485"/>
                    <a:gd name="T44" fmla="*/ 2 w 80"/>
                    <a:gd name="T45" fmla="*/ 119 h 485"/>
                    <a:gd name="T46" fmla="*/ 7 w 80"/>
                    <a:gd name="T47" fmla="*/ 116 h 48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80" h="485">
                      <a:moveTo>
                        <a:pt x="79" y="473"/>
                      </a:moveTo>
                      <a:lnTo>
                        <a:pt x="80" y="479"/>
                      </a:lnTo>
                      <a:lnTo>
                        <a:pt x="79" y="418"/>
                      </a:lnTo>
                      <a:lnTo>
                        <a:pt x="75" y="357"/>
                      </a:lnTo>
                      <a:lnTo>
                        <a:pt x="71" y="296"/>
                      </a:lnTo>
                      <a:lnTo>
                        <a:pt x="67" y="236"/>
                      </a:lnTo>
                      <a:lnTo>
                        <a:pt x="63" y="177"/>
                      </a:lnTo>
                      <a:lnTo>
                        <a:pt x="58" y="118"/>
                      </a:lnTo>
                      <a:lnTo>
                        <a:pt x="56" y="58"/>
                      </a:lnTo>
                      <a:lnTo>
                        <a:pt x="55" y="0"/>
                      </a:lnTo>
                      <a:lnTo>
                        <a:pt x="0" y="0"/>
                      </a:lnTo>
                      <a:lnTo>
                        <a:pt x="1" y="60"/>
                      </a:lnTo>
                      <a:lnTo>
                        <a:pt x="4" y="121"/>
                      </a:lnTo>
                      <a:lnTo>
                        <a:pt x="9" y="182"/>
                      </a:lnTo>
                      <a:lnTo>
                        <a:pt x="13" y="242"/>
                      </a:lnTo>
                      <a:lnTo>
                        <a:pt x="17" y="302"/>
                      </a:lnTo>
                      <a:lnTo>
                        <a:pt x="21" y="361"/>
                      </a:lnTo>
                      <a:lnTo>
                        <a:pt x="23" y="420"/>
                      </a:lnTo>
                      <a:lnTo>
                        <a:pt x="25" y="479"/>
                      </a:lnTo>
                      <a:lnTo>
                        <a:pt x="26" y="485"/>
                      </a:lnTo>
                      <a:lnTo>
                        <a:pt x="25" y="479"/>
                      </a:lnTo>
                      <a:lnTo>
                        <a:pt x="25" y="482"/>
                      </a:lnTo>
                      <a:lnTo>
                        <a:pt x="26" y="485"/>
                      </a:lnTo>
                      <a:lnTo>
                        <a:pt x="79" y="473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Freeform 436"/>
                <p:cNvSpPr>
                  <a:spLocks/>
                </p:cNvSpPr>
                <p:nvPr/>
              </p:nvSpPr>
              <p:spPr bwMode="auto">
                <a:xfrm>
                  <a:off x="755" y="1880"/>
                  <a:ext cx="12" cy="125"/>
                </a:xfrm>
                <a:custGeom>
                  <a:avLst/>
                  <a:gdLst>
                    <a:gd name="T0" fmla="*/ 7 w 124"/>
                    <a:gd name="T1" fmla="*/ 105 h 501"/>
                    <a:gd name="T2" fmla="*/ 12 w 124"/>
                    <a:gd name="T3" fmla="*/ 103 h 501"/>
                    <a:gd name="T4" fmla="*/ 11 w 124"/>
                    <a:gd name="T5" fmla="*/ 98 h 501"/>
                    <a:gd name="T6" fmla="*/ 10 w 124"/>
                    <a:gd name="T7" fmla="*/ 92 h 501"/>
                    <a:gd name="T8" fmla="*/ 9 w 124"/>
                    <a:gd name="T9" fmla="*/ 85 h 501"/>
                    <a:gd name="T10" fmla="*/ 8 w 124"/>
                    <a:gd name="T11" fmla="*/ 79 h 501"/>
                    <a:gd name="T12" fmla="*/ 8 w 124"/>
                    <a:gd name="T13" fmla="*/ 73 h 501"/>
                    <a:gd name="T14" fmla="*/ 7 w 124"/>
                    <a:gd name="T15" fmla="*/ 67 h 501"/>
                    <a:gd name="T16" fmla="*/ 7 w 124"/>
                    <a:gd name="T17" fmla="*/ 61 h 501"/>
                    <a:gd name="T18" fmla="*/ 7 w 124"/>
                    <a:gd name="T19" fmla="*/ 54 h 501"/>
                    <a:gd name="T20" fmla="*/ 6 w 124"/>
                    <a:gd name="T21" fmla="*/ 41 h 501"/>
                    <a:gd name="T22" fmla="*/ 6 w 124"/>
                    <a:gd name="T23" fmla="*/ 27 h 501"/>
                    <a:gd name="T24" fmla="*/ 6 w 124"/>
                    <a:gd name="T25" fmla="*/ 21 h 501"/>
                    <a:gd name="T26" fmla="*/ 6 w 124"/>
                    <a:gd name="T27" fmla="*/ 14 h 501"/>
                    <a:gd name="T28" fmla="*/ 6 w 124"/>
                    <a:gd name="T29" fmla="*/ 7 h 501"/>
                    <a:gd name="T30" fmla="*/ 5 w 124"/>
                    <a:gd name="T31" fmla="*/ 0 h 501"/>
                    <a:gd name="T32" fmla="*/ 0 w 124"/>
                    <a:gd name="T33" fmla="*/ 3 h 501"/>
                    <a:gd name="T34" fmla="*/ 0 w 124"/>
                    <a:gd name="T35" fmla="*/ 9 h 501"/>
                    <a:gd name="T36" fmla="*/ 0 w 124"/>
                    <a:gd name="T37" fmla="*/ 15 h 501"/>
                    <a:gd name="T38" fmla="*/ 1 w 124"/>
                    <a:gd name="T39" fmla="*/ 22 h 501"/>
                    <a:gd name="T40" fmla="*/ 1 w 124"/>
                    <a:gd name="T41" fmla="*/ 28 h 501"/>
                    <a:gd name="T42" fmla="*/ 1 w 124"/>
                    <a:gd name="T43" fmla="*/ 42 h 501"/>
                    <a:gd name="T44" fmla="*/ 2 w 124"/>
                    <a:gd name="T45" fmla="*/ 56 h 501"/>
                    <a:gd name="T46" fmla="*/ 2 w 124"/>
                    <a:gd name="T47" fmla="*/ 63 h 501"/>
                    <a:gd name="T48" fmla="*/ 2 w 124"/>
                    <a:gd name="T49" fmla="*/ 70 h 501"/>
                    <a:gd name="T50" fmla="*/ 3 w 124"/>
                    <a:gd name="T51" fmla="*/ 77 h 501"/>
                    <a:gd name="T52" fmla="*/ 3 w 124"/>
                    <a:gd name="T53" fmla="*/ 84 h 501"/>
                    <a:gd name="T54" fmla="*/ 4 w 124"/>
                    <a:gd name="T55" fmla="*/ 91 h 501"/>
                    <a:gd name="T56" fmla="*/ 5 w 124"/>
                    <a:gd name="T57" fmla="*/ 98 h 501"/>
                    <a:gd name="T58" fmla="*/ 6 w 124"/>
                    <a:gd name="T59" fmla="*/ 105 h 501"/>
                    <a:gd name="T60" fmla="*/ 7 w 124"/>
                    <a:gd name="T61" fmla="*/ 112 h 501"/>
                    <a:gd name="T62" fmla="*/ 12 w 124"/>
                    <a:gd name="T63" fmla="*/ 111 h 501"/>
                    <a:gd name="T64" fmla="*/ 7 w 124"/>
                    <a:gd name="T65" fmla="*/ 112 h 501"/>
                    <a:gd name="T66" fmla="*/ 10 w 124"/>
                    <a:gd name="T67" fmla="*/ 125 h 501"/>
                    <a:gd name="T68" fmla="*/ 12 w 124"/>
                    <a:gd name="T69" fmla="*/ 111 h 501"/>
                    <a:gd name="T70" fmla="*/ 7 w 124"/>
                    <a:gd name="T71" fmla="*/ 105 h 50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24" h="501">
                      <a:moveTo>
                        <a:pt x="74" y="420"/>
                      </a:moveTo>
                      <a:lnTo>
                        <a:pt x="122" y="413"/>
                      </a:lnTo>
                      <a:lnTo>
                        <a:pt x="110" y="391"/>
                      </a:lnTo>
                      <a:lnTo>
                        <a:pt x="100" y="367"/>
                      </a:lnTo>
                      <a:lnTo>
                        <a:pt x="92" y="342"/>
                      </a:lnTo>
                      <a:lnTo>
                        <a:pt x="86" y="318"/>
                      </a:lnTo>
                      <a:lnTo>
                        <a:pt x="80" y="293"/>
                      </a:lnTo>
                      <a:lnTo>
                        <a:pt x="76" y="268"/>
                      </a:lnTo>
                      <a:lnTo>
                        <a:pt x="73" y="243"/>
                      </a:lnTo>
                      <a:lnTo>
                        <a:pt x="70" y="217"/>
                      </a:lnTo>
                      <a:lnTo>
                        <a:pt x="66" y="163"/>
                      </a:lnTo>
                      <a:lnTo>
                        <a:pt x="63" y="110"/>
                      </a:lnTo>
                      <a:lnTo>
                        <a:pt x="62" y="83"/>
                      </a:lnTo>
                      <a:lnTo>
                        <a:pt x="60" y="56"/>
                      </a:lnTo>
                      <a:lnTo>
                        <a:pt x="57" y="29"/>
                      </a:lnTo>
                      <a:lnTo>
                        <a:pt x="53" y="0"/>
                      </a:lnTo>
                      <a:lnTo>
                        <a:pt x="0" y="12"/>
                      </a:lnTo>
                      <a:lnTo>
                        <a:pt x="3" y="37"/>
                      </a:lnTo>
                      <a:lnTo>
                        <a:pt x="5" y="62"/>
                      </a:lnTo>
                      <a:lnTo>
                        <a:pt x="7" y="88"/>
                      </a:lnTo>
                      <a:lnTo>
                        <a:pt x="9" y="114"/>
                      </a:lnTo>
                      <a:lnTo>
                        <a:pt x="12" y="169"/>
                      </a:lnTo>
                      <a:lnTo>
                        <a:pt x="16" y="223"/>
                      </a:lnTo>
                      <a:lnTo>
                        <a:pt x="19" y="251"/>
                      </a:lnTo>
                      <a:lnTo>
                        <a:pt x="22" y="279"/>
                      </a:lnTo>
                      <a:lnTo>
                        <a:pt x="27" y="307"/>
                      </a:lnTo>
                      <a:lnTo>
                        <a:pt x="34" y="336"/>
                      </a:lnTo>
                      <a:lnTo>
                        <a:pt x="41" y="364"/>
                      </a:lnTo>
                      <a:lnTo>
                        <a:pt x="51" y="393"/>
                      </a:lnTo>
                      <a:lnTo>
                        <a:pt x="62" y="421"/>
                      </a:lnTo>
                      <a:lnTo>
                        <a:pt x="76" y="449"/>
                      </a:lnTo>
                      <a:lnTo>
                        <a:pt x="124" y="444"/>
                      </a:lnTo>
                      <a:lnTo>
                        <a:pt x="76" y="449"/>
                      </a:lnTo>
                      <a:lnTo>
                        <a:pt x="105" y="501"/>
                      </a:lnTo>
                      <a:lnTo>
                        <a:pt x="124" y="444"/>
                      </a:lnTo>
                      <a:lnTo>
                        <a:pt x="74" y="42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Freeform 437"/>
                <p:cNvSpPr>
                  <a:spLocks/>
                </p:cNvSpPr>
                <p:nvPr/>
              </p:nvSpPr>
              <p:spPr bwMode="auto">
                <a:xfrm>
                  <a:off x="762" y="1967"/>
                  <a:ext cx="7" cy="22"/>
                </a:xfrm>
                <a:custGeom>
                  <a:avLst/>
                  <a:gdLst>
                    <a:gd name="T0" fmla="*/ 2 w 76"/>
                    <a:gd name="T1" fmla="*/ 3 h 97"/>
                    <a:gd name="T2" fmla="*/ 2 w 76"/>
                    <a:gd name="T3" fmla="*/ 0 h 97"/>
                    <a:gd name="T4" fmla="*/ 0 w 76"/>
                    <a:gd name="T5" fmla="*/ 17 h 97"/>
                    <a:gd name="T6" fmla="*/ 5 w 76"/>
                    <a:gd name="T7" fmla="*/ 22 h 97"/>
                    <a:gd name="T8" fmla="*/ 7 w 76"/>
                    <a:gd name="T9" fmla="*/ 5 h 97"/>
                    <a:gd name="T10" fmla="*/ 7 w 76"/>
                    <a:gd name="T11" fmla="*/ 3 h 97"/>
                    <a:gd name="T12" fmla="*/ 7 w 76"/>
                    <a:gd name="T13" fmla="*/ 5 h 97"/>
                    <a:gd name="T14" fmla="*/ 7 w 76"/>
                    <a:gd name="T15" fmla="*/ 4 h 97"/>
                    <a:gd name="T16" fmla="*/ 7 w 76"/>
                    <a:gd name="T17" fmla="*/ 3 h 97"/>
                    <a:gd name="T18" fmla="*/ 2 w 76"/>
                    <a:gd name="T19" fmla="*/ 3 h 9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6" h="97">
                      <a:moveTo>
                        <a:pt x="21" y="12"/>
                      </a:moveTo>
                      <a:lnTo>
                        <a:pt x="23" y="0"/>
                      </a:lnTo>
                      <a:lnTo>
                        <a:pt x="0" y="73"/>
                      </a:lnTo>
                      <a:lnTo>
                        <a:pt x="50" y="97"/>
                      </a:lnTo>
                      <a:lnTo>
                        <a:pt x="74" y="24"/>
                      </a:lnTo>
                      <a:lnTo>
                        <a:pt x="76" y="12"/>
                      </a:lnTo>
                      <a:lnTo>
                        <a:pt x="74" y="24"/>
                      </a:lnTo>
                      <a:lnTo>
                        <a:pt x="76" y="19"/>
                      </a:lnTo>
                      <a:lnTo>
                        <a:pt x="76" y="12"/>
                      </a:lnTo>
                      <a:lnTo>
                        <a:pt x="21" y="12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Freeform 438"/>
                <p:cNvSpPr>
                  <a:spLocks/>
                </p:cNvSpPr>
                <p:nvPr/>
              </p:nvSpPr>
              <p:spPr bwMode="auto">
                <a:xfrm>
                  <a:off x="764" y="1864"/>
                  <a:ext cx="7" cy="106"/>
                </a:xfrm>
                <a:custGeom>
                  <a:avLst/>
                  <a:gdLst>
                    <a:gd name="T0" fmla="*/ 2 w 80"/>
                    <a:gd name="T1" fmla="*/ 0 h 422"/>
                    <a:gd name="T2" fmla="*/ 2 w 80"/>
                    <a:gd name="T3" fmla="*/ 2 h 422"/>
                    <a:gd name="T4" fmla="*/ 2 w 80"/>
                    <a:gd name="T5" fmla="*/ 14 h 422"/>
                    <a:gd name="T6" fmla="*/ 2 w 80"/>
                    <a:gd name="T7" fmla="*/ 27 h 422"/>
                    <a:gd name="T8" fmla="*/ 1 w 80"/>
                    <a:gd name="T9" fmla="*/ 40 h 422"/>
                    <a:gd name="T10" fmla="*/ 1 w 80"/>
                    <a:gd name="T11" fmla="*/ 53 h 422"/>
                    <a:gd name="T12" fmla="*/ 1 w 80"/>
                    <a:gd name="T13" fmla="*/ 66 h 422"/>
                    <a:gd name="T14" fmla="*/ 0 w 80"/>
                    <a:gd name="T15" fmla="*/ 79 h 422"/>
                    <a:gd name="T16" fmla="*/ 0 w 80"/>
                    <a:gd name="T17" fmla="*/ 93 h 422"/>
                    <a:gd name="T18" fmla="*/ 0 w 80"/>
                    <a:gd name="T19" fmla="*/ 106 h 422"/>
                    <a:gd name="T20" fmla="*/ 5 w 80"/>
                    <a:gd name="T21" fmla="*/ 106 h 422"/>
                    <a:gd name="T22" fmla="*/ 5 w 80"/>
                    <a:gd name="T23" fmla="*/ 93 h 422"/>
                    <a:gd name="T24" fmla="*/ 5 w 80"/>
                    <a:gd name="T25" fmla="*/ 81 h 422"/>
                    <a:gd name="T26" fmla="*/ 6 w 80"/>
                    <a:gd name="T27" fmla="*/ 68 h 422"/>
                    <a:gd name="T28" fmla="*/ 6 w 80"/>
                    <a:gd name="T29" fmla="*/ 55 h 422"/>
                    <a:gd name="T30" fmla="*/ 6 w 80"/>
                    <a:gd name="T31" fmla="*/ 42 h 422"/>
                    <a:gd name="T32" fmla="*/ 7 w 80"/>
                    <a:gd name="T33" fmla="*/ 28 h 422"/>
                    <a:gd name="T34" fmla="*/ 7 w 80"/>
                    <a:gd name="T35" fmla="*/ 15 h 422"/>
                    <a:gd name="T36" fmla="*/ 7 w 80"/>
                    <a:gd name="T37" fmla="*/ 2 h 422"/>
                    <a:gd name="T38" fmla="*/ 7 w 80"/>
                    <a:gd name="T39" fmla="*/ 3 h 422"/>
                    <a:gd name="T40" fmla="*/ 2 w 80"/>
                    <a:gd name="T41" fmla="*/ 0 h 422"/>
                    <a:gd name="T42" fmla="*/ 2 w 80"/>
                    <a:gd name="T43" fmla="*/ 1 h 422"/>
                    <a:gd name="T44" fmla="*/ 2 w 80"/>
                    <a:gd name="T45" fmla="*/ 2 h 422"/>
                    <a:gd name="T46" fmla="*/ 2 w 80"/>
                    <a:gd name="T47" fmla="*/ 0 h 42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80" h="422">
                      <a:moveTo>
                        <a:pt x="26" y="0"/>
                      </a:moveTo>
                      <a:lnTo>
                        <a:pt x="24" y="6"/>
                      </a:lnTo>
                      <a:lnTo>
                        <a:pt x="23" y="57"/>
                      </a:lnTo>
                      <a:lnTo>
                        <a:pt x="21" y="108"/>
                      </a:lnTo>
                      <a:lnTo>
                        <a:pt x="17" y="159"/>
                      </a:lnTo>
                      <a:lnTo>
                        <a:pt x="13" y="211"/>
                      </a:lnTo>
                      <a:lnTo>
                        <a:pt x="9" y="263"/>
                      </a:lnTo>
                      <a:lnTo>
                        <a:pt x="4" y="316"/>
                      </a:lnTo>
                      <a:lnTo>
                        <a:pt x="2" y="369"/>
                      </a:lnTo>
                      <a:lnTo>
                        <a:pt x="0" y="422"/>
                      </a:lnTo>
                      <a:lnTo>
                        <a:pt x="55" y="422"/>
                      </a:lnTo>
                      <a:lnTo>
                        <a:pt x="56" y="372"/>
                      </a:lnTo>
                      <a:lnTo>
                        <a:pt x="58" y="321"/>
                      </a:lnTo>
                      <a:lnTo>
                        <a:pt x="63" y="269"/>
                      </a:lnTo>
                      <a:lnTo>
                        <a:pt x="67" y="218"/>
                      </a:lnTo>
                      <a:lnTo>
                        <a:pt x="71" y="166"/>
                      </a:lnTo>
                      <a:lnTo>
                        <a:pt x="75" y="112"/>
                      </a:lnTo>
                      <a:lnTo>
                        <a:pt x="79" y="59"/>
                      </a:lnTo>
                      <a:lnTo>
                        <a:pt x="80" y="6"/>
                      </a:lnTo>
                      <a:lnTo>
                        <a:pt x="79" y="11"/>
                      </a:lnTo>
                      <a:lnTo>
                        <a:pt x="26" y="0"/>
                      </a:lnTo>
                      <a:lnTo>
                        <a:pt x="24" y="4"/>
                      </a:lnTo>
                      <a:lnTo>
                        <a:pt x="24" y="6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Freeform 439"/>
                <p:cNvSpPr>
                  <a:spLocks/>
                </p:cNvSpPr>
                <p:nvPr/>
              </p:nvSpPr>
              <p:spPr bwMode="auto">
                <a:xfrm>
                  <a:off x="766" y="1721"/>
                  <a:ext cx="12" cy="146"/>
                </a:xfrm>
                <a:custGeom>
                  <a:avLst/>
                  <a:gdLst>
                    <a:gd name="T0" fmla="*/ 7 w 126"/>
                    <a:gd name="T1" fmla="*/ 2 h 602"/>
                    <a:gd name="T2" fmla="*/ 7 w 126"/>
                    <a:gd name="T3" fmla="*/ 0 h 602"/>
                    <a:gd name="T4" fmla="*/ 6 w 126"/>
                    <a:gd name="T5" fmla="*/ 9 h 602"/>
                    <a:gd name="T6" fmla="*/ 5 w 126"/>
                    <a:gd name="T7" fmla="*/ 18 h 602"/>
                    <a:gd name="T8" fmla="*/ 5 w 126"/>
                    <a:gd name="T9" fmla="*/ 27 h 602"/>
                    <a:gd name="T10" fmla="*/ 4 w 126"/>
                    <a:gd name="T11" fmla="*/ 37 h 602"/>
                    <a:gd name="T12" fmla="*/ 3 w 126"/>
                    <a:gd name="T13" fmla="*/ 55 h 602"/>
                    <a:gd name="T14" fmla="*/ 3 w 126"/>
                    <a:gd name="T15" fmla="*/ 73 h 602"/>
                    <a:gd name="T16" fmla="*/ 2 w 126"/>
                    <a:gd name="T17" fmla="*/ 90 h 602"/>
                    <a:gd name="T18" fmla="*/ 1 w 126"/>
                    <a:gd name="T19" fmla="*/ 108 h 602"/>
                    <a:gd name="T20" fmla="*/ 1 w 126"/>
                    <a:gd name="T21" fmla="*/ 126 h 602"/>
                    <a:gd name="T22" fmla="*/ 0 w 126"/>
                    <a:gd name="T23" fmla="*/ 143 h 602"/>
                    <a:gd name="T24" fmla="*/ 5 w 126"/>
                    <a:gd name="T25" fmla="*/ 146 h 602"/>
                    <a:gd name="T26" fmla="*/ 6 w 126"/>
                    <a:gd name="T27" fmla="*/ 128 h 602"/>
                    <a:gd name="T28" fmla="*/ 7 w 126"/>
                    <a:gd name="T29" fmla="*/ 110 h 602"/>
                    <a:gd name="T30" fmla="*/ 7 w 126"/>
                    <a:gd name="T31" fmla="*/ 92 h 602"/>
                    <a:gd name="T32" fmla="*/ 8 w 126"/>
                    <a:gd name="T33" fmla="*/ 74 h 602"/>
                    <a:gd name="T34" fmla="*/ 8 w 126"/>
                    <a:gd name="T35" fmla="*/ 57 h 602"/>
                    <a:gd name="T36" fmla="*/ 9 w 126"/>
                    <a:gd name="T37" fmla="*/ 39 h 602"/>
                    <a:gd name="T38" fmla="*/ 10 w 126"/>
                    <a:gd name="T39" fmla="*/ 30 h 602"/>
                    <a:gd name="T40" fmla="*/ 10 w 126"/>
                    <a:gd name="T41" fmla="*/ 22 h 602"/>
                    <a:gd name="T42" fmla="*/ 11 w 126"/>
                    <a:gd name="T43" fmla="*/ 13 h 602"/>
                    <a:gd name="T44" fmla="*/ 12 w 126"/>
                    <a:gd name="T45" fmla="*/ 4 h 602"/>
                    <a:gd name="T46" fmla="*/ 12 w 126"/>
                    <a:gd name="T47" fmla="*/ 2 h 602"/>
                    <a:gd name="T48" fmla="*/ 12 w 126"/>
                    <a:gd name="T49" fmla="*/ 4 h 602"/>
                    <a:gd name="T50" fmla="*/ 12 w 126"/>
                    <a:gd name="T51" fmla="*/ 3 h 602"/>
                    <a:gd name="T52" fmla="*/ 12 w 126"/>
                    <a:gd name="T53" fmla="*/ 2 h 602"/>
                    <a:gd name="T54" fmla="*/ 7 w 126"/>
                    <a:gd name="T55" fmla="*/ 2 h 60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26" h="602">
                      <a:moveTo>
                        <a:pt x="72" y="9"/>
                      </a:moveTo>
                      <a:lnTo>
                        <a:pt x="73" y="0"/>
                      </a:lnTo>
                      <a:lnTo>
                        <a:pt x="64" y="37"/>
                      </a:lnTo>
                      <a:lnTo>
                        <a:pt x="57" y="75"/>
                      </a:lnTo>
                      <a:lnTo>
                        <a:pt x="49" y="113"/>
                      </a:lnTo>
                      <a:lnTo>
                        <a:pt x="44" y="151"/>
                      </a:lnTo>
                      <a:lnTo>
                        <a:pt x="35" y="225"/>
                      </a:lnTo>
                      <a:lnTo>
                        <a:pt x="28" y="299"/>
                      </a:lnTo>
                      <a:lnTo>
                        <a:pt x="22" y="373"/>
                      </a:lnTo>
                      <a:lnTo>
                        <a:pt x="15" y="446"/>
                      </a:lnTo>
                      <a:lnTo>
                        <a:pt x="8" y="519"/>
                      </a:lnTo>
                      <a:lnTo>
                        <a:pt x="0" y="591"/>
                      </a:lnTo>
                      <a:lnTo>
                        <a:pt x="53" y="602"/>
                      </a:lnTo>
                      <a:lnTo>
                        <a:pt x="62" y="527"/>
                      </a:lnTo>
                      <a:lnTo>
                        <a:pt x="70" y="453"/>
                      </a:lnTo>
                      <a:lnTo>
                        <a:pt x="76" y="379"/>
                      </a:lnTo>
                      <a:lnTo>
                        <a:pt x="82" y="307"/>
                      </a:lnTo>
                      <a:lnTo>
                        <a:pt x="89" y="234"/>
                      </a:lnTo>
                      <a:lnTo>
                        <a:pt x="98" y="161"/>
                      </a:lnTo>
                      <a:lnTo>
                        <a:pt x="103" y="125"/>
                      </a:lnTo>
                      <a:lnTo>
                        <a:pt x="110" y="89"/>
                      </a:lnTo>
                      <a:lnTo>
                        <a:pt x="116" y="53"/>
                      </a:lnTo>
                      <a:lnTo>
                        <a:pt x="125" y="18"/>
                      </a:lnTo>
                      <a:lnTo>
                        <a:pt x="126" y="9"/>
                      </a:lnTo>
                      <a:lnTo>
                        <a:pt x="125" y="18"/>
                      </a:lnTo>
                      <a:lnTo>
                        <a:pt x="126" y="13"/>
                      </a:lnTo>
                      <a:lnTo>
                        <a:pt x="126" y="9"/>
                      </a:lnTo>
                      <a:lnTo>
                        <a:pt x="72" y="9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Freeform 440"/>
                <p:cNvSpPr>
                  <a:spLocks/>
                </p:cNvSpPr>
                <p:nvPr/>
              </p:nvSpPr>
              <p:spPr bwMode="auto">
                <a:xfrm>
                  <a:off x="773" y="1702"/>
                  <a:ext cx="5" cy="19"/>
                </a:xfrm>
                <a:custGeom>
                  <a:avLst/>
                  <a:gdLst>
                    <a:gd name="T0" fmla="*/ 2 w 54"/>
                    <a:gd name="T1" fmla="*/ 0 h 87"/>
                    <a:gd name="T2" fmla="*/ 0 w 54"/>
                    <a:gd name="T3" fmla="*/ 7 h 87"/>
                    <a:gd name="T4" fmla="*/ 0 w 54"/>
                    <a:gd name="T5" fmla="*/ 19 h 87"/>
                    <a:gd name="T6" fmla="*/ 5 w 54"/>
                    <a:gd name="T7" fmla="*/ 19 h 87"/>
                    <a:gd name="T8" fmla="*/ 5 w 54"/>
                    <a:gd name="T9" fmla="*/ 7 h 87"/>
                    <a:gd name="T10" fmla="*/ 2 w 54"/>
                    <a:gd name="T11" fmla="*/ 14 h 87"/>
                    <a:gd name="T12" fmla="*/ 2 w 54"/>
                    <a:gd name="T13" fmla="*/ 0 h 87"/>
                    <a:gd name="T14" fmla="*/ 0 w 54"/>
                    <a:gd name="T15" fmla="*/ 0 h 87"/>
                    <a:gd name="T16" fmla="*/ 0 w 54"/>
                    <a:gd name="T17" fmla="*/ 7 h 87"/>
                    <a:gd name="T18" fmla="*/ 2 w 54"/>
                    <a:gd name="T19" fmla="*/ 0 h 8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4" h="87">
                      <a:moveTo>
                        <a:pt x="26" y="0"/>
                      </a:moveTo>
                      <a:lnTo>
                        <a:pt x="0" y="33"/>
                      </a:lnTo>
                      <a:lnTo>
                        <a:pt x="0" y="87"/>
                      </a:lnTo>
                      <a:lnTo>
                        <a:pt x="54" y="87"/>
                      </a:lnTo>
                      <a:lnTo>
                        <a:pt x="54" y="33"/>
                      </a:lnTo>
                      <a:lnTo>
                        <a:pt x="26" y="65"/>
                      </a:lnTo>
                      <a:lnTo>
                        <a:pt x="26" y="0"/>
                      </a:lnTo>
                      <a:lnTo>
                        <a:pt x="0" y="0"/>
                      </a:lnTo>
                      <a:lnTo>
                        <a:pt x="0" y="33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Freeform 441"/>
                <p:cNvSpPr>
                  <a:spLocks/>
                </p:cNvSpPr>
                <p:nvPr/>
              </p:nvSpPr>
              <p:spPr bwMode="auto">
                <a:xfrm>
                  <a:off x="775" y="1702"/>
                  <a:ext cx="5" cy="13"/>
                </a:xfrm>
                <a:custGeom>
                  <a:avLst/>
                  <a:gdLst>
                    <a:gd name="T0" fmla="*/ 5 w 54"/>
                    <a:gd name="T1" fmla="*/ 5 h 65"/>
                    <a:gd name="T2" fmla="*/ 3 w 54"/>
                    <a:gd name="T3" fmla="*/ 0 h 65"/>
                    <a:gd name="T4" fmla="*/ 0 w 54"/>
                    <a:gd name="T5" fmla="*/ 0 h 65"/>
                    <a:gd name="T6" fmla="*/ 0 w 54"/>
                    <a:gd name="T7" fmla="*/ 13 h 65"/>
                    <a:gd name="T8" fmla="*/ 3 w 54"/>
                    <a:gd name="T9" fmla="*/ 13 h 65"/>
                    <a:gd name="T10" fmla="*/ 0 w 54"/>
                    <a:gd name="T11" fmla="*/ 8 h 65"/>
                    <a:gd name="T12" fmla="*/ 5 w 54"/>
                    <a:gd name="T13" fmla="*/ 5 h 65"/>
                    <a:gd name="T14" fmla="*/ 5 w 54"/>
                    <a:gd name="T15" fmla="*/ 0 h 65"/>
                    <a:gd name="T16" fmla="*/ 3 w 54"/>
                    <a:gd name="T17" fmla="*/ 0 h 65"/>
                    <a:gd name="T18" fmla="*/ 5 w 54"/>
                    <a:gd name="T19" fmla="*/ 5 h 6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4" h="65">
                      <a:moveTo>
                        <a:pt x="54" y="27"/>
                      </a:moveTo>
                      <a:lnTo>
                        <a:pt x="27" y="0"/>
                      </a:lnTo>
                      <a:lnTo>
                        <a:pt x="2" y="0"/>
                      </a:lnTo>
                      <a:lnTo>
                        <a:pt x="2" y="65"/>
                      </a:lnTo>
                      <a:lnTo>
                        <a:pt x="27" y="65"/>
                      </a:lnTo>
                      <a:lnTo>
                        <a:pt x="0" y="38"/>
                      </a:lnTo>
                      <a:lnTo>
                        <a:pt x="54" y="27"/>
                      </a:lnTo>
                      <a:lnTo>
                        <a:pt x="50" y="0"/>
                      </a:lnTo>
                      <a:lnTo>
                        <a:pt x="27" y="0"/>
                      </a:lnTo>
                      <a:lnTo>
                        <a:pt x="54" y="27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Freeform 442"/>
                <p:cNvSpPr>
                  <a:spLocks/>
                </p:cNvSpPr>
                <p:nvPr/>
              </p:nvSpPr>
              <p:spPr bwMode="auto">
                <a:xfrm>
                  <a:off x="775" y="1707"/>
                  <a:ext cx="7" cy="43"/>
                </a:xfrm>
                <a:custGeom>
                  <a:avLst/>
                  <a:gdLst>
                    <a:gd name="T0" fmla="*/ 5 w 77"/>
                    <a:gd name="T1" fmla="*/ 42 h 174"/>
                    <a:gd name="T2" fmla="*/ 7 w 77"/>
                    <a:gd name="T3" fmla="*/ 40 h 174"/>
                    <a:gd name="T4" fmla="*/ 5 w 77"/>
                    <a:gd name="T5" fmla="*/ 0 h 174"/>
                    <a:gd name="T6" fmla="*/ 0 w 77"/>
                    <a:gd name="T7" fmla="*/ 3 h 174"/>
                    <a:gd name="T8" fmla="*/ 2 w 77"/>
                    <a:gd name="T9" fmla="*/ 43 h 174"/>
                    <a:gd name="T10" fmla="*/ 5 w 77"/>
                    <a:gd name="T11" fmla="*/ 42 h 1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7" h="174">
                      <a:moveTo>
                        <a:pt x="51" y="169"/>
                      </a:moveTo>
                      <a:lnTo>
                        <a:pt x="77" y="163"/>
                      </a:lnTo>
                      <a:lnTo>
                        <a:pt x="54" y="0"/>
                      </a:lnTo>
                      <a:lnTo>
                        <a:pt x="0" y="11"/>
                      </a:lnTo>
                      <a:lnTo>
                        <a:pt x="24" y="174"/>
                      </a:lnTo>
                      <a:lnTo>
                        <a:pt x="51" y="169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Freeform 443"/>
                <p:cNvSpPr>
                  <a:spLocks/>
                </p:cNvSpPr>
                <p:nvPr/>
              </p:nvSpPr>
              <p:spPr bwMode="auto">
                <a:xfrm>
                  <a:off x="512" y="1840"/>
                  <a:ext cx="11" cy="16"/>
                </a:xfrm>
                <a:custGeom>
                  <a:avLst/>
                  <a:gdLst>
                    <a:gd name="T0" fmla="*/ 11 w 119"/>
                    <a:gd name="T1" fmla="*/ 8 h 69"/>
                    <a:gd name="T2" fmla="*/ 9 w 119"/>
                    <a:gd name="T3" fmla="*/ 0 h 69"/>
                    <a:gd name="T4" fmla="*/ 0 w 119"/>
                    <a:gd name="T5" fmla="*/ 0 h 69"/>
                    <a:gd name="T6" fmla="*/ 0 w 119"/>
                    <a:gd name="T7" fmla="*/ 15 h 69"/>
                    <a:gd name="T8" fmla="*/ 8 w 119"/>
                    <a:gd name="T9" fmla="*/ 16 h 69"/>
                    <a:gd name="T10" fmla="*/ 6 w 119"/>
                    <a:gd name="T11" fmla="*/ 8 h 69"/>
                    <a:gd name="T12" fmla="*/ 11 w 119"/>
                    <a:gd name="T13" fmla="*/ 8 h 69"/>
                    <a:gd name="T14" fmla="*/ 11 w 119"/>
                    <a:gd name="T15" fmla="*/ 1 h 69"/>
                    <a:gd name="T16" fmla="*/ 9 w 119"/>
                    <a:gd name="T17" fmla="*/ 1 h 69"/>
                    <a:gd name="T18" fmla="*/ 11 w 119"/>
                    <a:gd name="T19" fmla="*/ 8 h 6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9" h="69">
                      <a:moveTo>
                        <a:pt x="119" y="36"/>
                      </a:moveTo>
                      <a:lnTo>
                        <a:pt x="92" y="2"/>
                      </a:lnTo>
                      <a:lnTo>
                        <a:pt x="2" y="0"/>
                      </a:lnTo>
                      <a:lnTo>
                        <a:pt x="0" y="65"/>
                      </a:lnTo>
                      <a:lnTo>
                        <a:pt x="91" y="69"/>
                      </a:lnTo>
                      <a:lnTo>
                        <a:pt x="65" y="36"/>
                      </a:lnTo>
                      <a:lnTo>
                        <a:pt x="119" y="36"/>
                      </a:lnTo>
                      <a:lnTo>
                        <a:pt x="119" y="3"/>
                      </a:lnTo>
                      <a:lnTo>
                        <a:pt x="92" y="3"/>
                      </a:lnTo>
                      <a:lnTo>
                        <a:pt x="119" y="36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Freeform 444"/>
                <p:cNvSpPr>
                  <a:spLocks/>
                </p:cNvSpPr>
                <p:nvPr/>
              </p:nvSpPr>
              <p:spPr bwMode="auto">
                <a:xfrm>
                  <a:off x="518" y="1845"/>
                  <a:ext cx="16" cy="27"/>
                </a:xfrm>
                <a:custGeom>
                  <a:avLst/>
                  <a:gdLst>
                    <a:gd name="T0" fmla="*/ 14 w 175"/>
                    <a:gd name="T1" fmla="*/ 12 h 112"/>
                    <a:gd name="T2" fmla="*/ 16 w 175"/>
                    <a:gd name="T3" fmla="*/ 20 h 112"/>
                    <a:gd name="T4" fmla="*/ 15 w 175"/>
                    <a:gd name="T5" fmla="*/ 14 h 112"/>
                    <a:gd name="T6" fmla="*/ 15 w 175"/>
                    <a:gd name="T7" fmla="*/ 11 h 112"/>
                    <a:gd name="T8" fmla="*/ 14 w 175"/>
                    <a:gd name="T9" fmla="*/ 9 h 112"/>
                    <a:gd name="T10" fmla="*/ 13 w 175"/>
                    <a:gd name="T11" fmla="*/ 8 h 112"/>
                    <a:gd name="T12" fmla="*/ 11 w 175"/>
                    <a:gd name="T13" fmla="*/ 6 h 112"/>
                    <a:gd name="T14" fmla="*/ 9 w 175"/>
                    <a:gd name="T15" fmla="*/ 4 h 112"/>
                    <a:gd name="T16" fmla="*/ 7 w 175"/>
                    <a:gd name="T17" fmla="*/ 2 h 112"/>
                    <a:gd name="T18" fmla="*/ 5 w 175"/>
                    <a:gd name="T19" fmla="*/ 1 h 112"/>
                    <a:gd name="T20" fmla="*/ 5 w 175"/>
                    <a:gd name="T21" fmla="*/ 0 h 112"/>
                    <a:gd name="T22" fmla="*/ 4 w 175"/>
                    <a:gd name="T23" fmla="*/ 0 h 112"/>
                    <a:gd name="T24" fmla="*/ 5 w 175"/>
                    <a:gd name="T25" fmla="*/ 1 h 112"/>
                    <a:gd name="T26" fmla="*/ 5 w 175"/>
                    <a:gd name="T27" fmla="*/ 4 h 112"/>
                    <a:gd name="T28" fmla="*/ 0 w 175"/>
                    <a:gd name="T29" fmla="*/ 4 h 112"/>
                    <a:gd name="T30" fmla="*/ 1 w 175"/>
                    <a:gd name="T31" fmla="*/ 10 h 112"/>
                    <a:gd name="T32" fmla="*/ 2 w 175"/>
                    <a:gd name="T33" fmla="*/ 13 h 112"/>
                    <a:gd name="T34" fmla="*/ 2 w 175"/>
                    <a:gd name="T35" fmla="*/ 14 h 112"/>
                    <a:gd name="T36" fmla="*/ 3 w 175"/>
                    <a:gd name="T37" fmla="*/ 16 h 112"/>
                    <a:gd name="T38" fmla="*/ 5 w 175"/>
                    <a:gd name="T39" fmla="*/ 17 h 112"/>
                    <a:gd name="T40" fmla="*/ 7 w 175"/>
                    <a:gd name="T41" fmla="*/ 19 h 112"/>
                    <a:gd name="T42" fmla="*/ 9 w 175"/>
                    <a:gd name="T43" fmla="*/ 21 h 112"/>
                    <a:gd name="T44" fmla="*/ 11 w 175"/>
                    <a:gd name="T45" fmla="*/ 23 h 112"/>
                    <a:gd name="T46" fmla="*/ 11 w 175"/>
                    <a:gd name="T47" fmla="*/ 23 h 112"/>
                    <a:gd name="T48" fmla="*/ 12 w 175"/>
                    <a:gd name="T49" fmla="*/ 23 h 112"/>
                    <a:gd name="T50" fmla="*/ 11 w 175"/>
                    <a:gd name="T51" fmla="*/ 23 h 112"/>
                    <a:gd name="T52" fmla="*/ 11 w 175"/>
                    <a:gd name="T53" fmla="*/ 20 h 112"/>
                    <a:gd name="T54" fmla="*/ 13 w 175"/>
                    <a:gd name="T55" fmla="*/ 27 h 112"/>
                    <a:gd name="T56" fmla="*/ 11 w 175"/>
                    <a:gd name="T57" fmla="*/ 20 h 112"/>
                    <a:gd name="T58" fmla="*/ 11 w 175"/>
                    <a:gd name="T59" fmla="*/ 25 h 112"/>
                    <a:gd name="T60" fmla="*/ 13 w 175"/>
                    <a:gd name="T61" fmla="*/ 27 h 112"/>
                    <a:gd name="T62" fmla="*/ 14 w 175"/>
                    <a:gd name="T63" fmla="*/ 12 h 11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75" h="112">
                      <a:moveTo>
                        <a:pt x="158" y="51"/>
                      </a:moveTo>
                      <a:lnTo>
                        <a:pt x="175" y="81"/>
                      </a:lnTo>
                      <a:lnTo>
                        <a:pt x="168" y="58"/>
                      </a:lnTo>
                      <a:lnTo>
                        <a:pt x="159" y="45"/>
                      </a:lnTo>
                      <a:lnTo>
                        <a:pt x="149" y="39"/>
                      </a:lnTo>
                      <a:lnTo>
                        <a:pt x="138" y="32"/>
                      </a:lnTo>
                      <a:lnTo>
                        <a:pt x="117" y="25"/>
                      </a:lnTo>
                      <a:lnTo>
                        <a:pt x="94" y="17"/>
                      </a:lnTo>
                      <a:lnTo>
                        <a:pt x="73" y="10"/>
                      </a:lnTo>
                      <a:lnTo>
                        <a:pt x="55" y="3"/>
                      </a:lnTo>
                      <a:lnTo>
                        <a:pt x="50" y="1"/>
                      </a:lnTo>
                      <a:lnTo>
                        <a:pt x="47" y="0"/>
                      </a:lnTo>
                      <a:lnTo>
                        <a:pt x="51" y="3"/>
                      </a:lnTo>
                      <a:lnTo>
                        <a:pt x="54" y="18"/>
                      </a:lnTo>
                      <a:lnTo>
                        <a:pt x="0" y="18"/>
                      </a:lnTo>
                      <a:lnTo>
                        <a:pt x="6" y="41"/>
                      </a:lnTo>
                      <a:lnTo>
                        <a:pt x="17" y="53"/>
                      </a:lnTo>
                      <a:lnTo>
                        <a:pt x="26" y="59"/>
                      </a:lnTo>
                      <a:lnTo>
                        <a:pt x="37" y="65"/>
                      </a:lnTo>
                      <a:lnTo>
                        <a:pt x="57" y="72"/>
                      </a:lnTo>
                      <a:lnTo>
                        <a:pt x="80" y="80"/>
                      </a:lnTo>
                      <a:lnTo>
                        <a:pt x="102" y="88"/>
                      </a:lnTo>
                      <a:lnTo>
                        <a:pt x="120" y="94"/>
                      </a:lnTo>
                      <a:lnTo>
                        <a:pt x="124" y="96"/>
                      </a:lnTo>
                      <a:lnTo>
                        <a:pt x="126" y="97"/>
                      </a:lnTo>
                      <a:lnTo>
                        <a:pt x="124" y="94"/>
                      </a:lnTo>
                      <a:lnTo>
                        <a:pt x="121" y="81"/>
                      </a:lnTo>
                      <a:lnTo>
                        <a:pt x="138" y="112"/>
                      </a:lnTo>
                      <a:lnTo>
                        <a:pt x="121" y="81"/>
                      </a:lnTo>
                      <a:lnTo>
                        <a:pt x="121" y="103"/>
                      </a:lnTo>
                      <a:lnTo>
                        <a:pt x="138" y="112"/>
                      </a:lnTo>
                      <a:lnTo>
                        <a:pt x="158" y="51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Freeform 445"/>
                <p:cNvSpPr>
                  <a:spLocks/>
                </p:cNvSpPr>
                <p:nvPr/>
              </p:nvSpPr>
              <p:spPr bwMode="auto">
                <a:xfrm>
                  <a:off x="530" y="1856"/>
                  <a:ext cx="11" cy="27"/>
                </a:xfrm>
                <a:custGeom>
                  <a:avLst/>
                  <a:gdLst>
                    <a:gd name="T0" fmla="*/ 10 w 116"/>
                    <a:gd name="T1" fmla="*/ 11 h 108"/>
                    <a:gd name="T2" fmla="*/ 11 w 116"/>
                    <a:gd name="T3" fmla="*/ 11 h 108"/>
                    <a:gd name="T4" fmla="*/ 2 w 116"/>
                    <a:gd name="T5" fmla="*/ 0 h 108"/>
                    <a:gd name="T6" fmla="*/ 0 w 116"/>
                    <a:gd name="T7" fmla="*/ 15 h 108"/>
                    <a:gd name="T8" fmla="*/ 9 w 116"/>
                    <a:gd name="T9" fmla="*/ 26 h 108"/>
                    <a:gd name="T10" fmla="*/ 10 w 116"/>
                    <a:gd name="T11" fmla="*/ 27 h 108"/>
                    <a:gd name="T12" fmla="*/ 9 w 116"/>
                    <a:gd name="T13" fmla="*/ 26 h 108"/>
                    <a:gd name="T14" fmla="*/ 10 w 116"/>
                    <a:gd name="T15" fmla="*/ 27 h 108"/>
                    <a:gd name="T16" fmla="*/ 10 w 116"/>
                    <a:gd name="T17" fmla="*/ 27 h 108"/>
                    <a:gd name="T18" fmla="*/ 10 w 116"/>
                    <a:gd name="T19" fmla="*/ 11 h 10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6" h="108">
                      <a:moveTo>
                        <a:pt x="107" y="42"/>
                      </a:moveTo>
                      <a:lnTo>
                        <a:pt x="116" y="44"/>
                      </a:lnTo>
                      <a:lnTo>
                        <a:pt x="20" y="0"/>
                      </a:lnTo>
                      <a:lnTo>
                        <a:pt x="0" y="61"/>
                      </a:lnTo>
                      <a:lnTo>
                        <a:pt x="96" y="105"/>
                      </a:lnTo>
                      <a:lnTo>
                        <a:pt x="107" y="108"/>
                      </a:lnTo>
                      <a:lnTo>
                        <a:pt x="96" y="105"/>
                      </a:lnTo>
                      <a:lnTo>
                        <a:pt x="101" y="108"/>
                      </a:lnTo>
                      <a:lnTo>
                        <a:pt x="107" y="108"/>
                      </a:lnTo>
                      <a:lnTo>
                        <a:pt x="107" y="42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Freeform 446"/>
                <p:cNvSpPr>
                  <a:spLocks/>
                </p:cNvSpPr>
                <p:nvPr/>
              </p:nvSpPr>
              <p:spPr bwMode="auto">
                <a:xfrm>
                  <a:off x="540" y="1867"/>
                  <a:ext cx="5" cy="16"/>
                </a:xfrm>
                <a:custGeom>
                  <a:avLst/>
                  <a:gdLst>
                    <a:gd name="T0" fmla="*/ 5 w 54"/>
                    <a:gd name="T1" fmla="*/ 8 h 66"/>
                    <a:gd name="T2" fmla="*/ 3 w 54"/>
                    <a:gd name="T3" fmla="*/ 0 h 66"/>
                    <a:gd name="T4" fmla="*/ 0 w 54"/>
                    <a:gd name="T5" fmla="*/ 0 h 66"/>
                    <a:gd name="T6" fmla="*/ 0 w 54"/>
                    <a:gd name="T7" fmla="*/ 16 h 66"/>
                    <a:gd name="T8" fmla="*/ 3 w 54"/>
                    <a:gd name="T9" fmla="*/ 16 h 66"/>
                    <a:gd name="T10" fmla="*/ 0 w 54"/>
                    <a:gd name="T11" fmla="*/ 8 h 66"/>
                    <a:gd name="T12" fmla="*/ 5 w 54"/>
                    <a:gd name="T13" fmla="*/ 8 h 66"/>
                    <a:gd name="T14" fmla="*/ 5 w 54"/>
                    <a:gd name="T15" fmla="*/ 0 h 66"/>
                    <a:gd name="T16" fmla="*/ 3 w 54"/>
                    <a:gd name="T17" fmla="*/ 0 h 66"/>
                    <a:gd name="T18" fmla="*/ 5 w 54"/>
                    <a:gd name="T19" fmla="*/ 8 h 6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4" h="66">
                      <a:moveTo>
                        <a:pt x="54" y="33"/>
                      </a:moveTo>
                      <a:lnTo>
                        <a:pt x="27" y="0"/>
                      </a:lnTo>
                      <a:lnTo>
                        <a:pt x="3" y="0"/>
                      </a:lnTo>
                      <a:lnTo>
                        <a:pt x="3" y="66"/>
                      </a:lnTo>
                      <a:lnTo>
                        <a:pt x="27" y="66"/>
                      </a:lnTo>
                      <a:lnTo>
                        <a:pt x="0" y="33"/>
                      </a:lnTo>
                      <a:lnTo>
                        <a:pt x="54" y="33"/>
                      </a:lnTo>
                      <a:lnTo>
                        <a:pt x="54" y="0"/>
                      </a:lnTo>
                      <a:lnTo>
                        <a:pt x="27" y="0"/>
                      </a:lnTo>
                      <a:lnTo>
                        <a:pt x="54" y="33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Freeform 447"/>
                <p:cNvSpPr>
                  <a:spLocks/>
                </p:cNvSpPr>
                <p:nvPr/>
              </p:nvSpPr>
              <p:spPr bwMode="auto">
                <a:xfrm>
                  <a:off x="540" y="1870"/>
                  <a:ext cx="5" cy="16"/>
                </a:xfrm>
                <a:custGeom>
                  <a:avLst/>
                  <a:gdLst>
                    <a:gd name="T0" fmla="*/ 3 w 54"/>
                    <a:gd name="T1" fmla="*/ 0 h 65"/>
                    <a:gd name="T2" fmla="*/ 5 w 54"/>
                    <a:gd name="T3" fmla="*/ 8 h 65"/>
                    <a:gd name="T4" fmla="*/ 5 w 54"/>
                    <a:gd name="T5" fmla="*/ 6 h 65"/>
                    <a:gd name="T6" fmla="*/ 0 w 54"/>
                    <a:gd name="T7" fmla="*/ 6 h 65"/>
                    <a:gd name="T8" fmla="*/ 0 w 54"/>
                    <a:gd name="T9" fmla="*/ 8 h 65"/>
                    <a:gd name="T10" fmla="*/ 3 w 54"/>
                    <a:gd name="T11" fmla="*/ 16 h 65"/>
                    <a:gd name="T12" fmla="*/ 0 w 54"/>
                    <a:gd name="T13" fmla="*/ 8 h 65"/>
                    <a:gd name="T14" fmla="*/ 0 w 54"/>
                    <a:gd name="T15" fmla="*/ 16 h 65"/>
                    <a:gd name="T16" fmla="*/ 3 w 54"/>
                    <a:gd name="T17" fmla="*/ 16 h 65"/>
                    <a:gd name="T18" fmla="*/ 3 w 54"/>
                    <a:gd name="T19" fmla="*/ 0 h 6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4" h="65">
                      <a:moveTo>
                        <a:pt x="27" y="0"/>
                      </a:moveTo>
                      <a:lnTo>
                        <a:pt x="54" y="32"/>
                      </a:lnTo>
                      <a:lnTo>
                        <a:pt x="54" y="23"/>
                      </a:lnTo>
                      <a:lnTo>
                        <a:pt x="0" y="23"/>
                      </a:lnTo>
                      <a:lnTo>
                        <a:pt x="0" y="32"/>
                      </a:lnTo>
                      <a:lnTo>
                        <a:pt x="27" y="65"/>
                      </a:lnTo>
                      <a:lnTo>
                        <a:pt x="0" y="32"/>
                      </a:lnTo>
                      <a:lnTo>
                        <a:pt x="0" y="65"/>
                      </a:lnTo>
                      <a:lnTo>
                        <a:pt x="27" y="65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Freeform 448"/>
                <p:cNvSpPr>
                  <a:spLocks/>
                </p:cNvSpPr>
                <p:nvPr/>
              </p:nvSpPr>
              <p:spPr bwMode="auto">
                <a:xfrm>
                  <a:off x="542" y="1870"/>
                  <a:ext cx="5" cy="16"/>
                </a:xfrm>
                <a:custGeom>
                  <a:avLst/>
                  <a:gdLst>
                    <a:gd name="T0" fmla="*/ 5 w 54"/>
                    <a:gd name="T1" fmla="*/ 8 h 65"/>
                    <a:gd name="T2" fmla="*/ 2 w 54"/>
                    <a:gd name="T3" fmla="*/ 0 h 65"/>
                    <a:gd name="T4" fmla="*/ 0 w 54"/>
                    <a:gd name="T5" fmla="*/ 0 h 65"/>
                    <a:gd name="T6" fmla="*/ 0 w 54"/>
                    <a:gd name="T7" fmla="*/ 16 h 65"/>
                    <a:gd name="T8" fmla="*/ 2 w 54"/>
                    <a:gd name="T9" fmla="*/ 16 h 65"/>
                    <a:gd name="T10" fmla="*/ 0 w 54"/>
                    <a:gd name="T11" fmla="*/ 8 h 65"/>
                    <a:gd name="T12" fmla="*/ 5 w 54"/>
                    <a:gd name="T13" fmla="*/ 8 h 65"/>
                    <a:gd name="T14" fmla="*/ 5 w 54"/>
                    <a:gd name="T15" fmla="*/ 0 h 65"/>
                    <a:gd name="T16" fmla="*/ 2 w 54"/>
                    <a:gd name="T17" fmla="*/ 0 h 65"/>
                    <a:gd name="T18" fmla="*/ 5 w 54"/>
                    <a:gd name="T19" fmla="*/ 8 h 6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4" h="65">
                      <a:moveTo>
                        <a:pt x="54" y="32"/>
                      </a:moveTo>
                      <a:lnTo>
                        <a:pt x="26" y="0"/>
                      </a:lnTo>
                      <a:lnTo>
                        <a:pt x="3" y="0"/>
                      </a:lnTo>
                      <a:lnTo>
                        <a:pt x="3" y="65"/>
                      </a:lnTo>
                      <a:lnTo>
                        <a:pt x="26" y="65"/>
                      </a:lnTo>
                      <a:lnTo>
                        <a:pt x="0" y="32"/>
                      </a:lnTo>
                      <a:lnTo>
                        <a:pt x="54" y="32"/>
                      </a:lnTo>
                      <a:lnTo>
                        <a:pt x="54" y="0"/>
                      </a:lnTo>
                      <a:lnTo>
                        <a:pt x="26" y="0"/>
                      </a:lnTo>
                      <a:lnTo>
                        <a:pt x="54" y="32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Freeform 449"/>
                <p:cNvSpPr>
                  <a:spLocks/>
                </p:cNvSpPr>
                <p:nvPr/>
              </p:nvSpPr>
              <p:spPr bwMode="auto">
                <a:xfrm>
                  <a:off x="542" y="1872"/>
                  <a:ext cx="5" cy="17"/>
                </a:xfrm>
                <a:custGeom>
                  <a:avLst/>
                  <a:gdLst>
                    <a:gd name="T0" fmla="*/ 2 w 54"/>
                    <a:gd name="T1" fmla="*/ 0 h 65"/>
                    <a:gd name="T2" fmla="*/ 5 w 54"/>
                    <a:gd name="T3" fmla="*/ 8 h 65"/>
                    <a:gd name="T4" fmla="*/ 5 w 54"/>
                    <a:gd name="T5" fmla="*/ 6 h 65"/>
                    <a:gd name="T6" fmla="*/ 0 w 54"/>
                    <a:gd name="T7" fmla="*/ 6 h 65"/>
                    <a:gd name="T8" fmla="*/ 0 w 54"/>
                    <a:gd name="T9" fmla="*/ 8 h 65"/>
                    <a:gd name="T10" fmla="*/ 2 w 54"/>
                    <a:gd name="T11" fmla="*/ 17 h 65"/>
                    <a:gd name="T12" fmla="*/ 0 w 54"/>
                    <a:gd name="T13" fmla="*/ 8 h 65"/>
                    <a:gd name="T14" fmla="*/ 0 w 54"/>
                    <a:gd name="T15" fmla="*/ 17 h 65"/>
                    <a:gd name="T16" fmla="*/ 2 w 54"/>
                    <a:gd name="T17" fmla="*/ 17 h 65"/>
                    <a:gd name="T18" fmla="*/ 2 w 54"/>
                    <a:gd name="T19" fmla="*/ 0 h 6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4" h="65">
                      <a:moveTo>
                        <a:pt x="26" y="0"/>
                      </a:moveTo>
                      <a:lnTo>
                        <a:pt x="54" y="32"/>
                      </a:lnTo>
                      <a:lnTo>
                        <a:pt x="54" y="23"/>
                      </a:lnTo>
                      <a:lnTo>
                        <a:pt x="0" y="23"/>
                      </a:lnTo>
                      <a:lnTo>
                        <a:pt x="0" y="32"/>
                      </a:lnTo>
                      <a:lnTo>
                        <a:pt x="26" y="65"/>
                      </a:lnTo>
                      <a:lnTo>
                        <a:pt x="0" y="32"/>
                      </a:lnTo>
                      <a:lnTo>
                        <a:pt x="0" y="65"/>
                      </a:lnTo>
                      <a:lnTo>
                        <a:pt x="26" y="65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Freeform 450"/>
                <p:cNvSpPr>
                  <a:spLocks/>
                </p:cNvSpPr>
                <p:nvPr/>
              </p:nvSpPr>
              <p:spPr bwMode="auto">
                <a:xfrm>
                  <a:off x="544" y="1872"/>
                  <a:ext cx="8" cy="17"/>
                </a:xfrm>
                <a:custGeom>
                  <a:avLst/>
                  <a:gdLst>
                    <a:gd name="T0" fmla="*/ 6 w 85"/>
                    <a:gd name="T1" fmla="*/ 1 h 65"/>
                    <a:gd name="T2" fmla="*/ 7 w 85"/>
                    <a:gd name="T3" fmla="*/ 0 h 65"/>
                    <a:gd name="T4" fmla="*/ 0 w 85"/>
                    <a:gd name="T5" fmla="*/ 0 h 65"/>
                    <a:gd name="T6" fmla="*/ 0 w 85"/>
                    <a:gd name="T7" fmla="*/ 17 h 65"/>
                    <a:gd name="T8" fmla="*/ 7 w 85"/>
                    <a:gd name="T9" fmla="*/ 17 h 65"/>
                    <a:gd name="T10" fmla="*/ 8 w 85"/>
                    <a:gd name="T11" fmla="*/ 16 h 65"/>
                    <a:gd name="T12" fmla="*/ 7 w 85"/>
                    <a:gd name="T13" fmla="*/ 17 h 65"/>
                    <a:gd name="T14" fmla="*/ 8 w 85"/>
                    <a:gd name="T15" fmla="*/ 17 h 65"/>
                    <a:gd name="T16" fmla="*/ 8 w 85"/>
                    <a:gd name="T17" fmla="*/ 16 h 65"/>
                    <a:gd name="T18" fmla="*/ 6 w 85"/>
                    <a:gd name="T19" fmla="*/ 1 h 6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5" h="65">
                      <a:moveTo>
                        <a:pt x="62" y="3"/>
                      </a:moveTo>
                      <a:lnTo>
                        <a:pt x="74" y="0"/>
                      </a:lnTo>
                      <a:lnTo>
                        <a:pt x="0" y="0"/>
                      </a:lnTo>
                      <a:lnTo>
                        <a:pt x="0" y="65"/>
                      </a:lnTo>
                      <a:lnTo>
                        <a:pt x="74" y="65"/>
                      </a:lnTo>
                      <a:lnTo>
                        <a:pt x="85" y="61"/>
                      </a:lnTo>
                      <a:lnTo>
                        <a:pt x="74" y="65"/>
                      </a:lnTo>
                      <a:lnTo>
                        <a:pt x="80" y="65"/>
                      </a:lnTo>
                      <a:lnTo>
                        <a:pt x="85" y="61"/>
                      </a:lnTo>
                      <a:lnTo>
                        <a:pt x="62" y="3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Freeform 451"/>
                <p:cNvSpPr>
                  <a:spLocks/>
                </p:cNvSpPr>
                <p:nvPr/>
              </p:nvSpPr>
              <p:spPr bwMode="auto">
                <a:xfrm>
                  <a:off x="550" y="1826"/>
                  <a:ext cx="20" cy="60"/>
                </a:xfrm>
                <a:custGeom>
                  <a:avLst/>
                  <a:gdLst>
                    <a:gd name="T0" fmla="*/ 17 w 226"/>
                    <a:gd name="T1" fmla="*/ 0 h 243"/>
                    <a:gd name="T2" fmla="*/ 16 w 226"/>
                    <a:gd name="T3" fmla="*/ 0 h 243"/>
                    <a:gd name="T4" fmla="*/ 15 w 226"/>
                    <a:gd name="T5" fmla="*/ 7 h 243"/>
                    <a:gd name="T6" fmla="*/ 13 w 226"/>
                    <a:gd name="T7" fmla="*/ 13 h 243"/>
                    <a:gd name="T8" fmla="*/ 11 w 226"/>
                    <a:gd name="T9" fmla="*/ 19 h 243"/>
                    <a:gd name="T10" fmla="*/ 10 w 226"/>
                    <a:gd name="T11" fmla="*/ 24 h 243"/>
                    <a:gd name="T12" fmla="*/ 9 w 226"/>
                    <a:gd name="T13" fmla="*/ 27 h 243"/>
                    <a:gd name="T14" fmla="*/ 8 w 226"/>
                    <a:gd name="T15" fmla="*/ 30 h 243"/>
                    <a:gd name="T16" fmla="*/ 7 w 226"/>
                    <a:gd name="T17" fmla="*/ 32 h 243"/>
                    <a:gd name="T18" fmla="*/ 6 w 226"/>
                    <a:gd name="T19" fmla="*/ 35 h 243"/>
                    <a:gd name="T20" fmla="*/ 5 w 226"/>
                    <a:gd name="T21" fmla="*/ 38 h 243"/>
                    <a:gd name="T22" fmla="*/ 3 w 226"/>
                    <a:gd name="T23" fmla="*/ 40 h 243"/>
                    <a:gd name="T24" fmla="*/ 2 w 226"/>
                    <a:gd name="T25" fmla="*/ 43 h 243"/>
                    <a:gd name="T26" fmla="*/ 0 w 226"/>
                    <a:gd name="T27" fmla="*/ 46 h 243"/>
                    <a:gd name="T28" fmla="*/ 2 w 226"/>
                    <a:gd name="T29" fmla="*/ 60 h 243"/>
                    <a:gd name="T30" fmla="*/ 4 w 226"/>
                    <a:gd name="T31" fmla="*/ 57 h 243"/>
                    <a:gd name="T32" fmla="*/ 5 w 226"/>
                    <a:gd name="T33" fmla="*/ 54 h 243"/>
                    <a:gd name="T34" fmla="*/ 7 w 226"/>
                    <a:gd name="T35" fmla="*/ 51 h 243"/>
                    <a:gd name="T36" fmla="*/ 8 w 226"/>
                    <a:gd name="T37" fmla="*/ 48 h 243"/>
                    <a:gd name="T38" fmla="*/ 10 w 226"/>
                    <a:gd name="T39" fmla="*/ 45 h 243"/>
                    <a:gd name="T40" fmla="*/ 11 w 226"/>
                    <a:gd name="T41" fmla="*/ 42 h 243"/>
                    <a:gd name="T42" fmla="*/ 12 w 226"/>
                    <a:gd name="T43" fmla="*/ 39 h 243"/>
                    <a:gd name="T44" fmla="*/ 13 w 226"/>
                    <a:gd name="T45" fmla="*/ 36 h 243"/>
                    <a:gd name="T46" fmla="*/ 15 w 226"/>
                    <a:gd name="T47" fmla="*/ 30 h 243"/>
                    <a:gd name="T48" fmla="*/ 17 w 226"/>
                    <a:gd name="T49" fmla="*/ 24 h 243"/>
                    <a:gd name="T50" fmla="*/ 18 w 226"/>
                    <a:gd name="T51" fmla="*/ 18 h 243"/>
                    <a:gd name="T52" fmla="*/ 20 w 226"/>
                    <a:gd name="T53" fmla="*/ 11 h 243"/>
                    <a:gd name="T54" fmla="*/ 20 w 226"/>
                    <a:gd name="T55" fmla="*/ 12 h 243"/>
                    <a:gd name="T56" fmla="*/ 17 w 226"/>
                    <a:gd name="T57" fmla="*/ 0 h 243"/>
                    <a:gd name="T58" fmla="*/ 16 w 226"/>
                    <a:gd name="T59" fmla="*/ 0 h 243"/>
                    <a:gd name="T60" fmla="*/ 16 w 226"/>
                    <a:gd name="T61" fmla="*/ 0 h 243"/>
                    <a:gd name="T62" fmla="*/ 17 w 226"/>
                    <a:gd name="T63" fmla="*/ 0 h 24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26" h="243">
                      <a:moveTo>
                        <a:pt x="187" y="0"/>
                      </a:moveTo>
                      <a:lnTo>
                        <a:pt x="185" y="2"/>
                      </a:lnTo>
                      <a:lnTo>
                        <a:pt x="165" y="28"/>
                      </a:lnTo>
                      <a:lnTo>
                        <a:pt x="147" y="53"/>
                      </a:lnTo>
                      <a:lnTo>
                        <a:pt x="129" y="76"/>
                      </a:lnTo>
                      <a:lnTo>
                        <a:pt x="110" y="99"/>
                      </a:lnTo>
                      <a:lnTo>
                        <a:pt x="101" y="110"/>
                      </a:lnTo>
                      <a:lnTo>
                        <a:pt x="89" y="121"/>
                      </a:lnTo>
                      <a:lnTo>
                        <a:pt x="77" y="130"/>
                      </a:lnTo>
                      <a:lnTo>
                        <a:pt x="65" y="141"/>
                      </a:lnTo>
                      <a:lnTo>
                        <a:pt x="51" y="152"/>
                      </a:lnTo>
                      <a:lnTo>
                        <a:pt x="35" y="163"/>
                      </a:lnTo>
                      <a:lnTo>
                        <a:pt x="18" y="174"/>
                      </a:lnTo>
                      <a:lnTo>
                        <a:pt x="0" y="185"/>
                      </a:lnTo>
                      <a:lnTo>
                        <a:pt x="23" y="243"/>
                      </a:lnTo>
                      <a:lnTo>
                        <a:pt x="43" y="232"/>
                      </a:lnTo>
                      <a:lnTo>
                        <a:pt x="62" y="220"/>
                      </a:lnTo>
                      <a:lnTo>
                        <a:pt x="80" y="208"/>
                      </a:lnTo>
                      <a:lnTo>
                        <a:pt x="94" y="196"/>
                      </a:lnTo>
                      <a:lnTo>
                        <a:pt x="109" y="184"/>
                      </a:lnTo>
                      <a:lnTo>
                        <a:pt x="123" y="172"/>
                      </a:lnTo>
                      <a:lnTo>
                        <a:pt x="136" y="159"/>
                      </a:lnTo>
                      <a:lnTo>
                        <a:pt x="147" y="147"/>
                      </a:lnTo>
                      <a:lnTo>
                        <a:pt x="169" y="122"/>
                      </a:lnTo>
                      <a:lnTo>
                        <a:pt x="188" y="97"/>
                      </a:lnTo>
                      <a:lnTo>
                        <a:pt x="207" y="72"/>
                      </a:lnTo>
                      <a:lnTo>
                        <a:pt x="226" y="46"/>
                      </a:lnTo>
                      <a:lnTo>
                        <a:pt x="224" y="48"/>
                      </a:lnTo>
                      <a:lnTo>
                        <a:pt x="187" y="0"/>
                      </a:lnTo>
                      <a:lnTo>
                        <a:pt x="186" y="1"/>
                      </a:lnTo>
                      <a:lnTo>
                        <a:pt x="186" y="2"/>
                      </a:lnTo>
                      <a:lnTo>
                        <a:pt x="187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Freeform 452"/>
                <p:cNvSpPr>
                  <a:spLocks/>
                </p:cNvSpPr>
                <p:nvPr/>
              </p:nvSpPr>
              <p:spPr bwMode="auto">
                <a:xfrm>
                  <a:off x="567" y="1780"/>
                  <a:ext cx="15" cy="60"/>
                </a:xfrm>
                <a:custGeom>
                  <a:avLst/>
                  <a:gdLst>
                    <a:gd name="T0" fmla="*/ 10 w 166"/>
                    <a:gd name="T1" fmla="*/ 7 h 241"/>
                    <a:gd name="T2" fmla="*/ 11 w 166"/>
                    <a:gd name="T3" fmla="*/ 0 h 241"/>
                    <a:gd name="T4" fmla="*/ 10 w 166"/>
                    <a:gd name="T5" fmla="*/ 3 h 241"/>
                    <a:gd name="T6" fmla="*/ 9 w 166"/>
                    <a:gd name="T7" fmla="*/ 6 h 241"/>
                    <a:gd name="T8" fmla="*/ 8 w 166"/>
                    <a:gd name="T9" fmla="*/ 10 h 241"/>
                    <a:gd name="T10" fmla="*/ 7 w 166"/>
                    <a:gd name="T11" fmla="*/ 13 h 241"/>
                    <a:gd name="T12" fmla="*/ 6 w 166"/>
                    <a:gd name="T13" fmla="*/ 16 h 241"/>
                    <a:gd name="T14" fmla="*/ 5 w 166"/>
                    <a:gd name="T15" fmla="*/ 20 h 241"/>
                    <a:gd name="T16" fmla="*/ 5 w 166"/>
                    <a:gd name="T17" fmla="*/ 23 h 241"/>
                    <a:gd name="T18" fmla="*/ 4 w 166"/>
                    <a:gd name="T19" fmla="*/ 27 h 241"/>
                    <a:gd name="T20" fmla="*/ 3 w 166"/>
                    <a:gd name="T21" fmla="*/ 33 h 241"/>
                    <a:gd name="T22" fmla="*/ 2 w 166"/>
                    <a:gd name="T23" fmla="*/ 38 h 241"/>
                    <a:gd name="T24" fmla="*/ 2 w 166"/>
                    <a:gd name="T25" fmla="*/ 41 h 241"/>
                    <a:gd name="T26" fmla="*/ 1 w 166"/>
                    <a:gd name="T27" fmla="*/ 43 h 241"/>
                    <a:gd name="T28" fmla="*/ 1 w 166"/>
                    <a:gd name="T29" fmla="*/ 46 h 241"/>
                    <a:gd name="T30" fmla="*/ 0 w 166"/>
                    <a:gd name="T31" fmla="*/ 48 h 241"/>
                    <a:gd name="T32" fmla="*/ 3 w 166"/>
                    <a:gd name="T33" fmla="*/ 60 h 241"/>
                    <a:gd name="T34" fmla="*/ 4 w 166"/>
                    <a:gd name="T35" fmla="*/ 57 h 241"/>
                    <a:gd name="T36" fmla="*/ 5 w 166"/>
                    <a:gd name="T37" fmla="*/ 53 h 241"/>
                    <a:gd name="T38" fmla="*/ 6 w 166"/>
                    <a:gd name="T39" fmla="*/ 50 h 241"/>
                    <a:gd name="T40" fmla="*/ 7 w 166"/>
                    <a:gd name="T41" fmla="*/ 46 h 241"/>
                    <a:gd name="T42" fmla="*/ 8 w 166"/>
                    <a:gd name="T43" fmla="*/ 40 h 241"/>
                    <a:gd name="T44" fmla="*/ 8 w 166"/>
                    <a:gd name="T45" fmla="*/ 34 h 241"/>
                    <a:gd name="T46" fmla="*/ 9 w 166"/>
                    <a:gd name="T47" fmla="*/ 31 h 241"/>
                    <a:gd name="T48" fmla="*/ 9 w 166"/>
                    <a:gd name="T49" fmla="*/ 28 h 241"/>
                    <a:gd name="T50" fmla="*/ 10 w 166"/>
                    <a:gd name="T51" fmla="*/ 26 h 241"/>
                    <a:gd name="T52" fmla="*/ 10 w 166"/>
                    <a:gd name="T53" fmla="*/ 23 h 241"/>
                    <a:gd name="T54" fmla="*/ 11 w 166"/>
                    <a:gd name="T55" fmla="*/ 21 h 241"/>
                    <a:gd name="T56" fmla="*/ 12 w 166"/>
                    <a:gd name="T57" fmla="*/ 19 h 241"/>
                    <a:gd name="T58" fmla="*/ 13 w 166"/>
                    <a:gd name="T59" fmla="*/ 16 h 241"/>
                    <a:gd name="T60" fmla="*/ 14 w 166"/>
                    <a:gd name="T61" fmla="*/ 14 h 241"/>
                    <a:gd name="T62" fmla="*/ 15 w 166"/>
                    <a:gd name="T63" fmla="*/ 7 h 241"/>
                    <a:gd name="T64" fmla="*/ 14 w 166"/>
                    <a:gd name="T65" fmla="*/ 14 h 241"/>
                    <a:gd name="T66" fmla="*/ 15 w 166"/>
                    <a:gd name="T67" fmla="*/ 11 h 241"/>
                    <a:gd name="T68" fmla="*/ 15 w 166"/>
                    <a:gd name="T69" fmla="*/ 7 h 241"/>
                    <a:gd name="T70" fmla="*/ 10 w 166"/>
                    <a:gd name="T71" fmla="*/ 7 h 24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66" h="241">
                      <a:moveTo>
                        <a:pt x="112" y="27"/>
                      </a:moveTo>
                      <a:lnTo>
                        <a:pt x="125" y="0"/>
                      </a:lnTo>
                      <a:lnTo>
                        <a:pt x="109" y="13"/>
                      </a:lnTo>
                      <a:lnTo>
                        <a:pt x="95" y="26"/>
                      </a:lnTo>
                      <a:lnTo>
                        <a:pt x="84" y="39"/>
                      </a:lnTo>
                      <a:lnTo>
                        <a:pt x="74" y="53"/>
                      </a:lnTo>
                      <a:lnTo>
                        <a:pt x="64" y="66"/>
                      </a:lnTo>
                      <a:lnTo>
                        <a:pt x="57" y="80"/>
                      </a:lnTo>
                      <a:lnTo>
                        <a:pt x="51" y="93"/>
                      </a:lnTo>
                      <a:lnTo>
                        <a:pt x="45" y="107"/>
                      </a:lnTo>
                      <a:lnTo>
                        <a:pt x="36" y="131"/>
                      </a:lnTo>
                      <a:lnTo>
                        <a:pt x="25" y="154"/>
                      </a:lnTo>
                      <a:lnTo>
                        <a:pt x="21" y="164"/>
                      </a:lnTo>
                      <a:lnTo>
                        <a:pt x="15" y="173"/>
                      </a:lnTo>
                      <a:lnTo>
                        <a:pt x="8" y="183"/>
                      </a:lnTo>
                      <a:lnTo>
                        <a:pt x="0" y="193"/>
                      </a:lnTo>
                      <a:lnTo>
                        <a:pt x="37" y="241"/>
                      </a:lnTo>
                      <a:lnTo>
                        <a:pt x="48" y="228"/>
                      </a:lnTo>
                      <a:lnTo>
                        <a:pt x="58" y="214"/>
                      </a:lnTo>
                      <a:lnTo>
                        <a:pt x="65" y="200"/>
                      </a:lnTo>
                      <a:lnTo>
                        <a:pt x="73" y="185"/>
                      </a:lnTo>
                      <a:lnTo>
                        <a:pt x="85" y="160"/>
                      </a:lnTo>
                      <a:lnTo>
                        <a:pt x="94" y="135"/>
                      </a:lnTo>
                      <a:lnTo>
                        <a:pt x="99" y="125"/>
                      </a:lnTo>
                      <a:lnTo>
                        <a:pt x="104" y="114"/>
                      </a:lnTo>
                      <a:lnTo>
                        <a:pt x="109" y="104"/>
                      </a:lnTo>
                      <a:lnTo>
                        <a:pt x="115" y="94"/>
                      </a:lnTo>
                      <a:lnTo>
                        <a:pt x="123" y="84"/>
                      </a:lnTo>
                      <a:lnTo>
                        <a:pt x="131" y="75"/>
                      </a:lnTo>
                      <a:lnTo>
                        <a:pt x="142" y="65"/>
                      </a:lnTo>
                      <a:lnTo>
                        <a:pt x="154" y="55"/>
                      </a:lnTo>
                      <a:lnTo>
                        <a:pt x="166" y="27"/>
                      </a:lnTo>
                      <a:lnTo>
                        <a:pt x="154" y="55"/>
                      </a:lnTo>
                      <a:lnTo>
                        <a:pt x="166" y="45"/>
                      </a:lnTo>
                      <a:lnTo>
                        <a:pt x="166" y="27"/>
                      </a:lnTo>
                      <a:lnTo>
                        <a:pt x="112" y="27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Freeform 453"/>
                <p:cNvSpPr>
                  <a:spLocks/>
                </p:cNvSpPr>
                <p:nvPr/>
              </p:nvSpPr>
              <p:spPr bwMode="auto">
                <a:xfrm>
                  <a:off x="577" y="1750"/>
                  <a:ext cx="11" cy="36"/>
                </a:xfrm>
                <a:custGeom>
                  <a:avLst/>
                  <a:gdLst>
                    <a:gd name="T0" fmla="*/ 10 w 115"/>
                    <a:gd name="T1" fmla="*/ 0 h 141"/>
                    <a:gd name="T2" fmla="*/ 8 w 115"/>
                    <a:gd name="T3" fmla="*/ 1 h 141"/>
                    <a:gd name="T4" fmla="*/ 7 w 115"/>
                    <a:gd name="T5" fmla="*/ 5 h 141"/>
                    <a:gd name="T6" fmla="*/ 5 w 115"/>
                    <a:gd name="T7" fmla="*/ 8 h 141"/>
                    <a:gd name="T8" fmla="*/ 4 w 115"/>
                    <a:gd name="T9" fmla="*/ 12 h 141"/>
                    <a:gd name="T10" fmla="*/ 3 w 115"/>
                    <a:gd name="T11" fmla="*/ 17 h 141"/>
                    <a:gd name="T12" fmla="*/ 2 w 115"/>
                    <a:gd name="T13" fmla="*/ 21 h 141"/>
                    <a:gd name="T14" fmla="*/ 1 w 115"/>
                    <a:gd name="T15" fmla="*/ 26 h 141"/>
                    <a:gd name="T16" fmla="*/ 0 w 115"/>
                    <a:gd name="T17" fmla="*/ 28 h 141"/>
                    <a:gd name="T18" fmla="*/ 0 w 115"/>
                    <a:gd name="T19" fmla="*/ 31 h 141"/>
                    <a:gd name="T20" fmla="*/ 0 w 115"/>
                    <a:gd name="T21" fmla="*/ 33 h 141"/>
                    <a:gd name="T22" fmla="*/ 0 w 115"/>
                    <a:gd name="T23" fmla="*/ 36 h 141"/>
                    <a:gd name="T24" fmla="*/ 5 w 115"/>
                    <a:gd name="T25" fmla="*/ 36 h 141"/>
                    <a:gd name="T26" fmla="*/ 5 w 115"/>
                    <a:gd name="T27" fmla="*/ 35 h 141"/>
                    <a:gd name="T28" fmla="*/ 5 w 115"/>
                    <a:gd name="T29" fmla="*/ 35 h 141"/>
                    <a:gd name="T30" fmla="*/ 5 w 115"/>
                    <a:gd name="T31" fmla="*/ 34 h 141"/>
                    <a:gd name="T32" fmla="*/ 5 w 115"/>
                    <a:gd name="T33" fmla="*/ 33 h 141"/>
                    <a:gd name="T34" fmla="*/ 6 w 115"/>
                    <a:gd name="T35" fmla="*/ 30 h 141"/>
                    <a:gd name="T36" fmla="*/ 7 w 115"/>
                    <a:gd name="T37" fmla="*/ 27 h 141"/>
                    <a:gd name="T38" fmla="*/ 8 w 115"/>
                    <a:gd name="T39" fmla="*/ 24 h 141"/>
                    <a:gd name="T40" fmla="*/ 9 w 115"/>
                    <a:gd name="T41" fmla="*/ 21 h 141"/>
                    <a:gd name="T42" fmla="*/ 10 w 115"/>
                    <a:gd name="T43" fmla="*/ 18 h 141"/>
                    <a:gd name="T44" fmla="*/ 11 w 115"/>
                    <a:gd name="T45" fmla="*/ 15 h 141"/>
                    <a:gd name="T46" fmla="*/ 10 w 115"/>
                    <a:gd name="T47" fmla="*/ 17 h 141"/>
                    <a:gd name="T48" fmla="*/ 10 w 115"/>
                    <a:gd name="T49" fmla="*/ 0 h 141"/>
                    <a:gd name="T50" fmla="*/ 9 w 115"/>
                    <a:gd name="T51" fmla="*/ 0 h 141"/>
                    <a:gd name="T52" fmla="*/ 8 w 115"/>
                    <a:gd name="T53" fmla="*/ 1 h 141"/>
                    <a:gd name="T54" fmla="*/ 10 w 115"/>
                    <a:gd name="T55" fmla="*/ 0 h 14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15" h="141">
                      <a:moveTo>
                        <a:pt x="100" y="0"/>
                      </a:moveTo>
                      <a:lnTo>
                        <a:pt x="85" y="5"/>
                      </a:lnTo>
                      <a:lnTo>
                        <a:pt x="69" y="19"/>
                      </a:lnTo>
                      <a:lnTo>
                        <a:pt x="53" y="33"/>
                      </a:lnTo>
                      <a:lnTo>
                        <a:pt x="39" y="48"/>
                      </a:lnTo>
                      <a:lnTo>
                        <a:pt x="27" y="66"/>
                      </a:lnTo>
                      <a:lnTo>
                        <a:pt x="16" y="83"/>
                      </a:lnTo>
                      <a:lnTo>
                        <a:pt x="9" y="100"/>
                      </a:lnTo>
                      <a:lnTo>
                        <a:pt x="4" y="110"/>
                      </a:lnTo>
                      <a:lnTo>
                        <a:pt x="2" y="120"/>
                      </a:lnTo>
                      <a:lnTo>
                        <a:pt x="0" y="131"/>
                      </a:lnTo>
                      <a:lnTo>
                        <a:pt x="0" y="141"/>
                      </a:lnTo>
                      <a:lnTo>
                        <a:pt x="54" y="141"/>
                      </a:lnTo>
                      <a:lnTo>
                        <a:pt x="54" y="139"/>
                      </a:lnTo>
                      <a:lnTo>
                        <a:pt x="55" y="136"/>
                      </a:lnTo>
                      <a:lnTo>
                        <a:pt x="56" y="132"/>
                      </a:lnTo>
                      <a:lnTo>
                        <a:pt x="57" y="129"/>
                      </a:lnTo>
                      <a:lnTo>
                        <a:pt x="63" y="118"/>
                      </a:lnTo>
                      <a:lnTo>
                        <a:pt x="69" y="107"/>
                      </a:lnTo>
                      <a:lnTo>
                        <a:pt x="79" y="95"/>
                      </a:lnTo>
                      <a:lnTo>
                        <a:pt x="89" y="83"/>
                      </a:lnTo>
                      <a:lnTo>
                        <a:pt x="101" y="71"/>
                      </a:lnTo>
                      <a:lnTo>
                        <a:pt x="115" y="60"/>
                      </a:lnTo>
                      <a:lnTo>
                        <a:pt x="100" y="66"/>
                      </a:lnTo>
                      <a:lnTo>
                        <a:pt x="100" y="0"/>
                      </a:lnTo>
                      <a:lnTo>
                        <a:pt x="92" y="0"/>
                      </a:lnTo>
                      <a:lnTo>
                        <a:pt x="85" y="5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Freeform 454"/>
                <p:cNvSpPr>
                  <a:spLocks/>
                </p:cNvSpPr>
                <p:nvPr/>
              </p:nvSpPr>
              <p:spPr bwMode="auto">
                <a:xfrm>
                  <a:off x="586" y="1750"/>
                  <a:ext cx="6" cy="17"/>
                </a:xfrm>
                <a:custGeom>
                  <a:avLst/>
                  <a:gdLst>
                    <a:gd name="T0" fmla="*/ 6 w 67"/>
                    <a:gd name="T1" fmla="*/ 2 h 66"/>
                    <a:gd name="T2" fmla="*/ 4 w 67"/>
                    <a:gd name="T3" fmla="*/ 0 h 66"/>
                    <a:gd name="T4" fmla="*/ 0 w 67"/>
                    <a:gd name="T5" fmla="*/ 0 h 66"/>
                    <a:gd name="T6" fmla="*/ 0 w 67"/>
                    <a:gd name="T7" fmla="*/ 17 h 66"/>
                    <a:gd name="T8" fmla="*/ 4 w 67"/>
                    <a:gd name="T9" fmla="*/ 17 h 66"/>
                    <a:gd name="T10" fmla="*/ 3 w 67"/>
                    <a:gd name="T11" fmla="*/ 14 h 66"/>
                    <a:gd name="T12" fmla="*/ 6 w 67"/>
                    <a:gd name="T13" fmla="*/ 2 h 66"/>
                    <a:gd name="T14" fmla="*/ 5 w 67"/>
                    <a:gd name="T15" fmla="*/ 0 h 66"/>
                    <a:gd name="T16" fmla="*/ 4 w 67"/>
                    <a:gd name="T17" fmla="*/ 0 h 66"/>
                    <a:gd name="T18" fmla="*/ 6 w 67"/>
                    <a:gd name="T19" fmla="*/ 2 h 6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7" h="66">
                      <a:moveTo>
                        <a:pt x="67" y="9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49" y="66"/>
                      </a:lnTo>
                      <a:lnTo>
                        <a:pt x="30" y="56"/>
                      </a:lnTo>
                      <a:lnTo>
                        <a:pt x="67" y="9"/>
                      </a:lnTo>
                      <a:lnTo>
                        <a:pt x="59" y="0"/>
                      </a:lnTo>
                      <a:lnTo>
                        <a:pt x="49" y="0"/>
                      </a:lnTo>
                      <a:lnTo>
                        <a:pt x="67" y="9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Freeform 455"/>
                <p:cNvSpPr>
                  <a:spLocks/>
                </p:cNvSpPr>
                <p:nvPr/>
              </p:nvSpPr>
              <p:spPr bwMode="auto">
                <a:xfrm>
                  <a:off x="589" y="1753"/>
                  <a:ext cx="17" cy="100"/>
                </a:xfrm>
                <a:custGeom>
                  <a:avLst/>
                  <a:gdLst>
                    <a:gd name="T0" fmla="*/ 17 w 191"/>
                    <a:gd name="T1" fmla="*/ 92 h 401"/>
                    <a:gd name="T2" fmla="*/ 17 w 191"/>
                    <a:gd name="T3" fmla="*/ 96 h 401"/>
                    <a:gd name="T4" fmla="*/ 17 w 191"/>
                    <a:gd name="T5" fmla="*/ 90 h 401"/>
                    <a:gd name="T6" fmla="*/ 17 w 191"/>
                    <a:gd name="T7" fmla="*/ 84 h 401"/>
                    <a:gd name="T8" fmla="*/ 16 w 191"/>
                    <a:gd name="T9" fmla="*/ 78 h 401"/>
                    <a:gd name="T10" fmla="*/ 16 w 191"/>
                    <a:gd name="T11" fmla="*/ 72 h 401"/>
                    <a:gd name="T12" fmla="*/ 16 w 191"/>
                    <a:gd name="T13" fmla="*/ 66 h 401"/>
                    <a:gd name="T14" fmla="*/ 15 w 191"/>
                    <a:gd name="T15" fmla="*/ 59 h 401"/>
                    <a:gd name="T16" fmla="*/ 14 w 191"/>
                    <a:gd name="T17" fmla="*/ 53 h 401"/>
                    <a:gd name="T18" fmla="*/ 13 w 191"/>
                    <a:gd name="T19" fmla="*/ 47 h 401"/>
                    <a:gd name="T20" fmla="*/ 13 w 191"/>
                    <a:gd name="T21" fmla="*/ 41 h 401"/>
                    <a:gd name="T22" fmla="*/ 12 w 191"/>
                    <a:gd name="T23" fmla="*/ 35 h 401"/>
                    <a:gd name="T24" fmla="*/ 10 w 191"/>
                    <a:gd name="T25" fmla="*/ 28 h 401"/>
                    <a:gd name="T26" fmla="*/ 9 w 191"/>
                    <a:gd name="T27" fmla="*/ 23 h 401"/>
                    <a:gd name="T28" fmla="*/ 8 w 191"/>
                    <a:gd name="T29" fmla="*/ 17 h 401"/>
                    <a:gd name="T30" fmla="*/ 6 w 191"/>
                    <a:gd name="T31" fmla="*/ 11 h 401"/>
                    <a:gd name="T32" fmla="*/ 5 w 191"/>
                    <a:gd name="T33" fmla="*/ 5 h 401"/>
                    <a:gd name="T34" fmla="*/ 3 w 191"/>
                    <a:gd name="T35" fmla="*/ 0 h 401"/>
                    <a:gd name="T36" fmla="*/ 0 w 191"/>
                    <a:gd name="T37" fmla="*/ 12 h 401"/>
                    <a:gd name="T38" fmla="*/ 2 w 191"/>
                    <a:gd name="T39" fmla="*/ 17 h 401"/>
                    <a:gd name="T40" fmla="*/ 3 w 191"/>
                    <a:gd name="T41" fmla="*/ 22 h 401"/>
                    <a:gd name="T42" fmla="*/ 4 w 191"/>
                    <a:gd name="T43" fmla="*/ 27 h 401"/>
                    <a:gd name="T44" fmla="*/ 5 w 191"/>
                    <a:gd name="T45" fmla="*/ 32 h 401"/>
                    <a:gd name="T46" fmla="*/ 6 w 191"/>
                    <a:gd name="T47" fmla="*/ 37 h 401"/>
                    <a:gd name="T48" fmla="*/ 7 w 191"/>
                    <a:gd name="T49" fmla="*/ 43 h 401"/>
                    <a:gd name="T50" fmla="*/ 8 w 191"/>
                    <a:gd name="T51" fmla="*/ 48 h 401"/>
                    <a:gd name="T52" fmla="*/ 9 w 191"/>
                    <a:gd name="T53" fmla="*/ 54 h 401"/>
                    <a:gd name="T54" fmla="*/ 10 w 191"/>
                    <a:gd name="T55" fmla="*/ 59 h 401"/>
                    <a:gd name="T56" fmla="*/ 10 w 191"/>
                    <a:gd name="T57" fmla="*/ 65 h 401"/>
                    <a:gd name="T58" fmla="*/ 11 w 191"/>
                    <a:gd name="T59" fmla="*/ 70 h 401"/>
                    <a:gd name="T60" fmla="*/ 11 w 191"/>
                    <a:gd name="T61" fmla="*/ 76 h 401"/>
                    <a:gd name="T62" fmla="*/ 12 w 191"/>
                    <a:gd name="T63" fmla="*/ 81 h 401"/>
                    <a:gd name="T64" fmla="*/ 12 w 191"/>
                    <a:gd name="T65" fmla="*/ 86 h 401"/>
                    <a:gd name="T66" fmla="*/ 12 w 191"/>
                    <a:gd name="T67" fmla="*/ 91 h 401"/>
                    <a:gd name="T68" fmla="*/ 12 w 191"/>
                    <a:gd name="T69" fmla="*/ 96 h 401"/>
                    <a:gd name="T70" fmla="*/ 12 w 191"/>
                    <a:gd name="T71" fmla="*/ 100 h 401"/>
                    <a:gd name="T72" fmla="*/ 12 w 191"/>
                    <a:gd name="T73" fmla="*/ 96 h 401"/>
                    <a:gd name="T74" fmla="*/ 12 w 191"/>
                    <a:gd name="T75" fmla="*/ 98 h 401"/>
                    <a:gd name="T76" fmla="*/ 12 w 191"/>
                    <a:gd name="T77" fmla="*/ 100 h 401"/>
                    <a:gd name="T78" fmla="*/ 17 w 191"/>
                    <a:gd name="T79" fmla="*/ 92 h 40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91" h="401">
                      <a:moveTo>
                        <a:pt x="187" y="370"/>
                      </a:moveTo>
                      <a:lnTo>
                        <a:pt x="191" y="386"/>
                      </a:lnTo>
                      <a:lnTo>
                        <a:pt x="191" y="362"/>
                      </a:lnTo>
                      <a:lnTo>
                        <a:pt x="188" y="337"/>
                      </a:lnTo>
                      <a:lnTo>
                        <a:pt x="185" y="313"/>
                      </a:lnTo>
                      <a:lnTo>
                        <a:pt x="181" y="288"/>
                      </a:lnTo>
                      <a:lnTo>
                        <a:pt x="176" y="263"/>
                      </a:lnTo>
                      <a:lnTo>
                        <a:pt x="168" y="238"/>
                      </a:lnTo>
                      <a:lnTo>
                        <a:pt x="161" y="213"/>
                      </a:lnTo>
                      <a:lnTo>
                        <a:pt x="151" y="188"/>
                      </a:lnTo>
                      <a:lnTo>
                        <a:pt x="142" y="163"/>
                      </a:lnTo>
                      <a:lnTo>
                        <a:pt x="130" y="139"/>
                      </a:lnTo>
                      <a:lnTo>
                        <a:pt x="117" y="114"/>
                      </a:lnTo>
                      <a:lnTo>
                        <a:pt x="104" y="91"/>
                      </a:lnTo>
                      <a:lnTo>
                        <a:pt x="89" y="67"/>
                      </a:lnTo>
                      <a:lnTo>
                        <a:pt x="73" y="44"/>
                      </a:lnTo>
                      <a:lnTo>
                        <a:pt x="56" y="22"/>
                      </a:lnTo>
                      <a:lnTo>
                        <a:pt x="37" y="0"/>
                      </a:lnTo>
                      <a:lnTo>
                        <a:pt x="0" y="47"/>
                      </a:lnTo>
                      <a:lnTo>
                        <a:pt x="17" y="67"/>
                      </a:lnTo>
                      <a:lnTo>
                        <a:pt x="31" y="87"/>
                      </a:lnTo>
                      <a:lnTo>
                        <a:pt x="46" y="108"/>
                      </a:lnTo>
                      <a:lnTo>
                        <a:pt x="59" y="129"/>
                      </a:lnTo>
                      <a:lnTo>
                        <a:pt x="72" y="150"/>
                      </a:lnTo>
                      <a:lnTo>
                        <a:pt x="83" y="172"/>
                      </a:lnTo>
                      <a:lnTo>
                        <a:pt x="93" y="194"/>
                      </a:lnTo>
                      <a:lnTo>
                        <a:pt x="102" y="215"/>
                      </a:lnTo>
                      <a:lnTo>
                        <a:pt x="110" y="238"/>
                      </a:lnTo>
                      <a:lnTo>
                        <a:pt x="117" y="260"/>
                      </a:lnTo>
                      <a:lnTo>
                        <a:pt x="123" y="282"/>
                      </a:lnTo>
                      <a:lnTo>
                        <a:pt x="128" y="303"/>
                      </a:lnTo>
                      <a:lnTo>
                        <a:pt x="131" y="325"/>
                      </a:lnTo>
                      <a:lnTo>
                        <a:pt x="134" y="346"/>
                      </a:lnTo>
                      <a:lnTo>
                        <a:pt x="135" y="365"/>
                      </a:lnTo>
                      <a:lnTo>
                        <a:pt x="136" y="386"/>
                      </a:lnTo>
                      <a:lnTo>
                        <a:pt x="140" y="401"/>
                      </a:lnTo>
                      <a:lnTo>
                        <a:pt x="136" y="386"/>
                      </a:lnTo>
                      <a:lnTo>
                        <a:pt x="136" y="394"/>
                      </a:lnTo>
                      <a:lnTo>
                        <a:pt x="140" y="401"/>
                      </a:lnTo>
                      <a:lnTo>
                        <a:pt x="187" y="37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Freeform 456"/>
                <p:cNvSpPr>
                  <a:spLocks/>
                </p:cNvSpPr>
                <p:nvPr/>
              </p:nvSpPr>
              <p:spPr bwMode="auto">
                <a:xfrm>
                  <a:off x="602" y="1845"/>
                  <a:ext cx="15" cy="109"/>
                </a:xfrm>
                <a:custGeom>
                  <a:avLst/>
                  <a:gdLst>
                    <a:gd name="T0" fmla="*/ 15 w 171"/>
                    <a:gd name="T1" fmla="*/ 105 h 440"/>
                    <a:gd name="T2" fmla="*/ 15 w 171"/>
                    <a:gd name="T3" fmla="*/ 100 h 440"/>
                    <a:gd name="T4" fmla="*/ 14 w 171"/>
                    <a:gd name="T5" fmla="*/ 95 h 440"/>
                    <a:gd name="T6" fmla="*/ 13 w 171"/>
                    <a:gd name="T7" fmla="*/ 89 h 440"/>
                    <a:gd name="T8" fmla="*/ 12 w 171"/>
                    <a:gd name="T9" fmla="*/ 83 h 440"/>
                    <a:gd name="T10" fmla="*/ 11 w 171"/>
                    <a:gd name="T11" fmla="*/ 77 h 440"/>
                    <a:gd name="T12" fmla="*/ 10 w 171"/>
                    <a:gd name="T13" fmla="*/ 65 h 440"/>
                    <a:gd name="T14" fmla="*/ 9 w 171"/>
                    <a:gd name="T15" fmla="*/ 53 h 440"/>
                    <a:gd name="T16" fmla="*/ 8 w 171"/>
                    <a:gd name="T17" fmla="*/ 40 h 440"/>
                    <a:gd name="T18" fmla="*/ 7 w 171"/>
                    <a:gd name="T19" fmla="*/ 27 h 440"/>
                    <a:gd name="T20" fmla="*/ 7 w 171"/>
                    <a:gd name="T21" fmla="*/ 20 h 440"/>
                    <a:gd name="T22" fmla="*/ 6 w 171"/>
                    <a:gd name="T23" fmla="*/ 13 h 440"/>
                    <a:gd name="T24" fmla="*/ 5 w 171"/>
                    <a:gd name="T25" fmla="*/ 7 h 440"/>
                    <a:gd name="T26" fmla="*/ 4 w 171"/>
                    <a:gd name="T27" fmla="*/ 0 h 440"/>
                    <a:gd name="T28" fmla="*/ 0 w 171"/>
                    <a:gd name="T29" fmla="*/ 8 h 440"/>
                    <a:gd name="T30" fmla="*/ 1 w 171"/>
                    <a:gd name="T31" fmla="*/ 13 h 440"/>
                    <a:gd name="T32" fmla="*/ 2 w 171"/>
                    <a:gd name="T33" fmla="*/ 19 h 440"/>
                    <a:gd name="T34" fmla="*/ 2 w 171"/>
                    <a:gd name="T35" fmla="*/ 25 h 440"/>
                    <a:gd name="T36" fmla="*/ 3 w 171"/>
                    <a:gd name="T37" fmla="*/ 31 h 440"/>
                    <a:gd name="T38" fmla="*/ 4 w 171"/>
                    <a:gd name="T39" fmla="*/ 44 h 440"/>
                    <a:gd name="T40" fmla="*/ 5 w 171"/>
                    <a:gd name="T41" fmla="*/ 56 h 440"/>
                    <a:gd name="T42" fmla="*/ 6 w 171"/>
                    <a:gd name="T43" fmla="*/ 69 h 440"/>
                    <a:gd name="T44" fmla="*/ 7 w 171"/>
                    <a:gd name="T45" fmla="*/ 82 h 440"/>
                    <a:gd name="T46" fmla="*/ 8 w 171"/>
                    <a:gd name="T47" fmla="*/ 89 h 440"/>
                    <a:gd name="T48" fmla="*/ 9 w 171"/>
                    <a:gd name="T49" fmla="*/ 96 h 440"/>
                    <a:gd name="T50" fmla="*/ 10 w 171"/>
                    <a:gd name="T51" fmla="*/ 103 h 440"/>
                    <a:gd name="T52" fmla="*/ 11 w 171"/>
                    <a:gd name="T53" fmla="*/ 109 h 440"/>
                    <a:gd name="T54" fmla="*/ 10 w 171"/>
                    <a:gd name="T55" fmla="*/ 105 h 440"/>
                    <a:gd name="T56" fmla="*/ 15 w 171"/>
                    <a:gd name="T57" fmla="*/ 105 h 440"/>
                    <a:gd name="T58" fmla="*/ 15 w 171"/>
                    <a:gd name="T59" fmla="*/ 102 h 440"/>
                    <a:gd name="T60" fmla="*/ 15 w 171"/>
                    <a:gd name="T61" fmla="*/ 100 h 440"/>
                    <a:gd name="T62" fmla="*/ 15 w 171"/>
                    <a:gd name="T63" fmla="*/ 105 h 44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71" h="440">
                      <a:moveTo>
                        <a:pt x="171" y="422"/>
                      </a:moveTo>
                      <a:lnTo>
                        <a:pt x="167" y="405"/>
                      </a:lnTo>
                      <a:lnTo>
                        <a:pt x="156" y="382"/>
                      </a:lnTo>
                      <a:lnTo>
                        <a:pt x="146" y="358"/>
                      </a:lnTo>
                      <a:lnTo>
                        <a:pt x="137" y="336"/>
                      </a:lnTo>
                      <a:lnTo>
                        <a:pt x="130" y="312"/>
                      </a:lnTo>
                      <a:lnTo>
                        <a:pt x="117" y="262"/>
                      </a:lnTo>
                      <a:lnTo>
                        <a:pt x="107" y="212"/>
                      </a:lnTo>
                      <a:lnTo>
                        <a:pt x="96" y="160"/>
                      </a:lnTo>
                      <a:lnTo>
                        <a:pt x="83" y="107"/>
                      </a:lnTo>
                      <a:lnTo>
                        <a:pt x="77" y="81"/>
                      </a:lnTo>
                      <a:lnTo>
                        <a:pt x="69" y="54"/>
                      </a:lnTo>
                      <a:lnTo>
                        <a:pt x="59" y="27"/>
                      </a:lnTo>
                      <a:lnTo>
                        <a:pt x="47" y="0"/>
                      </a:lnTo>
                      <a:lnTo>
                        <a:pt x="0" y="31"/>
                      </a:lnTo>
                      <a:lnTo>
                        <a:pt x="9" y="54"/>
                      </a:lnTo>
                      <a:lnTo>
                        <a:pt x="18" y="78"/>
                      </a:lnTo>
                      <a:lnTo>
                        <a:pt x="25" y="102"/>
                      </a:lnTo>
                      <a:lnTo>
                        <a:pt x="31" y="126"/>
                      </a:lnTo>
                      <a:lnTo>
                        <a:pt x="43" y="177"/>
                      </a:lnTo>
                      <a:lnTo>
                        <a:pt x="54" y="228"/>
                      </a:lnTo>
                      <a:lnTo>
                        <a:pt x="64" y="280"/>
                      </a:lnTo>
                      <a:lnTo>
                        <a:pt x="78" y="332"/>
                      </a:lnTo>
                      <a:lnTo>
                        <a:pt x="87" y="359"/>
                      </a:lnTo>
                      <a:lnTo>
                        <a:pt x="97" y="387"/>
                      </a:lnTo>
                      <a:lnTo>
                        <a:pt x="109" y="414"/>
                      </a:lnTo>
                      <a:lnTo>
                        <a:pt x="122" y="440"/>
                      </a:lnTo>
                      <a:lnTo>
                        <a:pt x="117" y="422"/>
                      </a:lnTo>
                      <a:lnTo>
                        <a:pt x="171" y="422"/>
                      </a:lnTo>
                      <a:lnTo>
                        <a:pt x="171" y="413"/>
                      </a:lnTo>
                      <a:lnTo>
                        <a:pt x="167" y="405"/>
                      </a:lnTo>
                      <a:lnTo>
                        <a:pt x="171" y="422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Freeform 457"/>
                <p:cNvSpPr>
                  <a:spLocks/>
                </p:cNvSpPr>
                <p:nvPr/>
              </p:nvSpPr>
              <p:spPr bwMode="auto">
                <a:xfrm>
                  <a:off x="612" y="1948"/>
                  <a:ext cx="7" cy="33"/>
                </a:xfrm>
                <a:custGeom>
                  <a:avLst/>
                  <a:gdLst>
                    <a:gd name="T0" fmla="*/ 5 w 79"/>
                    <a:gd name="T1" fmla="*/ 17 h 131"/>
                    <a:gd name="T2" fmla="*/ 7 w 79"/>
                    <a:gd name="T3" fmla="*/ 25 h 131"/>
                    <a:gd name="T4" fmla="*/ 7 w 79"/>
                    <a:gd name="T5" fmla="*/ 21 h 131"/>
                    <a:gd name="T6" fmla="*/ 7 w 79"/>
                    <a:gd name="T7" fmla="*/ 16 h 131"/>
                    <a:gd name="T8" fmla="*/ 6 w 79"/>
                    <a:gd name="T9" fmla="*/ 13 h 131"/>
                    <a:gd name="T10" fmla="*/ 6 w 79"/>
                    <a:gd name="T11" fmla="*/ 9 h 131"/>
                    <a:gd name="T12" fmla="*/ 5 w 79"/>
                    <a:gd name="T13" fmla="*/ 7 h 131"/>
                    <a:gd name="T14" fmla="*/ 5 w 79"/>
                    <a:gd name="T15" fmla="*/ 4 h 131"/>
                    <a:gd name="T16" fmla="*/ 5 w 79"/>
                    <a:gd name="T17" fmla="*/ 2 h 131"/>
                    <a:gd name="T18" fmla="*/ 5 w 79"/>
                    <a:gd name="T19" fmla="*/ 0 h 131"/>
                    <a:gd name="T20" fmla="*/ 0 w 79"/>
                    <a:gd name="T21" fmla="*/ 0 h 131"/>
                    <a:gd name="T22" fmla="*/ 0 w 79"/>
                    <a:gd name="T23" fmla="*/ 5 h 131"/>
                    <a:gd name="T24" fmla="*/ 1 w 79"/>
                    <a:gd name="T25" fmla="*/ 9 h 131"/>
                    <a:gd name="T26" fmla="*/ 1 w 79"/>
                    <a:gd name="T27" fmla="*/ 13 h 131"/>
                    <a:gd name="T28" fmla="*/ 1 w 79"/>
                    <a:gd name="T29" fmla="*/ 16 h 131"/>
                    <a:gd name="T30" fmla="*/ 2 w 79"/>
                    <a:gd name="T31" fmla="*/ 19 h 131"/>
                    <a:gd name="T32" fmla="*/ 2 w 79"/>
                    <a:gd name="T33" fmla="*/ 21 h 131"/>
                    <a:gd name="T34" fmla="*/ 2 w 79"/>
                    <a:gd name="T35" fmla="*/ 23 h 131"/>
                    <a:gd name="T36" fmla="*/ 2 w 79"/>
                    <a:gd name="T37" fmla="*/ 25 h 131"/>
                    <a:gd name="T38" fmla="*/ 4 w 79"/>
                    <a:gd name="T39" fmla="*/ 33 h 131"/>
                    <a:gd name="T40" fmla="*/ 2 w 79"/>
                    <a:gd name="T41" fmla="*/ 25 h 131"/>
                    <a:gd name="T42" fmla="*/ 2 w 79"/>
                    <a:gd name="T43" fmla="*/ 31 h 131"/>
                    <a:gd name="T44" fmla="*/ 4 w 79"/>
                    <a:gd name="T45" fmla="*/ 33 h 131"/>
                    <a:gd name="T46" fmla="*/ 5 w 79"/>
                    <a:gd name="T47" fmla="*/ 17 h 13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9" h="131">
                      <a:moveTo>
                        <a:pt x="60" y="69"/>
                      </a:moveTo>
                      <a:lnTo>
                        <a:pt x="79" y="100"/>
                      </a:lnTo>
                      <a:lnTo>
                        <a:pt x="78" y="82"/>
                      </a:lnTo>
                      <a:lnTo>
                        <a:pt x="74" y="65"/>
                      </a:lnTo>
                      <a:lnTo>
                        <a:pt x="69" y="50"/>
                      </a:lnTo>
                      <a:lnTo>
                        <a:pt x="65" y="37"/>
                      </a:lnTo>
                      <a:lnTo>
                        <a:pt x="61" y="27"/>
                      </a:lnTo>
                      <a:lnTo>
                        <a:pt x="58" y="17"/>
                      </a:lnTo>
                      <a:lnTo>
                        <a:pt x="56" y="8"/>
                      </a:lnTo>
                      <a:lnTo>
                        <a:pt x="54" y="0"/>
                      </a:lnTo>
                      <a:lnTo>
                        <a:pt x="0" y="0"/>
                      </a:lnTo>
                      <a:lnTo>
                        <a:pt x="1" y="19"/>
                      </a:lnTo>
                      <a:lnTo>
                        <a:pt x="6" y="36"/>
                      </a:lnTo>
                      <a:lnTo>
                        <a:pt x="10" y="50"/>
                      </a:lnTo>
                      <a:lnTo>
                        <a:pt x="15" y="64"/>
                      </a:lnTo>
                      <a:lnTo>
                        <a:pt x="18" y="75"/>
                      </a:lnTo>
                      <a:lnTo>
                        <a:pt x="22" y="85"/>
                      </a:lnTo>
                      <a:lnTo>
                        <a:pt x="24" y="93"/>
                      </a:lnTo>
                      <a:lnTo>
                        <a:pt x="25" y="100"/>
                      </a:lnTo>
                      <a:lnTo>
                        <a:pt x="44" y="131"/>
                      </a:lnTo>
                      <a:lnTo>
                        <a:pt x="25" y="100"/>
                      </a:lnTo>
                      <a:lnTo>
                        <a:pt x="25" y="124"/>
                      </a:lnTo>
                      <a:lnTo>
                        <a:pt x="44" y="131"/>
                      </a:lnTo>
                      <a:lnTo>
                        <a:pt x="60" y="69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Freeform 458"/>
                <p:cNvSpPr>
                  <a:spLocks/>
                </p:cNvSpPr>
                <p:nvPr/>
              </p:nvSpPr>
              <p:spPr bwMode="auto">
                <a:xfrm>
                  <a:off x="616" y="1967"/>
                  <a:ext cx="6" cy="19"/>
                </a:xfrm>
                <a:custGeom>
                  <a:avLst/>
                  <a:gdLst>
                    <a:gd name="T0" fmla="*/ 4 w 65"/>
                    <a:gd name="T1" fmla="*/ 4 h 84"/>
                    <a:gd name="T2" fmla="*/ 6 w 65"/>
                    <a:gd name="T3" fmla="*/ 4 h 84"/>
                    <a:gd name="T4" fmla="*/ 1 w 65"/>
                    <a:gd name="T5" fmla="*/ 0 h 84"/>
                    <a:gd name="T6" fmla="*/ 0 w 65"/>
                    <a:gd name="T7" fmla="*/ 14 h 84"/>
                    <a:gd name="T8" fmla="*/ 4 w 65"/>
                    <a:gd name="T9" fmla="*/ 18 h 84"/>
                    <a:gd name="T10" fmla="*/ 6 w 65"/>
                    <a:gd name="T11" fmla="*/ 18 h 84"/>
                    <a:gd name="T12" fmla="*/ 4 w 65"/>
                    <a:gd name="T13" fmla="*/ 18 h 84"/>
                    <a:gd name="T14" fmla="*/ 5 w 65"/>
                    <a:gd name="T15" fmla="*/ 19 h 84"/>
                    <a:gd name="T16" fmla="*/ 6 w 65"/>
                    <a:gd name="T17" fmla="*/ 18 h 84"/>
                    <a:gd name="T18" fmla="*/ 4 w 65"/>
                    <a:gd name="T19" fmla="*/ 4 h 8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65" h="84">
                      <a:moveTo>
                        <a:pt x="48" y="18"/>
                      </a:moveTo>
                      <a:lnTo>
                        <a:pt x="65" y="18"/>
                      </a:lnTo>
                      <a:lnTo>
                        <a:pt x="16" y="0"/>
                      </a:lnTo>
                      <a:lnTo>
                        <a:pt x="0" y="62"/>
                      </a:lnTo>
                      <a:lnTo>
                        <a:pt x="48" y="80"/>
                      </a:lnTo>
                      <a:lnTo>
                        <a:pt x="65" y="80"/>
                      </a:lnTo>
                      <a:lnTo>
                        <a:pt x="48" y="80"/>
                      </a:lnTo>
                      <a:lnTo>
                        <a:pt x="56" y="84"/>
                      </a:lnTo>
                      <a:lnTo>
                        <a:pt x="65" y="80"/>
                      </a:lnTo>
                      <a:lnTo>
                        <a:pt x="48" y="18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Freeform 459"/>
                <p:cNvSpPr>
                  <a:spLocks/>
                </p:cNvSpPr>
                <p:nvPr/>
              </p:nvSpPr>
              <p:spPr bwMode="auto">
                <a:xfrm>
                  <a:off x="621" y="1951"/>
                  <a:ext cx="7" cy="35"/>
                </a:xfrm>
                <a:custGeom>
                  <a:avLst/>
                  <a:gdLst>
                    <a:gd name="T0" fmla="*/ 3 w 84"/>
                    <a:gd name="T1" fmla="*/ 0 h 139"/>
                    <a:gd name="T2" fmla="*/ 2 w 84"/>
                    <a:gd name="T3" fmla="*/ 5 h 139"/>
                    <a:gd name="T4" fmla="*/ 2 w 84"/>
                    <a:gd name="T5" fmla="*/ 6 h 139"/>
                    <a:gd name="T6" fmla="*/ 2 w 84"/>
                    <a:gd name="T7" fmla="*/ 8 h 139"/>
                    <a:gd name="T8" fmla="*/ 2 w 84"/>
                    <a:gd name="T9" fmla="*/ 11 h 139"/>
                    <a:gd name="T10" fmla="*/ 2 w 84"/>
                    <a:gd name="T11" fmla="*/ 14 h 139"/>
                    <a:gd name="T12" fmla="*/ 2 w 84"/>
                    <a:gd name="T13" fmla="*/ 14 h 139"/>
                    <a:gd name="T14" fmla="*/ 2 w 84"/>
                    <a:gd name="T15" fmla="*/ 15 h 139"/>
                    <a:gd name="T16" fmla="*/ 2 w 84"/>
                    <a:gd name="T17" fmla="*/ 16 h 139"/>
                    <a:gd name="T18" fmla="*/ 1 w 84"/>
                    <a:gd name="T19" fmla="*/ 17 h 139"/>
                    <a:gd name="T20" fmla="*/ 1 w 84"/>
                    <a:gd name="T21" fmla="*/ 18 h 139"/>
                    <a:gd name="T22" fmla="*/ 1 w 84"/>
                    <a:gd name="T23" fmla="*/ 18 h 139"/>
                    <a:gd name="T24" fmla="*/ 0 w 84"/>
                    <a:gd name="T25" fmla="*/ 19 h 139"/>
                    <a:gd name="T26" fmla="*/ 0 w 84"/>
                    <a:gd name="T27" fmla="*/ 19 h 139"/>
                    <a:gd name="T28" fmla="*/ 1 w 84"/>
                    <a:gd name="T29" fmla="*/ 35 h 139"/>
                    <a:gd name="T30" fmla="*/ 2 w 84"/>
                    <a:gd name="T31" fmla="*/ 34 h 139"/>
                    <a:gd name="T32" fmla="*/ 3 w 84"/>
                    <a:gd name="T33" fmla="*/ 32 h 139"/>
                    <a:gd name="T34" fmla="*/ 4 w 84"/>
                    <a:gd name="T35" fmla="*/ 31 h 139"/>
                    <a:gd name="T36" fmla="*/ 4 w 84"/>
                    <a:gd name="T37" fmla="*/ 29 h 139"/>
                    <a:gd name="T38" fmla="*/ 5 w 84"/>
                    <a:gd name="T39" fmla="*/ 27 h 139"/>
                    <a:gd name="T40" fmla="*/ 5 w 84"/>
                    <a:gd name="T41" fmla="*/ 24 h 139"/>
                    <a:gd name="T42" fmla="*/ 6 w 84"/>
                    <a:gd name="T43" fmla="*/ 22 h 139"/>
                    <a:gd name="T44" fmla="*/ 6 w 84"/>
                    <a:gd name="T45" fmla="*/ 20 h 139"/>
                    <a:gd name="T46" fmla="*/ 7 w 84"/>
                    <a:gd name="T47" fmla="*/ 15 h 139"/>
                    <a:gd name="T48" fmla="*/ 7 w 84"/>
                    <a:gd name="T49" fmla="*/ 11 h 139"/>
                    <a:gd name="T50" fmla="*/ 7 w 84"/>
                    <a:gd name="T51" fmla="*/ 8 h 139"/>
                    <a:gd name="T52" fmla="*/ 7 w 84"/>
                    <a:gd name="T53" fmla="*/ 5 h 139"/>
                    <a:gd name="T54" fmla="*/ 7 w 84"/>
                    <a:gd name="T55" fmla="*/ 9 h 139"/>
                    <a:gd name="T56" fmla="*/ 3 w 84"/>
                    <a:gd name="T57" fmla="*/ 0 h 139"/>
                    <a:gd name="T58" fmla="*/ 2 w 84"/>
                    <a:gd name="T59" fmla="*/ 2 h 139"/>
                    <a:gd name="T60" fmla="*/ 2 w 84"/>
                    <a:gd name="T61" fmla="*/ 5 h 139"/>
                    <a:gd name="T62" fmla="*/ 3 w 84"/>
                    <a:gd name="T63" fmla="*/ 0 h 13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84" h="139">
                      <a:moveTo>
                        <a:pt x="34" y="0"/>
                      </a:moveTo>
                      <a:lnTo>
                        <a:pt x="29" y="18"/>
                      </a:lnTo>
                      <a:lnTo>
                        <a:pt x="29" y="24"/>
                      </a:lnTo>
                      <a:lnTo>
                        <a:pt x="28" y="33"/>
                      </a:lnTo>
                      <a:lnTo>
                        <a:pt x="26" y="43"/>
                      </a:lnTo>
                      <a:lnTo>
                        <a:pt x="23" y="54"/>
                      </a:lnTo>
                      <a:lnTo>
                        <a:pt x="22" y="56"/>
                      </a:lnTo>
                      <a:lnTo>
                        <a:pt x="20" y="60"/>
                      </a:lnTo>
                      <a:lnTo>
                        <a:pt x="18" y="63"/>
                      </a:lnTo>
                      <a:lnTo>
                        <a:pt x="14" y="67"/>
                      </a:lnTo>
                      <a:lnTo>
                        <a:pt x="12" y="70"/>
                      </a:lnTo>
                      <a:lnTo>
                        <a:pt x="9" y="73"/>
                      </a:lnTo>
                      <a:lnTo>
                        <a:pt x="5" y="75"/>
                      </a:lnTo>
                      <a:lnTo>
                        <a:pt x="0" y="77"/>
                      </a:lnTo>
                      <a:lnTo>
                        <a:pt x="17" y="139"/>
                      </a:lnTo>
                      <a:lnTo>
                        <a:pt x="26" y="135"/>
                      </a:lnTo>
                      <a:lnTo>
                        <a:pt x="37" y="129"/>
                      </a:lnTo>
                      <a:lnTo>
                        <a:pt x="45" y="122"/>
                      </a:lnTo>
                      <a:lnTo>
                        <a:pt x="53" y="114"/>
                      </a:lnTo>
                      <a:lnTo>
                        <a:pt x="59" y="106"/>
                      </a:lnTo>
                      <a:lnTo>
                        <a:pt x="64" y="97"/>
                      </a:lnTo>
                      <a:lnTo>
                        <a:pt x="70" y="88"/>
                      </a:lnTo>
                      <a:lnTo>
                        <a:pt x="74" y="79"/>
                      </a:lnTo>
                      <a:lnTo>
                        <a:pt x="78" y="61"/>
                      </a:lnTo>
                      <a:lnTo>
                        <a:pt x="82" y="45"/>
                      </a:lnTo>
                      <a:lnTo>
                        <a:pt x="83" y="31"/>
                      </a:lnTo>
                      <a:lnTo>
                        <a:pt x="84" y="18"/>
                      </a:lnTo>
                      <a:lnTo>
                        <a:pt x="79" y="35"/>
                      </a:lnTo>
                      <a:lnTo>
                        <a:pt x="34" y="0"/>
                      </a:lnTo>
                      <a:lnTo>
                        <a:pt x="29" y="8"/>
                      </a:lnTo>
                      <a:lnTo>
                        <a:pt x="29" y="18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Freeform 460"/>
                <p:cNvSpPr>
                  <a:spLocks/>
                </p:cNvSpPr>
                <p:nvPr/>
              </p:nvSpPr>
              <p:spPr bwMode="auto">
                <a:xfrm>
                  <a:off x="624" y="1856"/>
                  <a:ext cx="13" cy="103"/>
                </a:xfrm>
                <a:custGeom>
                  <a:avLst/>
                  <a:gdLst>
                    <a:gd name="T0" fmla="*/ 8 w 147"/>
                    <a:gd name="T1" fmla="*/ 3 h 426"/>
                    <a:gd name="T2" fmla="*/ 8 w 147"/>
                    <a:gd name="T3" fmla="*/ 0 h 426"/>
                    <a:gd name="T4" fmla="*/ 8 w 147"/>
                    <a:gd name="T5" fmla="*/ 6 h 426"/>
                    <a:gd name="T6" fmla="*/ 7 w 147"/>
                    <a:gd name="T7" fmla="*/ 13 h 426"/>
                    <a:gd name="T8" fmla="*/ 7 w 147"/>
                    <a:gd name="T9" fmla="*/ 19 h 426"/>
                    <a:gd name="T10" fmla="*/ 6 w 147"/>
                    <a:gd name="T11" fmla="*/ 25 h 426"/>
                    <a:gd name="T12" fmla="*/ 6 w 147"/>
                    <a:gd name="T13" fmla="*/ 37 h 426"/>
                    <a:gd name="T14" fmla="*/ 5 w 147"/>
                    <a:gd name="T15" fmla="*/ 49 h 426"/>
                    <a:gd name="T16" fmla="*/ 5 w 147"/>
                    <a:gd name="T17" fmla="*/ 55 h 426"/>
                    <a:gd name="T18" fmla="*/ 4 w 147"/>
                    <a:gd name="T19" fmla="*/ 61 h 426"/>
                    <a:gd name="T20" fmla="*/ 4 w 147"/>
                    <a:gd name="T21" fmla="*/ 67 h 426"/>
                    <a:gd name="T22" fmla="*/ 3 w 147"/>
                    <a:gd name="T23" fmla="*/ 73 h 426"/>
                    <a:gd name="T24" fmla="*/ 2 w 147"/>
                    <a:gd name="T25" fmla="*/ 78 h 426"/>
                    <a:gd name="T26" fmla="*/ 2 w 147"/>
                    <a:gd name="T27" fmla="*/ 84 h 426"/>
                    <a:gd name="T28" fmla="*/ 1 w 147"/>
                    <a:gd name="T29" fmla="*/ 89 h 426"/>
                    <a:gd name="T30" fmla="*/ 0 w 147"/>
                    <a:gd name="T31" fmla="*/ 95 h 426"/>
                    <a:gd name="T32" fmla="*/ 4 w 147"/>
                    <a:gd name="T33" fmla="*/ 103 h 426"/>
                    <a:gd name="T34" fmla="*/ 5 w 147"/>
                    <a:gd name="T35" fmla="*/ 97 h 426"/>
                    <a:gd name="T36" fmla="*/ 6 w 147"/>
                    <a:gd name="T37" fmla="*/ 90 h 426"/>
                    <a:gd name="T38" fmla="*/ 7 w 147"/>
                    <a:gd name="T39" fmla="*/ 84 h 426"/>
                    <a:gd name="T40" fmla="*/ 8 w 147"/>
                    <a:gd name="T41" fmla="*/ 78 h 426"/>
                    <a:gd name="T42" fmla="*/ 8 w 147"/>
                    <a:gd name="T43" fmla="*/ 71 h 426"/>
                    <a:gd name="T44" fmla="*/ 9 w 147"/>
                    <a:gd name="T45" fmla="*/ 65 h 426"/>
                    <a:gd name="T46" fmla="*/ 9 w 147"/>
                    <a:gd name="T47" fmla="*/ 59 h 426"/>
                    <a:gd name="T48" fmla="*/ 10 w 147"/>
                    <a:gd name="T49" fmla="*/ 52 h 426"/>
                    <a:gd name="T50" fmla="*/ 10 w 147"/>
                    <a:gd name="T51" fmla="*/ 40 h 426"/>
                    <a:gd name="T52" fmla="*/ 11 w 147"/>
                    <a:gd name="T53" fmla="*/ 28 h 426"/>
                    <a:gd name="T54" fmla="*/ 11 w 147"/>
                    <a:gd name="T55" fmla="*/ 22 h 426"/>
                    <a:gd name="T56" fmla="*/ 12 w 147"/>
                    <a:gd name="T57" fmla="*/ 17 h 426"/>
                    <a:gd name="T58" fmla="*/ 12 w 147"/>
                    <a:gd name="T59" fmla="*/ 11 h 426"/>
                    <a:gd name="T60" fmla="*/ 13 w 147"/>
                    <a:gd name="T61" fmla="*/ 5 h 426"/>
                    <a:gd name="T62" fmla="*/ 13 w 147"/>
                    <a:gd name="T63" fmla="*/ 3 h 426"/>
                    <a:gd name="T64" fmla="*/ 13 w 147"/>
                    <a:gd name="T65" fmla="*/ 5 h 426"/>
                    <a:gd name="T66" fmla="*/ 13 w 147"/>
                    <a:gd name="T67" fmla="*/ 4 h 426"/>
                    <a:gd name="T68" fmla="*/ 13 w 147"/>
                    <a:gd name="T69" fmla="*/ 3 h 426"/>
                    <a:gd name="T70" fmla="*/ 8 w 147"/>
                    <a:gd name="T71" fmla="*/ 3 h 42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47" h="426">
                      <a:moveTo>
                        <a:pt x="92" y="11"/>
                      </a:moveTo>
                      <a:lnTo>
                        <a:pt x="94" y="0"/>
                      </a:lnTo>
                      <a:lnTo>
                        <a:pt x="87" y="26"/>
                      </a:lnTo>
                      <a:lnTo>
                        <a:pt x="80" y="52"/>
                      </a:lnTo>
                      <a:lnTo>
                        <a:pt x="76" y="77"/>
                      </a:lnTo>
                      <a:lnTo>
                        <a:pt x="71" y="103"/>
                      </a:lnTo>
                      <a:lnTo>
                        <a:pt x="63" y="154"/>
                      </a:lnTo>
                      <a:lnTo>
                        <a:pt x="56" y="204"/>
                      </a:lnTo>
                      <a:lnTo>
                        <a:pt x="51" y="229"/>
                      </a:lnTo>
                      <a:lnTo>
                        <a:pt x="46" y="253"/>
                      </a:lnTo>
                      <a:lnTo>
                        <a:pt x="41" y="277"/>
                      </a:lnTo>
                      <a:lnTo>
                        <a:pt x="36" y="301"/>
                      </a:lnTo>
                      <a:lnTo>
                        <a:pt x="28" y="324"/>
                      </a:lnTo>
                      <a:lnTo>
                        <a:pt x="20" y="347"/>
                      </a:lnTo>
                      <a:lnTo>
                        <a:pt x="10" y="370"/>
                      </a:lnTo>
                      <a:lnTo>
                        <a:pt x="0" y="391"/>
                      </a:lnTo>
                      <a:lnTo>
                        <a:pt x="45" y="426"/>
                      </a:lnTo>
                      <a:lnTo>
                        <a:pt x="59" y="400"/>
                      </a:lnTo>
                      <a:lnTo>
                        <a:pt x="70" y="374"/>
                      </a:lnTo>
                      <a:lnTo>
                        <a:pt x="79" y="348"/>
                      </a:lnTo>
                      <a:lnTo>
                        <a:pt x="87" y="322"/>
                      </a:lnTo>
                      <a:lnTo>
                        <a:pt x="94" y="295"/>
                      </a:lnTo>
                      <a:lnTo>
                        <a:pt x="99" y="268"/>
                      </a:lnTo>
                      <a:lnTo>
                        <a:pt x="105" y="242"/>
                      </a:lnTo>
                      <a:lnTo>
                        <a:pt x="109" y="216"/>
                      </a:lnTo>
                      <a:lnTo>
                        <a:pt x="116" y="166"/>
                      </a:lnTo>
                      <a:lnTo>
                        <a:pt x="125" y="116"/>
                      </a:lnTo>
                      <a:lnTo>
                        <a:pt x="129" y="92"/>
                      </a:lnTo>
                      <a:lnTo>
                        <a:pt x="133" y="69"/>
                      </a:lnTo>
                      <a:lnTo>
                        <a:pt x="138" y="45"/>
                      </a:lnTo>
                      <a:lnTo>
                        <a:pt x="145" y="22"/>
                      </a:lnTo>
                      <a:lnTo>
                        <a:pt x="147" y="11"/>
                      </a:lnTo>
                      <a:lnTo>
                        <a:pt x="145" y="22"/>
                      </a:lnTo>
                      <a:lnTo>
                        <a:pt x="147" y="16"/>
                      </a:lnTo>
                      <a:lnTo>
                        <a:pt x="147" y="11"/>
                      </a:lnTo>
                      <a:lnTo>
                        <a:pt x="92" y="11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Freeform 461"/>
                <p:cNvSpPr>
                  <a:spLocks/>
                </p:cNvSpPr>
                <p:nvPr/>
              </p:nvSpPr>
              <p:spPr bwMode="auto">
                <a:xfrm>
                  <a:off x="632" y="1756"/>
                  <a:ext cx="12" cy="103"/>
                </a:xfrm>
                <a:custGeom>
                  <a:avLst/>
                  <a:gdLst>
                    <a:gd name="T0" fmla="*/ 7 w 127"/>
                    <a:gd name="T1" fmla="*/ 3 h 411"/>
                    <a:gd name="T2" fmla="*/ 7 w 127"/>
                    <a:gd name="T3" fmla="*/ 0 h 411"/>
                    <a:gd name="T4" fmla="*/ 6 w 127"/>
                    <a:gd name="T5" fmla="*/ 13 h 411"/>
                    <a:gd name="T6" fmla="*/ 4 w 127"/>
                    <a:gd name="T7" fmla="*/ 26 h 411"/>
                    <a:gd name="T8" fmla="*/ 3 w 127"/>
                    <a:gd name="T9" fmla="*/ 38 h 411"/>
                    <a:gd name="T10" fmla="*/ 2 w 127"/>
                    <a:gd name="T11" fmla="*/ 51 h 411"/>
                    <a:gd name="T12" fmla="*/ 1 w 127"/>
                    <a:gd name="T13" fmla="*/ 64 h 411"/>
                    <a:gd name="T14" fmla="*/ 0 w 127"/>
                    <a:gd name="T15" fmla="*/ 77 h 411"/>
                    <a:gd name="T16" fmla="*/ 0 w 127"/>
                    <a:gd name="T17" fmla="*/ 84 h 411"/>
                    <a:gd name="T18" fmla="*/ 0 w 127"/>
                    <a:gd name="T19" fmla="*/ 90 h 411"/>
                    <a:gd name="T20" fmla="*/ 0 w 127"/>
                    <a:gd name="T21" fmla="*/ 96 h 411"/>
                    <a:gd name="T22" fmla="*/ 0 w 127"/>
                    <a:gd name="T23" fmla="*/ 103 h 411"/>
                    <a:gd name="T24" fmla="*/ 5 w 127"/>
                    <a:gd name="T25" fmla="*/ 103 h 411"/>
                    <a:gd name="T26" fmla="*/ 5 w 127"/>
                    <a:gd name="T27" fmla="*/ 97 h 411"/>
                    <a:gd name="T28" fmla="*/ 5 w 127"/>
                    <a:gd name="T29" fmla="*/ 91 h 411"/>
                    <a:gd name="T30" fmla="*/ 5 w 127"/>
                    <a:gd name="T31" fmla="*/ 85 h 411"/>
                    <a:gd name="T32" fmla="*/ 6 w 127"/>
                    <a:gd name="T33" fmla="*/ 79 h 411"/>
                    <a:gd name="T34" fmla="*/ 6 w 127"/>
                    <a:gd name="T35" fmla="*/ 67 h 411"/>
                    <a:gd name="T36" fmla="*/ 7 w 127"/>
                    <a:gd name="T37" fmla="*/ 55 h 411"/>
                    <a:gd name="T38" fmla="*/ 8 w 127"/>
                    <a:gd name="T39" fmla="*/ 43 h 411"/>
                    <a:gd name="T40" fmla="*/ 9 w 127"/>
                    <a:gd name="T41" fmla="*/ 31 h 411"/>
                    <a:gd name="T42" fmla="*/ 10 w 127"/>
                    <a:gd name="T43" fmla="*/ 18 h 411"/>
                    <a:gd name="T44" fmla="*/ 12 w 127"/>
                    <a:gd name="T45" fmla="*/ 6 h 411"/>
                    <a:gd name="T46" fmla="*/ 12 w 127"/>
                    <a:gd name="T47" fmla="*/ 3 h 411"/>
                    <a:gd name="T48" fmla="*/ 12 w 127"/>
                    <a:gd name="T49" fmla="*/ 6 h 411"/>
                    <a:gd name="T50" fmla="*/ 12 w 127"/>
                    <a:gd name="T51" fmla="*/ 5 h 411"/>
                    <a:gd name="T52" fmla="*/ 12 w 127"/>
                    <a:gd name="T53" fmla="*/ 3 h 411"/>
                    <a:gd name="T54" fmla="*/ 7 w 127"/>
                    <a:gd name="T55" fmla="*/ 3 h 41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27" h="411">
                      <a:moveTo>
                        <a:pt x="73" y="12"/>
                      </a:moveTo>
                      <a:lnTo>
                        <a:pt x="75" y="0"/>
                      </a:lnTo>
                      <a:lnTo>
                        <a:pt x="59" y="51"/>
                      </a:lnTo>
                      <a:lnTo>
                        <a:pt x="44" y="102"/>
                      </a:lnTo>
                      <a:lnTo>
                        <a:pt x="32" y="153"/>
                      </a:lnTo>
                      <a:lnTo>
                        <a:pt x="21" y="204"/>
                      </a:lnTo>
                      <a:lnTo>
                        <a:pt x="11" y="256"/>
                      </a:lnTo>
                      <a:lnTo>
                        <a:pt x="5" y="307"/>
                      </a:lnTo>
                      <a:lnTo>
                        <a:pt x="3" y="334"/>
                      </a:lnTo>
                      <a:lnTo>
                        <a:pt x="2" y="359"/>
                      </a:lnTo>
                      <a:lnTo>
                        <a:pt x="1" y="385"/>
                      </a:lnTo>
                      <a:lnTo>
                        <a:pt x="0" y="411"/>
                      </a:lnTo>
                      <a:lnTo>
                        <a:pt x="55" y="411"/>
                      </a:lnTo>
                      <a:lnTo>
                        <a:pt x="55" y="387"/>
                      </a:lnTo>
                      <a:lnTo>
                        <a:pt x="56" y="363"/>
                      </a:lnTo>
                      <a:lnTo>
                        <a:pt x="57" y="339"/>
                      </a:lnTo>
                      <a:lnTo>
                        <a:pt x="59" y="315"/>
                      </a:lnTo>
                      <a:lnTo>
                        <a:pt x="66" y="267"/>
                      </a:lnTo>
                      <a:lnTo>
                        <a:pt x="74" y="219"/>
                      </a:lnTo>
                      <a:lnTo>
                        <a:pt x="84" y="170"/>
                      </a:lnTo>
                      <a:lnTo>
                        <a:pt x="96" y="122"/>
                      </a:lnTo>
                      <a:lnTo>
                        <a:pt x="110" y="73"/>
                      </a:lnTo>
                      <a:lnTo>
                        <a:pt x="125" y="25"/>
                      </a:lnTo>
                      <a:lnTo>
                        <a:pt x="127" y="12"/>
                      </a:lnTo>
                      <a:lnTo>
                        <a:pt x="125" y="25"/>
                      </a:lnTo>
                      <a:lnTo>
                        <a:pt x="127" y="19"/>
                      </a:lnTo>
                      <a:lnTo>
                        <a:pt x="127" y="12"/>
                      </a:lnTo>
                      <a:lnTo>
                        <a:pt x="73" y="12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Freeform 462"/>
                <p:cNvSpPr>
                  <a:spLocks/>
                </p:cNvSpPr>
                <p:nvPr/>
              </p:nvSpPr>
              <p:spPr bwMode="auto">
                <a:xfrm>
                  <a:off x="639" y="1688"/>
                  <a:ext cx="11" cy="71"/>
                </a:xfrm>
                <a:custGeom>
                  <a:avLst/>
                  <a:gdLst>
                    <a:gd name="T0" fmla="*/ 11 w 127"/>
                    <a:gd name="T1" fmla="*/ 11 h 288"/>
                    <a:gd name="T2" fmla="*/ 8 w 127"/>
                    <a:gd name="T3" fmla="*/ 3 h 288"/>
                    <a:gd name="T4" fmla="*/ 7 w 127"/>
                    <a:gd name="T5" fmla="*/ 4 h 288"/>
                    <a:gd name="T6" fmla="*/ 6 w 127"/>
                    <a:gd name="T7" fmla="*/ 6 h 288"/>
                    <a:gd name="T8" fmla="*/ 6 w 127"/>
                    <a:gd name="T9" fmla="*/ 7 h 288"/>
                    <a:gd name="T10" fmla="*/ 5 w 127"/>
                    <a:gd name="T11" fmla="*/ 9 h 288"/>
                    <a:gd name="T12" fmla="*/ 4 w 127"/>
                    <a:gd name="T13" fmla="*/ 11 h 288"/>
                    <a:gd name="T14" fmla="*/ 4 w 127"/>
                    <a:gd name="T15" fmla="*/ 13 h 288"/>
                    <a:gd name="T16" fmla="*/ 3 w 127"/>
                    <a:gd name="T17" fmla="*/ 16 h 288"/>
                    <a:gd name="T18" fmla="*/ 3 w 127"/>
                    <a:gd name="T19" fmla="*/ 18 h 288"/>
                    <a:gd name="T20" fmla="*/ 2 w 127"/>
                    <a:gd name="T21" fmla="*/ 23 h 288"/>
                    <a:gd name="T22" fmla="*/ 1 w 127"/>
                    <a:gd name="T23" fmla="*/ 28 h 288"/>
                    <a:gd name="T24" fmla="*/ 1 w 127"/>
                    <a:gd name="T25" fmla="*/ 34 h 288"/>
                    <a:gd name="T26" fmla="*/ 1 w 127"/>
                    <a:gd name="T27" fmla="*/ 39 h 288"/>
                    <a:gd name="T28" fmla="*/ 0 w 127"/>
                    <a:gd name="T29" fmla="*/ 44 h 288"/>
                    <a:gd name="T30" fmla="*/ 0 w 127"/>
                    <a:gd name="T31" fmla="*/ 49 h 288"/>
                    <a:gd name="T32" fmla="*/ 0 w 127"/>
                    <a:gd name="T33" fmla="*/ 54 h 288"/>
                    <a:gd name="T34" fmla="*/ 0 w 127"/>
                    <a:gd name="T35" fmla="*/ 58 h 288"/>
                    <a:gd name="T36" fmla="*/ 0 w 127"/>
                    <a:gd name="T37" fmla="*/ 66 h 288"/>
                    <a:gd name="T38" fmla="*/ 0 w 127"/>
                    <a:gd name="T39" fmla="*/ 71 h 288"/>
                    <a:gd name="T40" fmla="*/ 5 w 127"/>
                    <a:gd name="T41" fmla="*/ 71 h 288"/>
                    <a:gd name="T42" fmla="*/ 5 w 127"/>
                    <a:gd name="T43" fmla="*/ 66 h 288"/>
                    <a:gd name="T44" fmla="*/ 5 w 127"/>
                    <a:gd name="T45" fmla="*/ 59 h 288"/>
                    <a:gd name="T46" fmla="*/ 5 w 127"/>
                    <a:gd name="T47" fmla="*/ 55 h 288"/>
                    <a:gd name="T48" fmla="*/ 5 w 127"/>
                    <a:gd name="T49" fmla="*/ 50 h 288"/>
                    <a:gd name="T50" fmla="*/ 5 w 127"/>
                    <a:gd name="T51" fmla="*/ 46 h 288"/>
                    <a:gd name="T52" fmla="*/ 5 w 127"/>
                    <a:gd name="T53" fmla="*/ 42 h 288"/>
                    <a:gd name="T54" fmla="*/ 5 w 127"/>
                    <a:gd name="T55" fmla="*/ 37 h 288"/>
                    <a:gd name="T56" fmla="*/ 6 w 127"/>
                    <a:gd name="T57" fmla="*/ 33 h 288"/>
                    <a:gd name="T58" fmla="*/ 6 w 127"/>
                    <a:gd name="T59" fmla="*/ 30 h 288"/>
                    <a:gd name="T60" fmla="*/ 7 w 127"/>
                    <a:gd name="T61" fmla="*/ 26 h 288"/>
                    <a:gd name="T62" fmla="*/ 7 w 127"/>
                    <a:gd name="T63" fmla="*/ 25 h 288"/>
                    <a:gd name="T64" fmla="*/ 7 w 127"/>
                    <a:gd name="T65" fmla="*/ 24 h 288"/>
                    <a:gd name="T66" fmla="*/ 8 w 127"/>
                    <a:gd name="T67" fmla="*/ 22 h 288"/>
                    <a:gd name="T68" fmla="*/ 8 w 127"/>
                    <a:gd name="T69" fmla="*/ 21 h 288"/>
                    <a:gd name="T70" fmla="*/ 8 w 127"/>
                    <a:gd name="T71" fmla="*/ 20 h 288"/>
                    <a:gd name="T72" fmla="*/ 9 w 127"/>
                    <a:gd name="T73" fmla="*/ 20 h 288"/>
                    <a:gd name="T74" fmla="*/ 9 w 127"/>
                    <a:gd name="T75" fmla="*/ 19 h 288"/>
                    <a:gd name="T76" fmla="*/ 9 w 127"/>
                    <a:gd name="T77" fmla="*/ 18 h 288"/>
                    <a:gd name="T78" fmla="*/ 6 w 127"/>
                    <a:gd name="T79" fmla="*/ 11 h 288"/>
                    <a:gd name="T80" fmla="*/ 11 w 127"/>
                    <a:gd name="T81" fmla="*/ 11 h 288"/>
                    <a:gd name="T82" fmla="*/ 11 w 127"/>
                    <a:gd name="T83" fmla="*/ 0 h 288"/>
                    <a:gd name="T84" fmla="*/ 8 w 127"/>
                    <a:gd name="T85" fmla="*/ 3 h 288"/>
                    <a:gd name="T86" fmla="*/ 11 w 127"/>
                    <a:gd name="T87" fmla="*/ 11 h 28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127" h="288">
                      <a:moveTo>
                        <a:pt x="127" y="45"/>
                      </a:moveTo>
                      <a:lnTo>
                        <a:pt x="91" y="13"/>
                      </a:lnTo>
                      <a:lnTo>
                        <a:pt x="82" y="18"/>
                      </a:lnTo>
                      <a:lnTo>
                        <a:pt x="72" y="23"/>
                      </a:lnTo>
                      <a:lnTo>
                        <a:pt x="64" y="30"/>
                      </a:lnTo>
                      <a:lnTo>
                        <a:pt x="55" y="37"/>
                      </a:lnTo>
                      <a:lnTo>
                        <a:pt x="49" y="46"/>
                      </a:lnTo>
                      <a:lnTo>
                        <a:pt x="41" y="54"/>
                      </a:lnTo>
                      <a:lnTo>
                        <a:pt x="36" y="63"/>
                      </a:lnTo>
                      <a:lnTo>
                        <a:pt x="31" y="74"/>
                      </a:lnTo>
                      <a:lnTo>
                        <a:pt x="22" y="93"/>
                      </a:lnTo>
                      <a:lnTo>
                        <a:pt x="15" y="114"/>
                      </a:lnTo>
                      <a:lnTo>
                        <a:pt x="10" y="136"/>
                      </a:lnTo>
                      <a:lnTo>
                        <a:pt x="6" y="157"/>
                      </a:lnTo>
                      <a:lnTo>
                        <a:pt x="3" y="178"/>
                      </a:lnTo>
                      <a:lnTo>
                        <a:pt x="1" y="199"/>
                      </a:lnTo>
                      <a:lnTo>
                        <a:pt x="0" y="219"/>
                      </a:lnTo>
                      <a:lnTo>
                        <a:pt x="0" y="237"/>
                      </a:lnTo>
                      <a:lnTo>
                        <a:pt x="0" y="267"/>
                      </a:lnTo>
                      <a:lnTo>
                        <a:pt x="0" y="288"/>
                      </a:lnTo>
                      <a:lnTo>
                        <a:pt x="54" y="288"/>
                      </a:lnTo>
                      <a:lnTo>
                        <a:pt x="54" y="267"/>
                      </a:lnTo>
                      <a:lnTo>
                        <a:pt x="54" y="238"/>
                      </a:lnTo>
                      <a:lnTo>
                        <a:pt x="55" y="222"/>
                      </a:lnTo>
                      <a:lnTo>
                        <a:pt x="56" y="204"/>
                      </a:lnTo>
                      <a:lnTo>
                        <a:pt x="57" y="187"/>
                      </a:lnTo>
                      <a:lnTo>
                        <a:pt x="59" y="169"/>
                      </a:lnTo>
                      <a:lnTo>
                        <a:pt x="63" y="151"/>
                      </a:lnTo>
                      <a:lnTo>
                        <a:pt x="67" y="135"/>
                      </a:lnTo>
                      <a:lnTo>
                        <a:pt x="72" y="120"/>
                      </a:lnTo>
                      <a:lnTo>
                        <a:pt x="77" y="106"/>
                      </a:lnTo>
                      <a:lnTo>
                        <a:pt x="81" y="101"/>
                      </a:lnTo>
                      <a:lnTo>
                        <a:pt x="84" y="96"/>
                      </a:lnTo>
                      <a:lnTo>
                        <a:pt x="87" y="90"/>
                      </a:lnTo>
                      <a:lnTo>
                        <a:pt x="91" y="87"/>
                      </a:lnTo>
                      <a:lnTo>
                        <a:pt x="94" y="83"/>
                      </a:lnTo>
                      <a:lnTo>
                        <a:pt x="99" y="81"/>
                      </a:lnTo>
                      <a:lnTo>
                        <a:pt x="103" y="77"/>
                      </a:lnTo>
                      <a:lnTo>
                        <a:pt x="108" y="75"/>
                      </a:lnTo>
                      <a:lnTo>
                        <a:pt x="72" y="45"/>
                      </a:lnTo>
                      <a:lnTo>
                        <a:pt x="127" y="45"/>
                      </a:lnTo>
                      <a:lnTo>
                        <a:pt x="127" y="0"/>
                      </a:lnTo>
                      <a:lnTo>
                        <a:pt x="91" y="13"/>
                      </a:lnTo>
                      <a:lnTo>
                        <a:pt x="127" y="45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Freeform 463"/>
                <p:cNvSpPr>
                  <a:spLocks/>
                </p:cNvSpPr>
                <p:nvPr/>
              </p:nvSpPr>
              <p:spPr bwMode="auto">
                <a:xfrm>
                  <a:off x="645" y="1699"/>
                  <a:ext cx="10" cy="24"/>
                </a:xfrm>
                <a:custGeom>
                  <a:avLst/>
                  <a:gdLst>
                    <a:gd name="T0" fmla="*/ 10 w 103"/>
                    <a:gd name="T1" fmla="*/ 19 h 97"/>
                    <a:gd name="T2" fmla="*/ 10 w 103"/>
                    <a:gd name="T3" fmla="*/ 14 h 97"/>
                    <a:gd name="T4" fmla="*/ 9 w 103"/>
                    <a:gd name="T5" fmla="*/ 11 h 97"/>
                    <a:gd name="T6" fmla="*/ 8 w 103"/>
                    <a:gd name="T7" fmla="*/ 9 h 97"/>
                    <a:gd name="T8" fmla="*/ 7 w 103"/>
                    <a:gd name="T9" fmla="*/ 6 h 97"/>
                    <a:gd name="T10" fmla="*/ 6 w 103"/>
                    <a:gd name="T11" fmla="*/ 4 h 97"/>
                    <a:gd name="T12" fmla="*/ 6 w 103"/>
                    <a:gd name="T13" fmla="*/ 2 h 97"/>
                    <a:gd name="T14" fmla="*/ 5 w 103"/>
                    <a:gd name="T15" fmla="*/ 1 h 97"/>
                    <a:gd name="T16" fmla="*/ 5 w 103"/>
                    <a:gd name="T17" fmla="*/ 0 h 97"/>
                    <a:gd name="T18" fmla="*/ 5 w 103"/>
                    <a:gd name="T19" fmla="*/ 1 h 97"/>
                    <a:gd name="T20" fmla="*/ 0 w 103"/>
                    <a:gd name="T21" fmla="*/ 1 h 97"/>
                    <a:gd name="T22" fmla="*/ 0 w 103"/>
                    <a:gd name="T23" fmla="*/ 6 h 97"/>
                    <a:gd name="T24" fmla="*/ 1 w 103"/>
                    <a:gd name="T25" fmla="*/ 10 h 97"/>
                    <a:gd name="T26" fmla="*/ 2 w 103"/>
                    <a:gd name="T27" fmla="*/ 13 h 97"/>
                    <a:gd name="T28" fmla="*/ 3 w 103"/>
                    <a:gd name="T29" fmla="*/ 16 h 97"/>
                    <a:gd name="T30" fmla="*/ 3 w 103"/>
                    <a:gd name="T31" fmla="*/ 18 h 97"/>
                    <a:gd name="T32" fmla="*/ 4 w 103"/>
                    <a:gd name="T33" fmla="*/ 21 h 97"/>
                    <a:gd name="T34" fmla="*/ 5 w 103"/>
                    <a:gd name="T35" fmla="*/ 23 h 97"/>
                    <a:gd name="T36" fmla="*/ 5 w 103"/>
                    <a:gd name="T37" fmla="*/ 24 h 97"/>
                    <a:gd name="T38" fmla="*/ 5 w 103"/>
                    <a:gd name="T39" fmla="*/ 19 h 97"/>
                    <a:gd name="T40" fmla="*/ 10 w 103"/>
                    <a:gd name="T41" fmla="*/ 19 h 97"/>
                    <a:gd name="T42" fmla="*/ 10 w 103"/>
                    <a:gd name="T43" fmla="*/ 16 h 97"/>
                    <a:gd name="T44" fmla="*/ 10 w 103"/>
                    <a:gd name="T45" fmla="*/ 14 h 97"/>
                    <a:gd name="T46" fmla="*/ 10 w 103"/>
                    <a:gd name="T47" fmla="*/ 19 h 9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03" h="97">
                      <a:moveTo>
                        <a:pt x="103" y="76"/>
                      </a:moveTo>
                      <a:lnTo>
                        <a:pt x="98" y="57"/>
                      </a:lnTo>
                      <a:lnTo>
                        <a:pt x="89" y="46"/>
                      </a:lnTo>
                      <a:lnTo>
                        <a:pt x="82" y="36"/>
                      </a:lnTo>
                      <a:lnTo>
                        <a:pt x="73" y="26"/>
                      </a:lnTo>
                      <a:lnTo>
                        <a:pt x="66" y="18"/>
                      </a:lnTo>
                      <a:lnTo>
                        <a:pt x="60" y="10"/>
                      </a:lnTo>
                      <a:lnTo>
                        <a:pt x="56" y="4"/>
                      </a:lnTo>
                      <a:lnTo>
                        <a:pt x="54" y="0"/>
                      </a:lnTo>
                      <a:lnTo>
                        <a:pt x="55" y="5"/>
                      </a:lnTo>
                      <a:lnTo>
                        <a:pt x="0" y="5"/>
                      </a:lnTo>
                      <a:lnTo>
                        <a:pt x="3" y="24"/>
                      </a:lnTo>
                      <a:lnTo>
                        <a:pt x="11" y="39"/>
                      </a:lnTo>
                      <a:lnTo>
                        <a:pt x="18" y="51"/>
                      </a:lnTo>
                      <a:lnTo>
                        <a:pt x="27" y="63"/>
                      </a:lnTo>
                      <a:lnTo>
                        <a:pt x="35" y="73"/>
                      </a:lnTo>
                      <a:lnTo>
                        <a:pt x="44" y="83"/>
                      </a:lnTo>
                      <a:lnTo>
                        <a:pt x="50" y="91"/>
                      </a:lnTo>
                      <a:lnTo>
                        <a:pt x="55" y="97"/>
                      </a:lnTo>
                      <a:lnTo>
                        <a:pt x="49" y="76"/>
                      </a:lnTo>
                      <a:lnTo>
                        <a:pt x="103" y="76"/>
                      </a:lnTo>
                      <a:lnTo>
                        <a:pt x="103" y="66"/>
                      </a:lnTo>
                      <a:lnTo>
                        <a:pt x="98" y="57"/>
                      </a:lnTo>
                      <a:lnTo>
                        <a:pt x="103" y="76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Freeform 464"/>
                <p:cNvSpPr>
                  <a:spLocks/>
                </p:cNvSpPr>
                <p:nvPr/>
              </p:nvSpPr>
              <p:spPr bwMode="auto">
                <a:xfrm>
                  <a:off x="650" y="1718"/>
                  <a:ext cx="7" cy="51"/>
                </a:xfrm>
                <a:custGeom>
                  <a:avLst/>
                  <a:gdLst>
                    <a:gd name="T0" fmla="*/ 7 w 78"/>
                    <a:gd name="T1" fmla="*/ 46 h 210"/>
                    <a:gd name="T2" fmla="*/ 7 w 78"/>
                    <a:gd name="T3" fmla="*/ 48 h 210"/>
                    <a:gd name="T4" fmla="*/ 7 w 78"/>
                    <a:gd name="T5" fmla="*/ 42 h 210"/>
                    <a:gd name="T6" fmla="*/ 7 w 78"/>
                    <a:gd name="T7" fmla="*/ 35 h 210"/>
                    <a:gd name="T8" fmla="*/ 6 w 78"/>
                    <a:gd name="T9" fmla="*/ 29 h 210"/>
                    <a:gd name="T10" fmla="*/ 6 w 78"/>
                    <a:gd name="T11" fmla="*/ 23 h 210"/>
                    <a:gd name="T12" fmla="*/ 5 w 78"/>
                    <a:gd name="T13" fmla="*/ 17 h 210"/>
                    <a:gd name="T14" fmla="*/ 5 w 78"/>
                    <a:gd name="T15" fmla="*/ 11 h 210"/>
                    <a:gd name="T16" fmla="*/ 5 w 78"/>
                    <a:gd name="T17" fmla="*/ 6 h 210"/>
                    <a:gd name="T18" fmla="*/ 5 w 78"/>
                    <a:gd name="T19" fmla="*/ 0 h 210"/>
                    <a:gd name="T20" fmla="*/ 0 w 78"/>
                    <a:gd name="T21" fmla="*/ 0 h 210"/>
                    <a:gd name="T22" fmla="*/ 0 w 78"/>
                    <a:gd name="T23" fmla="*/ 7 h 210"/>
                    <a:gd name="T24" fmla="*/ 0 w 78"/>
                    <a:gd name="T25" fmla="*/ 14 h 210"/>
                    <a:gd name="T26" fmla="*/ 1 w 78"/>
                    <a:gd name="T27" fmla="*/ 20 h 210"/>
                    <a:gd name="T28" fmla="*/ 1 w 78"/>
                    <a:gd name="T29" fmla="*/ 26 h 210"/>
                    <a:gd name="T30" fmla="*/ 2 w 78"/>
                    <a:gd name="T31" fmla="*/ 32 h 210"/>
                    <a:gd name="T32" fmla="*/ 2 w 78"/>
                    <a:gd name="T33" fmla="*/ 38 h 210"/>
                    <a:gd name="T34" fmla="*/ 2 w 78"/>
                    <a:gd name="T35" fmla="*/ 43 h 210"/>
                    <a:gd name="T36" fmla="*/ 2 w 78"/>
                    <a:gd name="T37" fmla="*/ 48 h 210"/>
                    <a:gd name="T38" fmla="*/ 2 w 78"/>
                    <a:gd name="T39" fmla="*/ 51 h 210"/>
                    <a:gd name="T40" fmla="*/ 2 w 78"/>
                    <a:gd name="T41" fmla="*/ 48 h 210"/>
                    <a:gd name="T42" fmla="*/ 2 w 78"/>
                    <a:gd name="T43" fmla="*/ 50 h 210"/>
                    <a:gd name="T44" fmla="*/ 2 w 78"/>
                    <a:gd name="T45" fmla="*/ 51 h 210"/>
                    <a:gd name="T46" fmla="*/ 7 w 78"/>
                    <a:gd name="T47" fmla="*/ 46 h 21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8" h="210">
                      <a:moveTo>
                        <a:pt x="77" y="190"/>
                      </a:moveTo>
                      <a:lnTo>
                        <a:pt x="78" y="199"/>
                      </a:lnTo>
                      <a:lnTo>
                        <a:pt x="77" y="172"/>
                      </a:lnTo>
                      <a:lnTo>
                        <a:pt x="74" y="145"/>
                      </a:lnTo>
                      <a:lnTo>
                        <a:pt x="70" y="119"/>
                      </a:lnTo>
                      <a:lnTo>
                        <a:pt x="66" y="93"/>
                      </a:lnTo>
                      <a:lnTo>
                        <a:pt x="61" y="69"/>
                      </a:lnTo>
                      <a:lnTo>
                        <a:pt x="58" y="46"/>
                      </a:lnTo>
                      <a:lnTo>
                        <a:pt x="55" y="23"/>
                      </a:lnTo>
                      <a:lnTo>
                        <a:pt x="54" y="0"/>
                      </a:lnTo>
                      <a:lnTo>
                        <a:pt x="0" y="0"/>
                      </a:lnTo>
                      <a:lnTo>
                        <a:pt x="1" y="29"/>
                      </a:lnTo>
                      <a:lnTo>
                        <a:pt x="4" y="56"/>
                      </a:lnTo>
                      <a:lnTo>
                        <a:pt x="8" y="82"/>
                      </a:lnTo>
                      <a:lnTo>
                        <a:pt x="13" y="107"/>
                      </a:lnTo>
                      <a:lnTo>
                        <a:pt x="17" y="131"/>
                      </a:lnTo>
                      <a:lnTo>
                        <a:pt x="20" y="155"/>
                      </a:lnTo>
                      <a:lnTo>
                        <a:pt x="23" y="178"/>
                      </a:lnTo>
                      <a:lnTo>
                        <a:pt x="24" y="199"/>
                      </a:lnTo>
                      <a:lnTo>
                        <a:pt x="25" y="210"/>
                      </a:lnTo>
                      <a:lnTo>
                        <a:pt x="24" y="199"/>
                      </a:lnTo>
                      <a:lnTo>
                        <a:pt x="24" y="205"/>
                      </a:lnTo>
                      <a:lnTo>
                        <a:pt x="25" y="210"/>
                      </a:lnTo>
                      <a:lnTo>
                        <a:pt x="77" y="19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Freeform 465"/>
                <p:cNvSpPr>
                  <a:spLocks/>
                </p:cNvSpPr>
                <p:nvPr/>
              </p:nvSpPr>
              <p:spPr bwMode="auto">
                <a:xfrm>
                  <a:off x="652" y="1764"/>
                  <a:ext cx="9" cy="76"/>
                </a:xfrm>
                <a:custGeom>
                  <a:avLst/>
                  <a:gdLst>
                    <a:gd name="T0" fmla="*/ 9 w 102"/>
                    <a:gd name="T1" fmla="*/ 74 h 308"/>
                    <a:gd name="T2" fmla="*/ 9 w 102"/>
                    <a:gd name="T3" fmla="*/ 72 h 308"/>
                    <a:gd name="T4" fmla="*/ 8 w 102"/>
                    <a:gd name="T5" fmla="*/ 63 h 308"/>
                    <a:gd name="T6" fmla="*/ 8 w 102"/>
                    <a:gd name="T7" fmla="*/ 55 h 308"/>
                    <a:gd name="T8" fmla="*/ 7 w 102"/>
                    <a:gd name="T9" fmla="*/ 46 h 308"/>
                    <a:gd name="T10" fmla="*/ 7 w 102"/>
                    <a:gd name="T11" fmla="*/ 37 h 308"/>
                    <a:gd name="T12" fmla="*/ 7 w 102"/>
                    <a:gd name="T13" fmla="*/ 28 h 308"/>
                    <a:gd name="T14" fmla="*/ 6 w 102"/>
                    <a:gd name="T15" fmla="*/ 19 h 308"/>
                    <a:gd name="T16" fmla="*/ 5 w 102"/>
                    <a:gd name="T17" fmla="*/ 10 h 308"/>
                    <a:gd name="T18" fmla="*/ 5 w 102"/>
                    <a:gd name="T19" fmla="*/ 0 h 308"/>
                    <a:gd name="T20" fmla="*/ 0 w 102"/>
                    <a:gd name="T21" fmla="*/ 5 h 308"/>
                    <a:gd name="T22" fmla="*/ 1 w 102"/>
                    <a:gd name="T23" fmla="*/ 13 h 308"/>
                    <a:gd name="T24" fmla="*/ 1 w 102"/>
                    <a:gd name="T25" fmla="*/ 22 h 308"/>
                    <a:gd name="T26" fmla="*/ 2 w 102"/>
                    <a:gd name="T27" fmla="*/ 30 h 308"/>
                    <a:gd name="T28" fmla="*/ 2 w 102"/>
                    <a:gd name="T29" fmla="*/ 39 h 308"/>
                    <a:gd name="T30" fmla="*/ 3 w 102"/>
                    <a:gd name="T31" fmla="*/ 48 h 308"/>
                    <a:gd name="T32" fmla="*/ 3 w 102"/>
                    <a:gd name="T33" fmla="*/ 57 h 308"/>
                    <a:gd name="T34" fmla="*/ 4 w 102"/>
                    <a:gd name="T35" fmla="*/ 67 h 308"/>
                    <a:gd name="T36" fmla="*/ 4 w 102"/>
                    <a:gd name="T37" fmla="*/ 76 h 308"/>
                    <a:gd name="T38" fmla="*/ 4 w 102"/>
                    <a:gd name="T39" fmla="*/ 74 h 308"/>
                    <a:gd name="T40" fmla="*/ 9 w 102"/>
                    <a:gd name="T41" fmla="*/ 74 h 308"/>
                    <a:gd name="T42" fmla="*/ 9 w 102"/>
                    <a:gd name="T43" fmla="*/ 73 h 308"/>
                    <a:gd name="T44" fmla="*/ 9 w 102"/>
                    <a:gd name="T45" fmla="*/ 72 h 308"/>
                    <a:gd name="T46" fmla="*/ 9 w 102"/>
                    <a:gd name="T47" fmla="*/ 74 h 30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02" h="308">
                      <a:moveTo>
                        <a:pt x="102" y="299"/>
                      </a:moveTo>
                      <a:lnTo>
                        <a:pt x="101" y="291"/>
                      </a:lnTo>
                      <a:lnTo>
                        <a:pt x="94" y="256"/>
                      </a:lnTo>
                      <a:lnTo>
                        <a:pt x="87" y="221"/>
                      </a:lnTo>
                      <a:lnTo>
                        <a:pt x="83" y="185"/>
                      </a:lnTo>
                      <a:lnTo>
                        <a:pt x="79" y="149"/>
                      </a:lnTo>
                      <a:lnTo>
                        <a:pt x="74" y="114"/>
                      </a:lnTo>
                      <a:lnTo>
                        <a:pt x="68" y="76"/>
                      </a:lnTo>
                      <a:lnTo>
                        <a:pt x="61" y="39"/>
                      </a:lnTo>
                      <a:lnTo>
                        <a:pt x="52" y="0"/>
                      </a:lnTo>
                      <a:lnTo>
                        <a:pt x="0" y="20"/>
                      </a:lnTo>
                      <a:lnTo>
                        <a:pt x="9" y="54"/>
                      </a:lnTo>
                      <a:lnTo>
                        <a:pt x="14" y="89"/>
                      </a:lnTo>
                      <a:lnTo>
                        <a:pt x="19" y="123"/>
                      </a:lnTo>
                      <a:lnTo>
                        <a:pt x="25" y="159"/>
                      </a:lnTo>
                      <a:lnTo>
                        <a:pt x="29" y="195"/>
                      </a:lnTo>
                      <a:lnTo>
                        <a:pt x="34" y="233"/>
                      </a:lnTo>
                      <a:lnTo>
                        <a:pt x="41" y="270"/>
                      </a:lnTo>
                      <a:lnTo>
                        <a:pt x="48" y="308"/>
                      </a:lnTo>
                      <a:lnTo>
                        <a:pt x="47" y="299"/>
                      </a:lnTo>
                      <a:lnTo>
                        <a:pt x="102" y="299"/>
                      </a:lnTo>
                      <a:lnTo>
                        <a:pt x="102" y="295"/>
                      </a:lnTo>
                      <a:lnTo>
                        <a:pt x="101" y="291"/>
                      </a:lnTo>
                      <a:lnTo>
                        <a:pt x="102" y="299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Freeform 466"/>
                <p:cNvSpPr>
                  <a:spLocks/>
                </p:cNvSpPr>
                <p:nvPr/>
              </p:nvSpPr>
              <p:spPr bwMode="auto">
                <a:xfrm>
                  <a:off x="656" y="1837"/>
                  <a:ext cx="10" cy="100"/>
                </a:xfrm>
                <a:custGeom>
                  <a:avLst/>
                  <a:gdLst>
                    <a:gd name="T0" fmla="*/ 10 w 103"/>
                    <a:gd name="T1" fmla="*/ 95 h 400"/>
                    <a:gd name="T2" fmla="*/ 10 w 103"/>
                    <a:gd name="T3" fmla="*/ 97 h 400"/>
                    <a:gd name="T4" fmla="*/ 10 w 103"/>
                    <a:gd name="T5" fmla="*/ 91 h 400"/>
                    <a:gd name="T6" fmla="*/ 10 w 103"/>
                    <a:gd name="T7" fmla="*/ 84 h 400"/>
                    <a:gd name="T8" fmla="*/ 10 w 103"/>
                    <a:gd name="T9" fmla="*/ 78 h 400"/>
                    <a:gd name="T10" fmla="*/ 9 w 103"/>
                    <a:gd name="T11" fmla="*/ 72 h 400"/>
                    <a:gd name="T12" fmla="*/ 8 w 103"/>
                    <a:gd name="T13" fmla="*/ 59 h 400"/>
                    <a:gd name="T14" fmla="*/ 8 w 103"/>
                    <a:gd name="T15" fmla="*/ 47 h 400"/>
                    <a:gd name="T16" fmla="*/ 7 w 103"/>
                    <a:gd name="T17" fmla="*/ 35 h 400"/>
                    <a:gd name="T18" fmla="*/ 6 w 103"/>
                    <a:gd name="T19" fmla="*/ 23 h 400"/>
                    <a:gd name="T20" fmla="*/ 6 w 103"/>
                    <a:gd name="T21" fmla="*/ 17 h 400"/>
                    <a:gd name="T22" fmla="*/ 6 w 103"/>
                    <a:gd name="T23" fmla="*/ 12 h 400"/>
                    <a:gd name="T24" fmla="*/ 5 w 103"/>
                    <a:gd name="T25" fmla="*/ 6 h 400"/>
                    <a:gd name="T26" fmla="*/ 5 w 103"/>
                    <a:gd name="T27" fmla="*/ 0 h 400"/>
                    <a:gd name="T28" fmla="*/ 0 w 103"/>
                    <a:gd name="T29" fmla="*/ 0 h 400"/>
                    <a:gd name="T30" fmla="*/ 0 w 103"/>
                    <a:gd name="T31" fmla="*/ 7 h 400"/>
                    <a:gd name="T32" fmla="*/ 0 w 103"/>
                    <a:gd name="T33" fmla="*/ 13 h 400"/>
                    <a:gd name="T34" fmla="*/ 0 w 103"/>
                    <a:gd name="T35" fmla="*/ 20 h 400"/>
                    <a:gd name="T36" fmla="*/ 1 w 103"/>
                    <a:gd name="T37" fmla="*/ 26 h 400"/>
                    <a:gd name="T38" fmla="*/ 2 w 103"/>
                    <a:gd name="T39" fmla="*/ 38 h 400"/>
                    <a:gd name="T40" fmla="*/ 3 w 103"/>
                    <a:gd name="T41" fmla="*/ 50 h 400"/>
                    <a:gd name="T42" fmla="*/ 3 w 103"/>
                    <a:gd name="T43" fmla="*/ 63 h 400"/>
                    <a:gd name="T44" fmla="*/ 4 w 103"/>
                    <a:gd name="T45" fmla="*/ 74 h 400"/>
                    <a:gd name="T46" fmla="*/ 4 w 103"/>
                    <a:gd name="T47" fmla="*/ 80 h 400"/>
                    <a:gd name="T48" fmla="*/ 5 w 103"/>
                    <a:gd name="T49" fmla="*/ 86 h 400"/>
                    <a:gd name="T50" fmla="*/ 5 w 103"/>
                    <a:gd name="T51" fmla="*/ 92 h 400"/>
                    <a:gd name="T52" fmla="*/ 5 w 103"/>
                    <a:gd name="T53" fmla="*/ 97 h 400"/>
                    <a:gd name="T54" fmla="*/ 5 w 103"/>
                    <a:gd name="T55" fmla="*/ 100 h 400"/>
                    <a:gd name="T56" fmla="*/ 5 w 103"/>
                    <a:gd name="T57" fmla="*/ 97 h 400"/>
                    <a:gd name="T58" fmla="*/ 5 w 103"/>
                    <a:gd name="T59" fmla="*/ 99 h 400"/>
                    <a:gd name="T60" fmla="*/ 5 w 103"/>
                    <a:gd name="T61" fmla="*/ 100 h 400"/>
                    <a:gd name="T62" fmla="*/ 10 w 103"/>
                    <a:gd name="T63" fmla="*/ 95 h 40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03" h="400">
                      <a:moveTo>
                        <a:pt x="102" y="379"/>
                      </a:moveTo>
                      <a:lnTo>
                        <a:pt x="103" y="389"/>
                      </a:lnTo>
                      <a:lnTo>
                        <a:pt x="103" y="363"/>
                      </a:lnTo>
                      <a:lnTo>
                        <a:pt x="101" y="337"/>
                      </a:lnTo>
                      <a:lnTo>
                        <a:pt x="99" y="312"/>
                      </a:lnTo>
                      <a:lnTo>
                        <a:pt x="96" y="286"/>
                      </a:lnTo>
                      <a:lnTo>
                        <a:pt x="87" y="237"/>
                      </a:lnTo>
                      <a:lnTo>
                        <a:pt x="79" y="188"/>
                      </a:lnTo>
                      <a:lnTo>
                        <a:pt x="70" y="140"/>
                      </a:lnTo>
                      <a:lnTo>
                        <a:pt x="63" y="93"/>
                      </a:lnTo>
                      <a:lnTo>
                        <a:pt x="59" y="69"/>
                      </a:lnTo>
                      <a:lnTo>
                        <a:pt x="57" y="46"/>
                      </a:lnTo>
                      <a:lnTo>
                        <a:pt x="55" y="23"/>
                      </a:lnTo>
                      <a:lnTo>
                        <a:pt x="55" y="0"/>
                      </a:lnTo>
                      <a:lnTo>
                        <a:pt x="0" y="0"/>
                      </a:lnTo>
                      <a:lnTo>
                        <a:pt x="1" y="27"/>
                      </a:lnTo>
                      <a:lnTo>
                        <a:pt x="2" y="53"/>
                      </a:lnTo>
                      <a:lnTo>
                        <a:pt x="5" y="78"/>
                      </a:lnTo>
                      <a:lnTo>
                        <a:pt x="9" y="104"/>
                      </a:lnTo>
                      <a:lnTo>
                        <a:pt x="16" y="153"/>
                      </a:lnTo>
                      <a:lnTo>
                        <a:pt x="26" y="201"/>
                      </a:lnTo>
                      <a:lnTo>
                        <a:pt x="34" y="250"/>
                      </a:lnTo>
                      <a:lnTo>
                        <a:pt x="41" y="297"/>
                      </a:lnTo>
                      <a:lnTo>
                        <a:pt x="45" y="321"/>
                      </a:lnTo>
                      <a:lnTo>
                        <a:pt x="47" y="344"/>
                      </a:lnTo>
                      <a:lnTo>
                        <a:pt x="48" y="367"/>
                      </a:lnTo>
                      <a:lnTo>
                        <a:pt x="49" y="389"/>
                      </a:lnTo>
                      <a:lnTo>
                        <a:pt x="50" y="400"/>
                      </a:lnTo>
                      <a:lnTo>
                        <a:pt x="49" y="389"/>
                      </a:lnTo>
                      <a:lnTo>
                        <a:pt x="49" y="395"/>
                      </a:lnTo>
                      <a:lnTo>
                        <a:pt x="50" y="400"/>
                      </a:lnTo>
                      <a:lnTo>
                        <a:pt x="102" y="379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Freeform 467"/>
                <p:cNvSpPr>
                  <a:spLocks/>
                </p:cNvSpPr>
                <p:nvPr/>
              </p:nvSpPr>
              <p:spPr bwMode="auto">
                <a:xfrm>
                  <a:off x="661" y="1932"/>
                  <a:ext cx="9" cy="65"/>
                </a:xfrm>
                <a:custGeom>
                  <a:avLst/>
                  <a:gdLst>
                    <a:gd name="T0" fmla="*/ 7 w 102"/>
                    <a:gd name="T1" fmla="*/ 50 h 268"/>
                    <a:gd name="T2" fmla="*/ 9 w 102"/>
                    <a:gd name="T3" fmla="*/ 57 h 268"/>
                    <a:gd name="T4" fmla="*/ 9 w 102"/>
                    <a:gd name="T5" fmla="*/ 50 h 268"/>
                    <a:gd name="T6" fmla="*/ 8 w 102"/>
                    <a:gd name="T7" fmla="*/ 42 h 268"/>
                    <a:gd name="T8" fmla="*/ 8 w 102"/>
                    <a:gd name="T9" fmla="*/ 35 h 268"/>
                    <a:gd name="T10" fmla="*/ 8 w 102"/>
                    <a:gd name="T11" fmla="*/ 28 h 268"/>
                    <a:gd name="T12" fmla="*/ 7 w 102"/>
                    <a:gd name="T13" fmla="*/ 20 h 268"/>
                    <a:gd name="T14" fmla="*/ 6 w 102"/>
                    <a:gd name="T15" fmla="*/ 13 h 268"/>
                    <a:gd name="T16" fmla="*/ 5 w 102"/>
                    <a:gd name="T17" fmla="*/ 7 h 268"/>
                    <a:gd name="T18" fmla="*/ 5 w 102"/>
                    <a:gd name="T19" fmla="*/ 0 h 268"/>
                    <a:gd name="T20" fmla="*/ 0 w 102"/>
                    <a:gd name="T21" fmla="*/ 5 h 268"/>
                    <a:gd name="T22" fmla="*/ 1 w 102"/>
                    <a:gd name="T23" fmla="*/ 12 h 268"/>
                    <a:gd name="T24" fmla="*/ 2 w 102"/>
                    <a:gd name="T25" fmla="*/ 19 h 268"/>
                    <a:gd name="T26" fmla="*/ 2 w 102"/>
                    <a:gd name="T27" fmla="*/ 25 h 268"/>
                    <a:gd name="T28" fmla="*/ 3 w 102"/>
                    <a:gd name="T29" fmla="*/ 32 h 268"/>
                    <a:gd name="T30" fmla="*/ 3 w 102"/>
                    <a:gd name="T31" fmla="*/ 39 h 268"/>
                    <a:gd name="T32" fmla="*/ 4 w 102"/>
                    <a:gd name="T33" fmla="*/ 45 h 268"/>
                    <a:gd name="T34" fmla="*/ 4 w 102"/>
                    <a:gd name="T35" fmla="*/ 51 h 268"/>
                    <a:gd name="T36" fmla="*/ 4 w 102"/>
                    <a:gd name="T37" fmla="*/ 57 h 268"/>
                    <a:gd name="T38" fmla="*/ 6 w 102"/>
                    <a:gd name="T39" fmla="*/ 65 h 268"/>
                    <a:gd name="T40" fmla="*/ 4 w 102"/>
                    <a:gd name="T41" fmla="*/ 57 h 268"/>
                    <a:gd name="T42" fmla="*/ 4 w 102"/>
                    <a:gd name="T43" fmla="*/ 63 h 268"/>
                    <a:gd name="T44" fmla="*/ 6 w 102"/>
                    <a:gd name="T45" fmla="*/ 65 h 268"/>
                    <a:gd name="T46" fmla="*/ 7 w 102"/>
                    <a:gd name="T47" fmla="*/ 50 h 2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02" h="268">
                      <a:moveTo>
                        <a:pt x="83" y="205"/>
                      </a:moveTo>
                      <a:lnTo>
                        <a:pt x="102" y="236"/>
                      </a:lnTo>
                      <a:lnTo>
                        <a:pt x="101" y="206"/>
                      </a:lnTo>
                      <a:lnTo>
                        <a:pt x="96" y="175"/>
                      </a:lnTo>
                      <a:lnTo>
                        <a:pt x="91" y="144"/>
                      </a:lnTo>
                      <a:lnTo>
                        <a:pt x="85" y="115"/>
                      </a:lnTo>
                      <a:lnTo>
                        <a:pt x="77" y="84"/>
                      </a:lnTo>
                      <a:lnTo>
                        <a:pt x="69" y="55"/>
                      </a:lnTo>
                      <a:lnTo>
                        <a:pt x="60" y="27"/>
                      </a:lnTo>
                      <a:lnTo>
                        <a:pt x="52" y="0"/>
                      </a:lnTo>
                      <a:lnTo>
                        <a:pt x="0" y="21"/>
                      </a:lnTo>
                      <a:lnTo>
                        <a:pt x="8" y="49"/>
                      </a:lnTo>
                      <a:lnTo>
                        <a:pt x="17" y="77"/>
                      </a:lnTo>
                      <a:lnTo>
                        <a:pt x="25" y="105"/>
                      </a:lnTo>
                      <a:lnTo>
                        <a:pt x="33" y="132"/>
                      </a:lnTo>
                      <a:lnTo>
                        <a:pt x="38" y="159"/>
                      </a:lnTo>
                      <a:lnTo>
                        <a:pt x="43" y="187"/>
                      </a:lnTo>
                      <a:lnTo>
                        <a:pt x="47" y="212"/>
                      </a:lnTo>
                      <a:lnTo>
                        <a:pt x="48" y="236"/>
                      </a:lnTo>
                      <a:lnTo>
                        <a:pt x="67" y="268"/>
                      </a:lnTo>
                      <a:lnTo>
                        <a:pt x="48" y="236"/>
                      </a:lnTo>
                      <a:lnTo>
                        <a:pt x="48" y="260"/>
                      </a:lnTo>
                      <a:lnTo>
                        <a:pt x="67" y="268"/>
                      </a:lnTo>
                      <a:lnTo>
                        <a:pt x="83" y="205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Freeform 468"/>
                <p:cNvSpPr>
                  <a:spLocks/>
                </p:cNvSpPr>
                <p:nvPr/>
              </p:nvSpPr>
              <p:spPr bwMode="auto">
                <a:xfrm>
                  <a:off x="667" y="1981"/>
                  <a:ext cx="4" cy="19"/>
                </a:xfrm>
                <a:custGeom>
                  <a:avLst/>
                  <a:gdLst>
                    <a:gd name="T0" fmla="*/ 2 w 46"/>
                    <a:gd name="T1" fmla="*/ 3 h 76"/>
                    <a:gd name="T2" fmla="*/ 3 w 46"/>
                    <a:gd name="T3" fmla="*/ 3 h 76"/>
                    <a:gd name="T4" fmla="*/ 1 w 46"/>
                    <a:gd name="T5" fmla="*/ 0 h 76"/>
                    <a:gd name="T6" fmla="*/ 0 w 46"/>
                    <a:gd name="T7" fmla="*/ 16 h 76"/>
                    <a:gd name="T8" fmla="*/ 2 w 46"/>
                    <a:gd name="T9" fmla="*/ 18 h 76"/>
                    <a:gd name="T10" fmla="*/ 4 w 46"/>
                    <a:gd name="T11" fmla="*/ 17 h 76"/>
                    <a:gd name="T12" fmla="*/ 2 w 46"/>
                    <a:gd name="T13" fmla="*/ 18 h 76"/>
                    <a:gd name="T14" fmla="*/ 3 w 46"/>
                    <a:gd name="T15" fmla="*/ 19 h 76"/>
                    <a:gd name="T16" fmla="*/ 4 w 46"/>
                    <a:gd name="T17" fmla="*/ 17 h 76"/>
                    <a:gd name="T18" fmla="*/ 2 w 46"/>
                    <a:gd name="T19" fmla="*/ 3 h 7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6" h="76">
                      <a:moveTo>
                        <a:pt x="18" y="13"/>
                      </a:moveTo>
                      <a:lnTo>
                        <a:pt x="40" y="10"/>
                      </a:lnTo>
                      <a:lnTo>
                        <a:pt x="16" y="0"/>
                      </a:lnTo>
                      <a:lnTo>
                        <a:pt x="0" y="63"/>
                      </a:lnTo>
                      <a:lnTo>
                        <a:pt x="24" y="72"/>
                      </a:lnTo>
                      <a:lnTo>
                        <a:pt x="46" y="68"/>
                      </a:lnTo>
                      <a:lnTo>
                        <a:pt x="24" y="72"/>
                      </a:lnTo>
                      <a:lnTo>
                        <a:pt x="36" y="76"/>
                      </a:lnTo>
                      <a:lnTo>
                        <a:pt x="46" y="68"/>
                      </a:lnTo>
                      <a:lnTo>
                        <a:pt x="18" y="13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Freeform 469"/>
                <p:cNvSpPr>
                  <a:spLocks/>
                </p:cNvSpPr>
                <p:nvPr/>
              </p:nvSpPr>
              <p:spPr bwMode="auto">
                <a:xfrm>
                  <a:off x="669" y="1964"/>
                  <a:ext cx="8" cy="33"/>
                </a:xfrm>
                <a:custGeom>
                  <a:avLst/>
                  <a:gdLst>
                    <a:gd name="T0" fmla="*/ 3 w 90"/>
                    <a:gd name="T1" fmla="*/ 3 h 142"/>
                    <a:gd name="T2" fmla="*/ 3 w 90"/>
                    <a:gd name="T3" fmla="*/ 0 h 142"/>
                    <a:gd name="T4" fmla="*/ 3 w 90"/>
                    <a:gd name="T5" fmla="*/ 3 h 142"/>
                    <a:gd name="T6" fmla="*/ 2 w 90"/>
                    <a:gd name="T7" fmla="*/ 7 h 142"/>
                    <a:gd name="T8" fmla="*/ 2 w 90"/>
                    <a:gd name="T9" fmla="*/ 10 h 142"/>
                    <a:gd name="T10" fmla="*/ 2 w 90"/>
                    <a:gd name="T11" fmla="*/ 13 h 142"/>
                    <a:gd name="T12" fmla="*/ 2 w 90"/>
                    <a:gd name="T13" fmla="*/ 15 h 142"/>
                    <a:gd name="T14" fmla="*/ 1 w 90"/>
                    <a:gd name="T15" fmla="*/ 17 h 142"/>
                    <a:gd name="T16" fmla="*/ 1 w 90"/>
                    <a:gd name="T17" fmla="*/ 18 h 142"/>
                    <a:gd name="T18" fmla="*/ 1 w 90"/>
                    <a:gd name="T19" fmla="*/ 18 h 142"/>
                    <a:gd name="T20" fmla="*/ 0 w 90"/>
                    <a:gd name="T21" fmla="*/ 20 h 142"/>
                    <a:gd name="T22" fmla="*/ 0 w 90"/>
                    <a:gd name="T23" fmla="*/ 20 h 142"/>
                    <a:gd name="T24" fmla="*/ 2 w 90"/>
                    <a:gd name="T25" fmla="*/ 33 h 142"/>
                    <a:gd name="T26" fmla="*/ 3 w 90"/>
                    <a:gd name="T27" fmla="*/ 32 h 142"/>
                    <a:gd name="T28" fmla="*/ 4 w 90"/>
                    <a:gd name="T29" fmla="*/ 30 h 142"/>
                    <a:gd name="T30" fmla="*/ 5 w 90"/>
                    <a:gd name="T31" fmla="*/ 28 h 142"/>
                    <a:gd name="T32" fmla="*/ 5 w 90"/>
                    <a:gd name="T33" fmla="*/ 26 h 142"/>
                    <a:gd name="T34" fmla="*/ 6 w 90"/>
                    <a:gd name="T35" fmla="*/ 22 h 142"/>
                    <a:gd name="T36" fmla="*/ 6 w 90"/>
                    <a:gd name="T37" fmla="*/ 18 h 142"/>
                    <a:gd name="T38" fmla="*/ 7 w 90"/>
                    <a:gd name="T39" fmla="*/ 15 h 142"/>
                    <a:gd name="T40" fmla="*/ 7 w 90"/>
                    <a:gd name="T41" fmla="*/ 12 h 142"/>
                    <a:gd name="T42" fmla="*/ 7 w 90"/>
                    <a:gd name="T43" fmla="*/ 9 h 142"/>
                    <a:gd name="T44" fmla="*/ 8 w 90"/>
                    <a:gd name="T45" fmla="*/ 7 h 142"/>
                    <a:gd name="T46" fmla="*/ 8 w 90"/>
                    <a:gd name="T47" fmla="*/ 3 h 142"/>
                    <a:gd name="T48" fmla="*/ 8 w 90"/>
                    <a:gd name="T49" fmla="*/ 7 h 142"/>
                    <a:gd name="T50" fmla="*/ 8 w 90"/>
                    <a:gd name="T51" fmla="*/ 5 h 142"/>
                    <a:gd name="T52" fmla="*/ 8 w 90"/>
                    <a:gd name="T53" fmla="*/ 3 h 142"/>
                    <a:gd name="T54" fmla="*/ 3 w 90"/>
                    <a:gd name="T55" fmla="*/ 3 h 14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90" h="142">
                      <a:moveTo>
                        <a:pt x="35" y="15"/>
                      </a:moveTo>
                      <a:lnTo>
                        <a:pt x="38" y="0"/>
                      </a:lnTo>
                      <a:lnTo>
                        <a:pt x="33" y="15"/>
                      </a:lnTo>
                      <a:lnTo>
                        <a:pt x="28" y="29"/>
                      </a:lnTo>
                      <a:lnTo>
                        <a:pt x="24" y="42"/>
                      </a:lnTo>
                      <a:lnTo>
                        <a:pt x="21" y="54"/>
                      </a:lnTo>
                      <a:lnTo>
                        <a:pt x="18" y="64"/>
                      </a:lnTo>
                      <a:lnTo>
                        <a:pt x="13" y="73"/>
                      </a:lnTo>
                      <a:lnTo>
                        <a:pt x="10" y="76"/>
                      </a:lnTo>
                      <a:lnTo>
                        <a:pt x="7" y="79"/>
                      </a:lnTo>
                      <a:lnTo>
                        <a:pt x="4" y="84"/>
                      </a:lnTo>
                      <a:lnTo>
                        <a:pt x="0" y="87"/>
                      </a:lnTo>
                      <a:lnTo>
                        <a:pt x="28" y="142"/>
                      </a:lnTo>
                      <a:lnTo>
                        <a:pt x="37" y="136"/>
                      </a:lnTo>
                      <a:lnTo>
                        <a:pt x="44" y="128"/>
                      </a:lnTo>
                      <a:lnTo>
                        <a:pt x="51" y="120"/>
                      </a:lnTo>
                      <a:lnTo>
                        <a:pt x="57" y="111"/>
                      </a:lnTo>
                      <a:lnTo>
                        <a:pt x="66" y="95"/>
                      </a:lnTo>
                      <a:lnTo>
                        <a:pt x="72" y="78"/>
                      </a:lnTo>
                      <a:lnTo>
                        <a:pt x="76" y="63"/>
                      </a:lnTo>
                      <a:lnTo>
                        <a:pt x="79" y="50"/>
                      </a:lnTo>
                      <a:lnTo>
                        <a:pt x="83" y="39"/>
                      </a:lnTo>
                      <a:lnTo>
                        <a:pt x="87" y="31"/>
                      </a:lnTo>
                      <a:lnTo>
                        <a:pt x="90" y="15"/>
                      </a:lnTo>
                      <a:lnTo>
                        <a:pt x="86" y="31"/>
                      </a:lnTo>
                      <a:lnTo>
                        <a:pt x="90" y="23"/>
                      </a:lnTo>
                      <a:lnTo>
                        <a:pt x="90" y="15"/>
                      </a:lnTo>
                      <a:lnTo>
                        <a:pt x="35" y="15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Freeform 470"/>
                <p:cNvSpPr>
                  <a:spLocks/>
                </p:cNvSpPr>
                <p:nvPr/>
              </p:nvSpPr>
              <p:spPr bwMode="auto">
                <a:xfrm>
                  <a:off x="672" y="1899"/>
                  <a:ext cx="7" cy="68"/>
                </a:xfrm>
                <a:custGeom>
                  <a:avLst/>
                  <a:gdLst>
                    <a:gd name="T0" fmla="*/ 2 w 78"/>
                    <a:gd name="T1" fmla="*/ 0 h 270"/>
                    <a:gd name="T2" fmla="*/ 2 w 78"/>
                    <a:gd name="T3" fmla="*/ 2 h 270"/>
                    <a:gd name="T4" fmla="*/ 2 w 78"/>
                    <a:gd name="T5" fmla="*/ 10 h 270"/>
                    <a:gd name="T6" fmla="*/ 2 w 78"/>
                    <a:gd name="T7" fmla="*/ 17 h 270"/>
                    <a:gd name="T8" fmla="*/ 2 w 78"/>
                    <a:gd name="T9" fmla="*/ 26 h 270"/>
                    <a:gd name="T10" fmla="*/ 1 w 78"/>
                    <a:gd name="T11" fmla="*/ 33 h 270"/>
                    <a:gd name="T12" fmla="*/ 1 w 78"/>
                    <a:gd name="T13" fmla="*/ 42 h 270"/>
                    <a:gd name="T14" fmla="*/ 0 w 78"/>
                    <a:gd name="T15" fmla="*/ 51 h 270"/>
                    <a:gd name="T16" fmla="*/ 0 w 78"/>
                    <a:gd name="T17" fmla="*/ 59 h 270"/>
                    <a:gd name="T18" fmla="*/ 0 w 78"/>
                    <a:gd name="T19" fmla="*/ 68 h 270"/>
                    <a:gd name="T20" fmla="*/ 5 w 78"/>
                    <a:gd name="T21" fmla="*/ 68 h 270"/>
                    <a:gd name="T22" fmla="*/ 5 w 78"/>
                    <a:gd name="T23" fmla="*/ 60 h 270"/>
                    <a:gd name="T24" fmla="*/ 5 w 78"/>
                    <a:gd name="T25" fmla="*/ 52 h 270"/>
                    <a:gd name="T26" fmla="*/ 5 w 78"/>
                    <a:gd name="T27" fmla="*/ 45 h 270"/>
                    <a:gd name="T28" fmla="*/ 6 w 78"/>
                    <a:gd name="T29" fmla="*/ 36 h 270"/>
                    <a:gd name="T30" fmla="*/ 6 w 78"/>
                    <a:gd name="T31" fmla="*/ 28 h 270"/>
                    <a:gd name="T32" fmla="*/ 7 w 78"/>
                    <a:gd name="T33" fmla="*/ 20 h 270"/>
                    <a:gd name="T34" fmla="*/ 7 w 78"/>
                    <a:gd name="T35" fmla="*/ 11 h 270"/>
                    <a:gd name="T36" fmla="*/ 7 w 78"/>
                    <a:gd name="T37" fmla="*/ 2 h 270"/>
                    <a:gd name="T38" fmla="*/ 7 w 78"/>
                    <a:gd name="T39" fmla="*/ 4 h 270"/>
                    <a:gd name="T40" fmla="*/ 2 w 78"/>
                    <a:gd name="T41" fmla="*/ 0 h 270"/>
                    <a:gd name="T42" fmla="*/ 2 w 78"/>
                    <a:gd name="T43" fmla="*/ 1 h 270"/>
                    <a:gd name="T44" fmla="*/ 2 w 78"/>
                    <a:gd name="T45" fmla="*/ 2 h 270"/>
                    <a:gd name="T46" fmla="*/ 2 w 78"/>
                    <a:gd name="T47" fmla="*/ 0 h 27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8" h="270">
                      <a:moveTo>
                        <a:pt x="25" y="0"/>
                      </a:moveTo>
                      <a:lnTo>
                        <a:pt x="24" y="7"/>
                      </a:lnTo>
                      <a:lnTo>
                        <a:pt x="23" y="39"/>
                      </a:lnTo>
                      <a:lnTo>
                        <a:pt x="20" y="69"/>
                      </a:lnTo>
                      <a:lnTo>
                        <a:pt x="17" y="102"/>
                      </a:lnTo>
                      <a:lnTo>
                        <a:pt x="13" y="133"/>
                      </a:lnTo>
                      <a:lnTo>
                        <a:pt x="8" y="167"/>
                      </a:lnTo>
                      <a:lnTo>
                        <a:pt x="4" y="201"/>
                      </a:lnTo>
                      <a:lnTo>
                        <a:pt x="1" y="236"/>
                      </a:lnTo>
                      <a:lnTo>
                        <a:pt x="0" y="270"/>
                      </a:lnTo>
                      <a:lnTo>
                        <a:pt x="55" y="270"/>
                      </a:lnTo>
                      <a:lnTo>
                        <a:pt x="55" y="239"/>
                      </a:lnTo>
                      <a:lnTo>
                        <a:pt x="58" y="208"/>
                      </a:lnTo>
                      <a:lnTo>
                        <a:pt x="61" y="177"/>
                      </a:lnTo>
                      <a:lnTo>
                        <a:pt x="67" y="144"/>
                      </a:lnTo>
                      <a:lnTo>
                        <a:pt x="71" y="112"/>
                      </a:lnTo>
                      <a:lnTo>
                        <a:pt x="75" y="78"/>
                      </a:lnTo>
                      <a:lnTo>
                        <a:pt x="77" y="43"/>
                      </a:lnTo>
                      <a:lnTo>
                        <a:pt x="78" y="7"/>
                      </a:lnTo>
                      <a:lnTo>
                        <a:pt x="77" y="16"/>
                      </a:lnTo>
                      <a:lnTo>
                        <a:pt x="25" y="0"/>
                      </a:lnTo>
                      <a:lnTo>
                        <a:pt x="24" y="3"/>
                      </a:lnTo>
                      <a:lnTo>
                        <a:pt x="24" y="7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Freeform 471"/>
                <p:cNvSpPr>
                  <a:spLocks/>
                </p:cNvSpPr>
                <p:nvPr/>
              </p:nvSpPr>
              <p:spPr bwMode="auto">
                <a:xfrm>
                  <a:off x="674" y="1764"/>
                  <a:ext cx="11" cy="141"/>
                </a:xfrm>
                <a:custGeom>
                  <a:avLst/>
                  <a:gdLst>
                    <a:gd name="T0" fmla="*/ 6 w 126"/>
                    <a:gd name="T1" fmla="*/ 0 h 570"/>
                    <a:gd name="T2" fmla="*/ 6 w 126"/>
                    <a:gd name="T3" fmla="*/ 1 h 570"/>
                    <a:gd name="T4" fmla="*/ 6 w 126"/>
                    <a:gd name="T5" fmla="*/ 18 h 570"/>
                    <a:gd name="T6" fmla="*/ 5 w 126"/>
                    <a:gd name="T7" fmla="*/ 36 h 570"/>
                    <a:gd name="T8" fmla="*/ 4 w 126"/>
                    <a:gd name="T9" fmla="*/ 53 h 570"/>
                    <a:gd name="T10" fmla="*/ 4 w 126"/>
                    <a:gd name="T11" fmla="*/ 70 h 570"/>
                    <a:gd name="T12" fmla="*/ 3 w 126"/>
                    <a:gd name="T13" fmla="*/ 87 h 570"/>
                    <a:gd name="T14" fmla="*/ 2 w 126"/>
                    <a:gd name="T15" fmla="*/ 103 h 570"/>
                    <a:gd name="T16" fmla="*/ 1 w 126"/>
                    <a:gd name="T17" fmla="*/ 120 h 570"/>
                    <a:gd name="T18" fmla="*/ 0 w 126"/>
                    <a:gd name="T19" fmla="*/ 137 h 570"/>
                    <a:gd name="T20" fmla="*/ 5 w 126"/>
                    <a:gd name="T21" fmla="*/ 141 h 570"/>
                    <a:gd name="T22" fmla="*/ 6 w 126"/>
                    <a:gd name="T23" fmla="*/ 124 h 570"/>
                    <a:gd name="T24" fmla="*/ 7 w 126"/>
                    <a:gd name="T25" fmla="*/ 106 h 570"/>
                    <a:gd name="T26" fmla="*/ 8 w 126"/>
                    <a:gd name="T27" fmla="*/ 89 h 570"/>
                    <a:gd name="T28" fmla="*/ 8 w 126"/>
                    <a:gd name="T29" fmla="*/ 72 h 570"/>
                    <a:gd name="T30" fmla="*/ 9 w 126"/>
                    <a:gd name="T31" fmla="*/ 55 h 570"/>
                    <a:gd name="T32" fmla="*/ 10 w 126"/>
                    <a:gd name="T33" fmla="*/ 38 h 570"/>
                    <a:gd name="T34" fmla="*/ 10 w 126"/>
                    <a:gd name="T35" fmla="*/ 21 h 570"/>
                    <a:gd name="T36" fmla="*/ 11 w 126"/>
                    <a:gd name="T37" fmla="*/ 3 h 570"/>
                    <a:gd name="T38" fmla="*/ 11 w 126"/>
                    <a:gd name="T39" fmla="*/ 5 h 570"/>
                    <a:gd name="T40" fmla="*/ 6 w 126"/>
                    <a:gd name="T41" fmla="*/ 0 h 570"/>
                    <a:gd name="T42" fmla="*/ 6 w 126"/>
                    <a:gd name="T43" fmla="*/ 1 h 570"/>
                    <a:gd name="T44" fmla="*/ 6 w 126"/>
                    <a:gd name="T45" fmla="*/ 1 h 570"/>
                    <a:gd name="T46" fmla="*/ 6 w 126"/>
                    <a:gd name="T47" fmla="*/ 0 h 57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26" h="570">
                      <a:moveTo>
                        <a:pt x="73" y="0"/>
                      </a:moveTo>
                      <a:lnTo>
                        <a:pt x="72" y="6"/>
                      </a:lnTo>
                      <a:lnTo>
                        <a:pt x="65" y="74"/>
                      </a:lnTo>
                      <a:lnTo>
                        <a:pt x="58" y="144"/>
                      </a:lnTo>
                      <a:lnTo>
                        <a:pt x="50" y="213"/>
                      </a:lnTo>
                      <a:lnTo>
                        <a:pt x="44" y="282"/>
                      </a:lnTo>
                      <a:lnTo>
                        <a:pt x="35" y="351"/>
                      </a:lnTo>
                      <a:lnTo>
                        <a:pt x="26" y="418"/>
                      </a:lnTo>
                      <a:lnTo>
                        <a:pt x="14" y="486"/>
                      </a:lnTo>
                      <a:lnTo>
                        <a:pt x="0" y="554"/>
                      </a:lnTo>
                      <a:lnTo>
                        <a:pt x="52" y="570"/>
                      </a:lnTo>
                      <a:lnTo>
                        <a:pt x="67" y="500"/>
                      </a:lnTo>
                      <a:lnTo>
                        <a:pt x="79" y="430"/>
                      </a:lnTo>
                      <a:lnTo>
                        <a:pt x="88" y="360"/>
                      </a:lnTo>
                      <a:lnTo>
                        <a:pt x="97" y="291"/>
                      </a:lnTo>
                      <a:lnTo>
                        <a:pt x="105" y="221"/>
                      </a:lnTo>
                      <a:lnTo>
                        <a:pt x="112" y="152"/>
                      </a:lnTo>
                      <a:lnTo>
                        <a:pt x="119" y="83"/>
                      </a:lnTo>
                      <a:lnTo>
                        <a:pt x="126" y="14"/>
                      </a:lnTo>
                      <a:lnTo>
                        <a:pt x="125" y="20"/>
                      </a:lnTo>
                      <a:lnTo>
                        <a:pt x="73" y="0"/>
                      </a:lnTo>
                      <a:lnTo>
                        <a:pt x="72" y="3"/>
                      </a:lnTo>
                      <a:lnTo>
                        <a:pt x="72" y="6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Freeform 472"/>
                <p:cNvSpPr>
                  <a:spLocks/>
                </p:cNvSpPr>
                <p:nvPr/>
              </p:nvSpPr>
              <p:spPr bwMode="auto">
                <a:xfrm>
                  <a:off x="681" y="1710"/>
                  <a:ext cx="9" cy="59"/>
                </a:xfrm>
                <a:custGeom>
                  <a:avLst/>
                  <a:gdLst>
                    <a:gd name="T0" fmla="*/ 4 w 101"/>
                    <a:gd name="T1" fmla="*/ 5 h 236"/>
                    <a:gd name="T2" fmla="*/ 5 w 101"/>
                    <a:gd name="T3" fmla="*/ 0 h 236"/>
                    <a:gd name="T4" fmla="*/ 4 w 101"/>
                    <a:gd name="T5" fmla="*/ 4 h 236"/>
                    <a:gd name="T6" fmla="*/ 3 w 101"/>
                    <a:gd name="T7" fmla="*/ 8 h 236"/>
                    <a:gd name="T8" fmla="*/ 3 w 101"/>
                    <a:gd name="T9" fmla="*/ 11 h 236"/>
                    <a:gd name="T10" fmla="*/ 2 w 101"/>
                    <a:gd name="T11" fmla="*/ 15 h 236"/>
                    <a:gd name="T12" fmla="*/ 2 w 101"/>
                    <a:gd name="T13" fmla="*/ 22 h 236"/>
                    <a:gd name="T14" fmla="*/ 1 w 101"/>
                    <a:gd name="T15" fmla="*/ 29 h 236"/>
                    <a:gd name="T16" fmla="*/ 1 w 101"/>
                    <a:gd name="T17" fmla="*/ 36 h 236"/>
                    <a:gd name="T18" fmla="*/ 1 w 101"/>
                    <a:gd name="T19" fmla="*/ 42 h 236"/>
                    <a:gd name="T20" fmla="*/ 1 w 101"/>
                    <a:gd name="T21" fmla="*/ 48 h 236"/>
                    <a:gd name="T22" fmla="*/ 0 w 101"/>
                    <a:gd name="T23" fmla="*/ 54 h 236"/>
                    <a:gd name="T24" fmla="*/ 5 w 101"/>
                    <a:gd name="T25" fmla="*/ 59 h 236"/>
                    <a:gd name="T26" fmla="*/ 5 w 101"/>
                    <a:gd name="T27" fmla="*/ 52 h 236"/>
                    <a:gd name="T28" fmla="*/ 6 w 101"/>
                    <a:gd name="T29" fmla="*/ 45 h 236"/>
                    <a:gd name="T30" fmla="*/ 6 w 101"/>
                    <a:gd name="T31" fmla="*/ 38 h 236"/>
                    <a:gd name="T32" fmla="*/ 6 w 101"/>
                    <a:gd name="T33" fmla="*/ 32 h 236"/>
                    <a:gd name="T34" fmla="*/ 7 w 101"/>
                    <a:gd name="T35" fmla="*/ 26 h 236"/>
                    <a:gd name="T36" fmla="*/ 7 w 101"/>
                    <a:gd name="T37" fmla="*/ 20 h 236"/>
                    <a:gd name="T38" fmla="*/ 7 w 101"/>
                    <a:gd name="T39" fmla="*/ 17 h 236"/>
                    <a:gd name="T40" fmla="*/ 8 w 101"/>
                    <a:gd name="T41" fmla="*/ 14 h 236"/>
                    <a:gd name="T42" fmla="*/ 8 w 101"/>
                    <a:gd name="T43" fmla="*/ 12 h 236"/>
                    <a:gd name="T44" fmla="*/ 9 w 101"/>
                    <a:gd name="T45" fmla="*/ 9 h 236"/>
                    <a:gd name="T46" fmla="*/ 9 w 101"/>
                    <a:gd name="T47" fmla="*/ 5 h 236"/>
                    <a:gd name="T48" fmla="*/ 9 w 101"/>
                    <a:gd name="T49" fmla="*/ 9 h 236"/>
                    <a:gd name="T50" fmla="*/ 9 w 101"/>
                    <a:gd name="T51" fmla="*/ 7 h 236"/>
                    <a:gd name="T52" fmla="*/ 9 w 101"/>
                    <a:gd name="T53" fmla="*/ 5 h 236"/>
                    <a:gd name="T54" fmla="*/ 4 w 101"/>
                    <a:gd name="T55" fmla="*/ 5 h 2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01" h="236">
                      <a:moveTo>
                        <a:pt x="47" y="18"/>
                      </a:moveTo>
                      <a:lnTo>
                        <a:pt x="51" y="0"/>
                      </a:lnTo>
                      <a:lnTo>
                        <a:pt x="44" y="14"/>
                      </a:lnTo>
                      <a:lnTo>
                        <a:pt x="38" y="30"/>
                      </a:lnTo>
                      <a:lnTo>
                        <a:pt x="32" y="44"/>
                      </a:lnTo>
                      <a:lnTo>
                        <a:pt x="28" y="59"/>
                      </a:lnTo>
                      <a:lnTo>
                        <a:pt x="22" y="87"/>
                      </a:lnTo>
                      <a:lnTo>
                        <a:pt x="16" y="116"/>
                      </a:lnTo>
                      <a:lnTo>
                        <a:pt x="13" y="142"/>
                      </a:lnTo>
                      <a:lnTo>
                        <a:pt x="9" y="168"/>
                      </a:lnTo>
                      <a:lnTo>
                        <a:pt x="6" y="193"/>
                      </a:lnTo>
                      <a:lnTo>
                        <a:pt x="0" y="216"/>
                      </a:lnTo>
                      <a:lnTo>
                        <a:pt x="52" y="236"/>
                      </a:lnTo>
                      <a:lnTo>
                        <a:pt x="59" y="207"/>
                      </a:lnTo>
                      <a:lnTo>
                        <a:pt x="63" y="180"/>
                      </a:lnTo>
                      <a:lnTo>
                        <a:pt x="67" y="152"/>
                      </a:lnTo>
                      <a:lnTo>
                        <a:pt x="70" y="127"/>
                      </a:lnTo>
                      <a:lnTo>
                        <a:pt x="75" y="103"/>
                      </a:lnTo>
                      <a:lnTo>
                        <a:pt x="80" y="79"/>
                      </a:lnTo>
                      <a:lnTo>
                        <a:pt x="83" y="68"/>
                      </a:lnTo>
                      <a:lnTo>
                        <a:pt x="87" y="57"/>
                      </a:lnTo>
                      <a:lnTo>
                        <a:pt x="92" y="46"/>
                      </a:lnTo>
                      <a:lnTo>
                        <a:pt x="97" y="35"/>
                      </a:lnTo>
                      <a:lnTo>
                        <a:pt x="101" y="18"/>
                      </a:lnTo>
                      <a:lnTo>
                        <a:pt x="97" y="35"/>
                      </a:lnTo>
                      <a:lnTo>
                        <a:pt x="101" y="28"/>
                      </a:lnTo>
                      <a:lnTo>
                        <a:pt x="101" y="18"/>
                      </a:lnTo>
                      <a:lnTo>
                        <a:pt x="47" y="18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Freeform 473"/>
                <p:cNvSpPr>
                  <a:spLocks/>
                </p:cNvSpPr>
                <p:nvPr/>
              </p:nvSpPr>
              <p:spPr bwMode="auto">
                <a:xfrm>
                  <a:off x="685" y="1710"/>
                  <a:ext cx="5" cy="5"/>
                </a:xfrm>
                <a:custGeom>
                  <a:avLst/>
                  <a:gdLst>
                    <a:gd name="T0" fmla="*/ 3 w 54"/>
                    <a:gd name="T1" fmla="*/ 0 h 27"/>
                    <a:gd name="T2" fmla="*/ 0 w 54"/>
                    <a:gd name="T3" fmla="*/ 0 h 27"/>
                    <a:gd name="T4" fmla="*/ 0 w 54"/>
                    <a:gd name="T5" fmla="*/ 5 h 27"/>
                    <a:gd name="T6" fmla="*/ 5 w 54"/>
                    <a:gd name="T7" fmla="*/ 5 h 27"/>
                    <a:gd name="T8" fmla="*/ 5 w 54"/>
                    <a:gd name="T9" fmla="*/ 0 h 27"/>
                    <a:gd name="T10" fmla="*/ 3 w 54"/>
                    <a:gd name="T11" fmla="*/ 0 h 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4" h="27">
                      <a:moveTo>
                        <a:pt x="28" y="0"/>
                      </a:move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54" y="27"/>
                      </a:lnTo>
                      <a:lnTo>
                        <a:pt x="54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Freeform 474"/>
                <p:cNvSpPr>
                  <a:spLocks/>
                </p:cNvSpPr>
                <p:nvPr/>
              </p:nvSpPr>
              <p:spPr bwMode="auto">
                <a:xfrm>
                  <a:off x="512" y="1073"/>
                  <a:ext cx="6" cy="764"/>
                </a:xfrm>
                <a:custGeom>
                  <a:avLst/>
                  <a:gdLst>
                    <a:gd name="T0" fmla="*/ 3 w 65"/>
                    <a:gd name="T1" fmla="*/ 764 h 3104"/>
                    <a:gd name="T2" fmla="*/ 6 w 65"/>
                    <a:gd name="T3" fmla="*/ 764 h 3104"/>
                    <a:gd name="T4" fmla="*/ 6 w 65"/>
                    <a:gd name="T5" fmla="*/ 0 h 3104"/>
                    <a:gd name="T6" fmla="*/ 0 w 65"/>
                    <a:gd name="T7" fmla="*/ 0 h 3104"/>
                    <a:gd name="T8" fmla="*/ 0 w 65"/>
                    <a:gd name="T9" fmla="*/ 764 h 3104"/>
                    <a:gd name="T10" fmla="*/ 3 w 65"/>
                    <a:gd name="T11" fmla="*/ 764 h 310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5" h="3104">
                      <a:moveTo>
                        <a:pt x="33" y="3104"/>
                      </a:moveTo>
                      <a:lnTo>
                        <a:pt x="65" y="3104"/>
                      </a:lnTo>
                      <a:lnTo>
                        <a:pt x="65" y="0"/>
                      </a:lnTo>
                      <a:lnTo>
                        <a:pt x="0" y="0"/>
                      </a:lnTo>
                      <a:lnTo>
                        <a:pt x="0" y="3104"/>
                      </a:lnTo>
                      <a:lnTo>
                        <a:pt x="33" y="3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Freeform 475"/>
                <p:cNvSpPr>
                  <a:spLocks/>
                </p:cNvSpPr>
                <p:nvPr/>
              </p:nvSpPr>
              <p:spPr bwMode="auto">
                <a:xfrm>
                  <a:off x="1858" y="1742"/>
                  <a:ext cx="24" cy="149"/>
                </a:xfrm>
                <a:custGeom>
                  <a:avLst/>
                  <a:gdLst>
                    <a:gd name="T0" fmla="*/ 23 w 264"/>
                    <a:gd name="T1" fmla="*/ 61 h 605"/>
                    <a:gd name="T2" fmla="*/ 16 w 264"/>
                    <a:gd name="T3" fmla="*/ 105 h 605"/>
                    <a:gd name="T4" fmla="*/ 16 w 264"/>
                    <a:gd name="T5" fmla="*/ 111 h 605"/>
                    <a:gd name="T6" fmla="*/ 16 w 264"/>
                    <a:gd name="T7" fmla="*/ 115 h 605"/>
                    <a:gd name="T8" fmla="*/ 16 w 264"/>
                    <a:gd name="T9" fmla="*/ 118 h 605"/>
                    <a:gd name="T10" fmla="*/ 16 w 264"/>
                    <a:gd name="T11" fmla="*/ 120 h 605"/>
                    <a:gd name="T12" fmla="*/ 16 w 264"/>
                    <a:gd name="T13" fmla="*/ 121 h 605"/>
                    <a:gd name="T14" fmla="*/ 16 w 264"/>
                    <a:gd name="T15" fmla="*/ 122 h 605"/>
                    <a:gd name="T16" fmla="*/ 17 w 264"/>
                    <a:gd name="T17" fmla="*/ 123 h 605"/>
                    <a:gd name="T18" fmla="*/ 17 w 264"/>
                    <a:gd name="T19" fmla="*/ 124 h 605"/>
                    <a:gd name="T20" fmla="*/ 17 w 264"/>
                    <a:gd name="T21" fmla="*/ 124 h 605"/>
                    <a:gd name="T22" fmla="*/ 18 w 264"/>
                    <a:gd name="T23" fmla="*/ 125 h 605"/>
                    <a:gd name="T24" fmla="*/ 18 w 264"/>
                    <a:gd name="T25" fmla="*/ 125 h 605"/>
                    <a:gd name="T26" fmla="*/ 19 w 264"/>
                    <a:gd name="T27" fmla="*/ 125 h 605"/>
                    <a:gd name="T28" fmla="*/ 20 w 264"/>
                    <a:gd name="T29" fmla="*/ 125 h 605"/>
                    <a:gd name="T30" fmla="*/ 21 w 264"/>
                    <a:gd name="T31" fmla="*/ 124 h 605"/>
                    <a:gd name="T32" fmla="*/ 22 w 264"/>
                    <a:gd name="T33" fmla="*/ 124 h 605"/>
                    <a:gd name="T34" fmla="*/ 23 w 264"/>
                    <a:gd name="T35" fmla="*/ 123 h 605"/>
                    <a:gd name="T36" fmla="*/ 23 w 264"/>
                    <a:gd name="T37" fmla="*/ 146 h 605"/>
                    <a:gd name="T38" fmla="*/ 21 w 264"/>
                    <a:gd name="T39" fmla="*/ 147 h 605"/>
                    <a:gd name="T40" fmla="*/ 19 w 264"/>
                    <a:gd name="T41" fmla="*/ 148 h 605"/>
                    <a:gd name="T42" fmla="*/ 17 w 264"/>
                    <a:gd name="T43" fmla="*/ 149 h 605"/>
                    <a:gd name="T44" fmla="*/ 15 w 264"/>
                    <a:gd name="T45" fmla="*/ 149 h 605"/>
                    <a:gd name="T46" fmla="*/ 13 w 264"/>
                    <a:gd name="T47" fmla="*/ 149 h 605"/>
                    <a:gd name="T48" fmla="*/ 12 w 264"/>
                    <a:gd name="T49" fmla="*/ 148 h 605"/>
                    <a:gd name="T50" fmla="*/ 11 w 264"/>
                    <a:gd name="T51" fmla="*/ 147 h 605"/>
                    <a:gd name="T52" fmla="*/ 10 w 264"/>
                    <a:gd name="T53" fmla="*/ 146 h 605"/>
                    <a:gd name="T54" fmla="*/ 9 w 264"/>
                    <a:gd name="T55" fmla="*/ 144 h 605"/>
                    <a:gd name="T56" fmla="*/ 8 w 264"/>
                    <a:gd name="T57" fmla="*/ 142 h 605"/>
                    <a:gd name="T58" fmla="*/ 7 w 264"/>
                    <a:gd name="T59" fmla="*/ 140 h 605"/>
                    <a:gd name="T60" fmla="*/ 7 w 264"/>
                    <a:gd name="T61" fmla="*/ 139 h 605"/>
                    <a:gd name="T62" fmla="*/ 6 w 264"/>
                    <a:gd name="T63" fmla="*/ 136 h 605"/>
                    <a:gd name="T64" fmla="*/ 6 w 264"/>
                    <a:gd name="T65" fmla="*/ 133 h 605"/>
                    <a:gd name="T66" fmla="*/ 5 w 264"/>
                    <a:gd name="T67" fmla="*/ 130 h 605"/>
                    <a:gd name="T68" fmla="*/ 5 w 264"/>
                    <a:gd name="T69" fmla="*/ 127 h 605"/>
                    <a:gd name="T70" fmla="*/ 5 w 264"/>
                    <a:gd name="T71" fmla="*/ 123 h 605"/>
                    <a:gd name="T72" fmla="*/ 5 w 264"/>
                    <a:gd name="T73" fmla="*/ 118 h 605"/>
                    <a:gd name="T74" fmla="*/ 5 w 264"/>
                    <a:gd name="T75" fmla="*/ 112 h 605"/>
                    <a:gd name="T76" fmla="*/ 5 w 264"/>
                    <a:gd name="T77" fmla="*/ 61 h 605"/>
                    <a:gd name="T78" fmla="*/ 0 w 264"/>
                    <a:gd name="T79" fmla="*/ 38 h 605"/>
                    <a:gd name="T80" fmla="*/ 5 w 264"/>
                    <a:gd name="T81" fmla="*/ 17 h 605"/>
                    <a:gd name="T82" fmla="*/ 16 w 264"/>
                    <a:gd name="T83" fmla="*/ 38 h 60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264" h="605">
                      <a:moveTo>
                        <a:pt x="254" y="155"/>
                      </a:moveTo>
                      <a:lnTo>
                        <a:pt x="254" y="248"/>
                      </a:lnTo>
                      <a:lnTo>
                        <a:pt x="173" y="248"/>
                      </a:lnTo>
                      <a:lnTo>
                        <a:pt x="173" y="425"/>
                      </a:lnTo>
                      <a:lnTo>
                        <a:pt x="173" y="438"/>
                      </a:lnTo>
                      <a:lnTo>
                        <a:pt x="174" y="449"/>
                      </a:lnTo>
                      <a:lnTo>
                        <a:pt x="174" y="460"/>
                      </a:lnTo>
                      <a:lnTo>
                        <a:pt x="174" y="467"/>
                      </a:lnTo>
                      <a:lnTo>
                        <a:pt x="174" y="475"/>
                      </a:lnTo>
                      <a:lnTo>
                        <a:pt x="175" y="480"/>
                      </a:lnTo>
                      <a:lnTo>
                        <a:pt x="175" y="485"/>
                      </a:lnTo>
                      <a:lnTo>
                        <a:pt x="176" y="488"/>
                      </a:lnTo>
                      <a:lnTo>
                        <a:pt x="176" y="490"/>
                      </a:lnTo>
                      <a:lnTo>
                        <a:pt x="177" y="492"/>
                      </a:lnTo>
                      <a:lnTo>
                        <a:pt x="178" y="494"/>
                      </a:lnTo>
                      <a:lnTo>
                        <a:pt x="179" y="495"/>
                      </a:lnTo>
                      <a:lnTo>
                        <a:pt x="180" y="498"/>
                      </a:lnTo>
                      <a:lnTo>
                        <a:pt x="182" y="500"/>
                      </a:lnTo>
                      <a:lnTo>
                        <a:pt x="184" y="501"/>
                      </a:lnTo>
                      <a:lnTo>
                        <a:pt x="187" y="503"/>
                      </a:lnTo>
                      <a:lnTo>
                        <a:pt x="188" y="504"/>
                      </a:lnTo>
                      <a:lnTo>
                        <a:pt x="191" y="505"/>
                      </a:lnTo>
                      <a:lnTo>
                        <a:pt x="193" y="506"/>
                      </a:lnTo>
                      <a:lnTo>
                        <a:pt x="195" y="507"/>
                      </a:lnTo>
                      <a:lnTo>
                        <a:pt x="198" y="507"/>
                      </a:lnTo>
                      <a:lnTo>
                        <a:pt x="200" y="507"/>
                      </a:lnTo>
                      <a:lnTo>
                        <a:pt x="204" y="508"/>
                      </a:lnTo>
                      <a:lnTo>
                        <a:pt x="206" y="508"/>
                      </a:lnTo>
                      <a:lnTo>
                        <a:pt x="211" y="508"/>
                      </a:lnTo>
                      <a:lnTo>
                        <a:pt x="215" y="507"/>
                      </a:lnTo>
                      <a:lnTo>
                        <a:pt x="221" y="506"/>
                      </a:lnTo>
                      <a:lnTo>
                        <a:pt x="226" y="505"/>
                      </a:lnTo>
                      <a:lnTo>
                        <a:pt x="232" y="504"/>
                      </a:lnTo>
                      <a:lnTo>
                        <a:pt x="240" y="502"/>
                      </a:lnTo>
                      <a:lnTo>
                        <a:pt x="246" y="500"/>
                      </a:lnTo>
                      <a:lnTo>
                        <a:pt x="253" y="498"/>
                      </a:lnTo>
                      <a:lnTo>
                        <a:pt x="264" y="588"/>
                      </a:lnTo>
                      <a:lnTo>
                        <a:pt x="253" y="591"/>
                      </a:lnTo>
                      <a:lnTo>
                        <a:pt x="243" y="595"/>
                      </a:lnTo>
                      <a:lnTo>
                        <a:pt x="231" y="598"/>
                      </a:lnTo>
                      <a:lnTo>
                        <a:pt x="219" y="601"/>
                      </a:lnTo>
                      <a:lnTo>
                        <a:pt x="208" y="602"/>
                      </a:lnTo>
                      <a:lnTo>
                        <a:pt x="196" y="604"/>
                      </a:lnTo>
                      <a:lnTo>
                        <a:pt x="183" y="604"/>
                      </a:lnTo>
                      <a:lnTo>
                        <a:pt x="171" y="605"/>
                      </a:lnTo>
                      <a:lnTo>
                        <a:pt x="162" y="604"/>
                      </a:lnTo>
                      <a:lnTo>
                        <a:pt x="155" y="604"/>
                      </a:lnTo>
                      <a:lnTo>
                        <a:pt x="147" y="603"/>
                      </a:lnTo>
                      <a:lnTo>
                        <a:pt x="140" y="602"/>
                      </a:lnTo>
                      <a:lnTo>
                        <a:pt x="132" y="601"/>
                      </a:lnTo>
                      <a:lnTo>
                        <a:pt x="126" y="599"/>
                      </a:lnTo>
                      <a:lnTo>
                        <a:pt x="119" y="596"/>
                      </a:lnTo>
                      <a:lnTo>
                        <a:pt x="112" y="594"/>
                      </a:lnTo>
                      <a:lnTo>
                        <a:pt x="106" y="591"/>
                      </a:lnTo>
                      <a:lnTo>
                        <a:pt x="101" y="589"/>
                      </a:lnTo>
                      <a:lnTo>
                        <a:pt x="95" y="586"/>
                      </a:lnTo>
                      <a:lnTo>
                        <a:pt x="90" y="582"/>
                      </a:lnTo>
                      <a:lnTo>
                        <a:pt x="86" y="578"/>
                      </a:lnTo>
                      <a:lnTo>
                        <a:pt x="82" y="575"/>
                      </a:lnTo>
                      <a:lnTo>
                        <a:pt x="78" y="570"/>
                      </a:lnTo>
                      <a:lnTo>
                        <a:pt x="75" y="567"/>
                      </a:lnTo>
                      <a:lnTo>
                        <a:pt x="72" y="563"/>
                      </a:lnTo>
                      <a:lnTo>
                        <a:pt x="69" y="557"/>
                      </a:lnTo>
                      <a:lnTo>
                        <a:pt x="67" y="553"/>
                      </a:lnTo>
                      <a:lnTo>
                        <a:pt x="65" y="548"/>
                      </a:lnTo>
                      <a:lnTo>
                        <a:pt x="62" y="541"/>
                      </a:lnTo>
                      <a:lnTo>
                        <a:pt x="60" y="534"/>
                      </a:lnTo>
                      <a:lnTo>
                        <a:pt x="59" y="528"/>
                      </a:lnTo>
                      <a:lnTo>
                        <a:pt x="58" y="521"/>
                      </a:lnTo>
                      <a:lnTo>
                        <a:pt x="57" y="516"/>
                      </a:lnTo>
                      <a:lnTo>
                        <a:pt x="56" y="508"/>
                      </a:lnTo>
                      <a:lnTo>
                        <a:pt x="56" y="501"/>
                      </a:lnTo>
                      <a:lnTo>
                        <a:pt x="55" y="491"/>
                      </a:lnTo>
                      <a:lnTo>
                        <a:pt x="55" y="480"/>
                      </a:lnTo>
                      <a:lnTo>
                        <a:pt x="54" y="468"/>
                      </a:lnTo>
                      <a:lnTo>
                        <a:pt x="54" y="454"/>
                      </a:lnTo>
                      <a:lnTo>
                        <a:pt x="54" y="439"/>
                      </a:lnTo>
                      <a:lnTo>
                        <a:pt x="54" y="248"/>
                      </a:lnTo>
                      <a:lnTo>
                        <a:pt x="0" y="248"/>
                      </a:lnTo>
                      <a:lnTo>
                        <a:pt x="0" y="155"/>
                      </a:lnTo>
                      <a:lnTo>
                        <a:pt x="54" y="155"/>
                      </a:lnTo>
                      <a:lnTo>
                        <a:pt x="54" y="67"/>
                      </a:lnTo>
                      <a:lnTo>
                        <a:pt x="173" y="0"/>
                      </a:lnTo>
                      <a:lnTo>
                        <a:pt x="173" y="155"/>
                      </a:lnTo>
                      <a:lnTo>
                        <a:pt x="254" y="1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476"/>
              <p:cNvGrpSpPr>
                <a:grpSpLocks/>
              </p:cNvGrpSpPr>
              <p:nvPr/>
            </p:nvGrpSpPr>
            <p:grpSpPr bwMode="auto">
              <a:xfrm>
                <a:off x="172" y="1344"/>
                <a:ext cx="1657" cy="2581"/>
                <a:chOff x="172" y="1344"/>
                <a:chExt cx="1657" cy="2581"/>
              </a:xfrm>
            </p:grpSpPr>
            <p:grpSp>
              <p:nvGrpSpPr>
                <p:cNvPr id="19" name="Group 477"/>
                <p:cNvGrpSpPr>
                  <a:grpSpLocks/>
                </p:cNvGrpSpPr>
                <p:nvPr/>
              </p:nvGrpSpPr>
              <p:grpSpPr bwMode="auto">
                <a:xfrm>
                  <a:off x="172" y="1344"/>
                  <a:ext cx="1657" cy="2132"/>
                  <a:chOff x="172" y="1344"/>
                  <a:chExt cx="1657" cy="2132"/>
                </a:xfrm>
              </p:grpSpPr>
              <p:sp>
                <p:nvSpPr>
                  <p:cNvPr id="21" name="Line 478"/>
                  <p:cNvSpPr>
                    <a:spLocks noChangeShapeType="1"/>
                  </p:cNvSpPr>
                  <p:nvPr/>
                </p:nvSpPr>
                <p:spPr bwMode="auto">
                  <a:xfrm>
                    <a:off x="444" y="2216"/>
                    <a:ext cx="11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n-US"/>
                  </a:p>
                </p:txBody>
              </p:sp>
              <p:sp>
                <p:nvSpPr>
                  <p:cNvPr id="22" name="Line 4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4" y="1445"/>
                    <a:ext cx="0" cy="77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Text Box 4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24" y="2161"/>
                    <a:ext cx="205" cy="24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FE2F7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400" b="1">
                        <a:latin typeface="Tahoma" panose="020B0604030504040204" pitchFamily="34" charset="0"/>
                      </a:rPr>
                      <a:t>t</a:t>
                    </a:r>
                  </a:p>
                </p:txBody>
              </p:sp>
              <p:sp>
                <p:nvSpPr>
                  <p:cNvPr id="24" name="Text Box 48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8" y="1344"/>
                    <a:ext cx="199" cy="24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FE2F7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400" b="1">
                        <a:latin typeface="Tahoma" panose="020B0604030504040204" pitchFamily="34" charset="0"/>
                      </a:rPr>
                      <a:t>f</a:t>
                    </a:r>
                    <a:endParaRPr lang="en-US" altLang="en-US" sz="1400" b="1" baseline="-25000">
                      <a:latin typeface="Tahoma" panose="020B0604030504040204" pitchFamily="34" charset="0"/>
                    </a:endParaRPr>
                  </a:p>
                </p:txBody>
              </p:sp>
              <p:sp>
                <p:nvSpPr>
                  <p:cNvPr id="25" name="Line 482"/>
                  <p:cNvSpPr>
                    <a:spLocks noChangeShapeType="1"/>
                  </p:cNvSpPr>
                  <p:nvPr/>
                </p:nvSpPr>
                <p:spPr bwMode="auto">
                  <a:xfrm>
                    <a:off x="626" y="2171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Line 483"/>
                  <p:cNvSpPr>
                    <a:spLocks noChangeShapeType="1"/>
                  </p:cNvSpPr>
                  <p:nvPr/>
                </p:nvSpPr>
                <p:spPr bwMode="auto">
                  <a:xfrm>
                    <a:off x="807" y="2171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989" y="2171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1170" y="2171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Line 486"/>
                  <p:cNvSpPr>
                    <a:spLocks noChangeShapeType="1"/>
                  </p:cNvSpPr>
                  <p:nvPr/>
                </p:nvSpPr>
                <p:spPr bwMode="auto">
                  <a:xfrm>
                    <a:off x="1352" y="2171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Text Box 4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9" y="1486"/>
                    <a:ext cx="1092" cy="27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FE2F7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b="1" dirty="0" smtClean="0">
                        <a:latin typeface="Tahoma" panose="020B0604030504040204" pitchFamily="34" charset="0"/>
                      </a:rPr>
                      <a:t>1   </a:t>
                    </a:r>
                    <a:r>
                      <a:rPr lang="en-US" altLang="en-US" b="1" dirty="0">
                        <a:latin typeface="Tahoma" panose="020B0604030504040204" pitchFamily="34" charset="0"/>
                      </a:rPr>
                      <a:t>0 </a:t>
                    </a:r>
                    <a:r>
                      <a:rPr lang="en-US" altLang="en-US" b="1" dirty="0" smtClean="0">
                        <a:latin typeface="Tahoma" panose="020B0604030504040204" pitchFamily="34" charset="0"/>
                      </a:rPr>
                      <a:t>  </a:t>
                    </a:r>
                    <a:r>
                      <a:rPr lang="en-US" altLang="en-US" b="1" dirty="0">
                        <a:latin typeface="Tahoma" panose="020B0604030504040204" pitchFamily="34" charset="0"/>
                      </a:rPr>
                      <a:t>1 </a:t>
                    </a:r>
                    <a:r>
                      <a:rPr lang="en-US" altLang="en-US" b="1" dirty="0" smtClean="0">
                        <a:latin typeface="Tahoma" panose="020B0604030504040204" pitchFamily="34" charset="0"/>
                      </a:rPr>
                      <a:t>  0    0   </a:t>
                    </a:r>
                    <a:r>
                      <a:rPr lang="en-US" altLang="en-US" b="1" dirty="0">
                        <a:latin typeface="Tahoma" panose="020B060403050404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31" name="Line 488"/>
                  <p:cNvSpPr>
                    <a:spLocks noChangeShapeType="1"/>
                  </p:cNvSpPr>
                  <p:nvPr/>
                </p:nvSpPr>
                <p:spPr bwMode="auto">
                  <a:xfrm>
                    <a:off x="399" y="2171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399" y="1763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Text Box 4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2" y="2034"/>
                    <a:ext cx="231" cy="22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FE2F7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400" b="1" dirty="0" smtClean="0">
                        <a:latin typeface="Tahoma" panose="020B0604030504040204" pitchFamily="34" charset="0"/>
                      </a:rPr>
                      <a:t>f</a:t>
                    </a:r>
                    <a:r>
                      <a:rPr lang="en-US" altLang="en-US" sz="1400" b="1" baseline="-25000" dirty="0">
                        <a:latin typeface="Tahoma" panose="020B0604030504040204" pitchFamily="34" charset="0"/>
                      </a:rPr>
                      <a:t>l</a:t>
                    </a:r>
                    <a:r>
                      <a:rPr lang="en-US" altLang="en-US" sz="1400" b="1" baseline="-25000" dirty="0" smtClean="0">
                        <a:latin typeface="Tahoma" panose="020B0604030504040204" pitchFamily="34" charset="0"/>
                      </a:rPr>
                      <a:t>ow</a:t>
                    </a:r>
                    <a:endParaRPr lang="en-US" altLang="en-US" sz="1400" b="1" baseline="-25000" dirty="0">
                      <a:latin typeface="Tahoma" panose="020B0604030504040204" pitchFamily="34" charset="0"/>
                    </a:endParaRPr>
                  </a:p>
                </p:txBody>
              </p:sp>
              <p:sp>
                <p:nvSpPr>
                  <p:cNvPr id="34" name="Text Box 4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2" y="1616"/>
                    <a:ext cx="255" cy="22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FE2F7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400" b="1" dirty="0" err="1" smtClean="0">
                        <a:latin typeface="Tahoma" panose="020B0604030504040204" pitchFamily="34" charset="0"/>
                      </a:rPr>
                      <a:t>f</a:t>
                    </a:r>
                    <a:r>
                      <a:rPr lang="en-US" altLang="en-US" sz="1400" b="1" baseline="-25000" dirty="0" err="1" smtClean="0">
                        <a:latin typeface="Tahoma" panose="020B0604030504040204" pitchFamily="34" charset="0"/>
                      </a:rPr>
                      <a:t>high</a:t>
                    </a:r>
                    <a:endParaRPr lang="en-US" altLang="en-US" sz="1400" b="1" baseline="-25000" dirty="0">
                      <a:latin typeface="Tahoma" panose="020B0604030504040204" pitchFamily="34" charset="0"/>
                    </a:endParaRPr>
                  </a:p>
                </p:txBody>
              </p:sp>
              <p:sp>
                <p:nvSpPr>
                  <p:cNvPr id="35" name="Line 4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4" y="1763"/>
                    <a:ext cx="182" cy="40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Line 4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07" y="1763"/>
                    <a:ext cx="182" cy="40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Line 4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51" y="1763"/>
                    <a:ext cx="182" cy="40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626" y="1536"/>
                    <a:ext cx="0" cy="63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Line 496"/>
                  <p:cNvSpPr>
                    <a:spLocks noChangeShapeType="1"/>
                  </p:cNvSpPr>
                  <p:nvPr/>
                </p:nvSpPr>
                <p:spPr bwMode="auto">
                  <a:xfrm>
                    <a:off x="989" y="1536"/>
                    <a:ext cx="0" cy="63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Line 497"/>
                  <p:cNvSpPr>
                    <a:spLocks noChangeShapeType="1"/>
                  </p:cNvSpPr>
                  <p:nvPr/>
                </p:nvSpPr>
                <p:spPr bwMode="auto">
                  <a:xfrm>
                    <a:off x="807" y="1536"/>
                    <a:ext cx="0" cy="63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Line 498"/>
                  <p:cNvSpPr>
                    <a:spLocks noChangeShapeType="1"/>
                  </p:cNvSpPr>
                  <p:nvPr/>
                </p:nvSpPr>
                <p:spPr bwMode="auto">
                  <a:xfrm>
                    <a:off x="1170" y="1536"/>
                    <a:ext cx="0" cy="63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1352" y="1536"/>
                    <a:ext cx="0" cy="63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1533" y="1536"/>
                    <a:ext cx="0" cy="63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Line 501"/>
                  <p:cNvSpPr>
                    <a:spLocks noChangeShapeType="1"/>
                  </p:cNvSpPr>
                  <p:nvPr/>
                </p:nvSpPr>
                <p:spPr bwMode="auto">
                  <a:xfrm>
                    <a:off x="1533" y="2171"/>
                    <a:ext cx="0" cy="9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Line 5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3" y="2251"/>
                    <a:ext cx="91" cy="122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n-US"/>
                  </a:p>
                </p:txBody>
              </p:sp>
              <p:sp>
                <p:nvSpPr>
                  <p:cNvPr id="46" name="Line 503"/>
                  <p:cNvSpPr>
                    <a:spLocks noChangeShapeType="1"/>
                  </p:cNvSpPr>
                  <p:nvPr/>
                </p:nvSpPr>
                <p:spPr bwMode="auto">
                  <a:xfrm>
                    <a:off x="625" y="2251"/>
                    <a:ext cx="817" cy="122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" name="Text Box 504"/>
                <p:cNvSpPr txBox="1">
                  <a:spLocks noChangeArrowheads="1"/>
                </p:cNvSpPr>
                <p:nvPr/>
              </p:nvSpPr>
              <p:spPr bwMode="auto">
                <a:xfrm>
                  <a:off x="580" y="3702"/>
                  <a:ext cx="749" cy="2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FE2F7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de-DE" altLang="en-US">
                      <a:latin typeface="Tahoma" panose="020B0604030504040204" pitchFamily="34" charset="0"/>
                    </a:rPr>
                    <a:t>Chirp pulse</a:t>
                  </a:r>
                </a:p>
              </p:txBody>
            </p:sp>
          </p:grpSp>
        </p:grpSp>
        <p:sp>
          <p:nvSpPr>
            <p:cNvPr id="16" name="Text Box 505"/>
            <p:cNvSpPr txBox="1">
              <a:spLocks noChangeArrowheads="1"/>
            </p:cNvSpPr>
            <p:nvPr/>
          </p:nvSpPr>
          <p:spPr bwMode="auto">
            <a:xfrm>
              <a:off x="3919" y="3158"/>
              <a:ext cx="14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 dirty="0" err="1"/>
                <a:t>OOK</a:t>
              </a:r>
              <a:r>
                <a:rPr lang="en-US" altLang="en-US" b="1" dirty="0"/>
                <a:t> with Null and Up-Chirp</a:t>
              </a:r>
            </a:p>
          </p:txBody>
        </p:sp>
      </p:grpSp>
      <p:pic>
        <p:nvPicPr>
          <p:cNvPr id="431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20" y="4259954"/>
            <a:ext cx="5184576" cy="144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2" name="Rectangle 431"/>
          <p:cNvSpPr/>
          <p:nvPr/>
        </p:nvSpPr>
        <p:spPr>
          <a:xfrm>
            <a:off x="8256240" y="1052736"/>
            <a:ext cx="3528392" cy="44644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Rectangle 432"/>
          <p:cNvSpPr/>
          <p:nvPr/>
        </p:nvSpPr>
        <p:spPr>
          <a:xfrm>
            <a:off x="839416" y="4136111"/>
            <a:ext cx="5472608" cy="163408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TextBox 433"/>
          <p:cNvSpPr txBox="1"/>
          <p:nvPr/>
        </p:nvSpPr>
        <p:spPr>
          <a:xfrm>
            <a:off x="330363" y="5992888"/>
            <a:ext cx="11606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sz="1400" dirty="0">
                <a:hlinkClick r:id="rId3"/>
              </a:rPr>
              <a:t>http://</a:t>
            </a:r>
            <a:r>
              <a:rPr lang="en-US" altLang="en-US" sz="1400" dirty="0" err="1" smtClean="0">
                <a:hlinkClick r:id="rId3"/>
              </a:rPr>
              <a:t>www.lora-alliance.org</a:t>
            </a:r>
            <a:r>
              <a:rPr lang="en-US" altLang="en-US" sz="1400" dirty="0" smtClean="0"/>
              <a:t> – A Technical Overview of </a:t>
            </a:r>
            <a:r>
              <a:rPr lang="en-US" altLang="en-US" sz="1400" dirty="0" err="1" smtClean="0"/>
              <a:t>LoRa</a:t>
            </a:r>
            <a:r>
              <a:rPr lang="en-US" altLang="en-US" sz="1400" dirty="0" smtClean="0"/>
              <a:t> and </a:t>
            </a:r>
            <a:r>
              <a:rPr lang="en-US" altLang="en-US" sz="1400" dirty="0" err="1" smtClean="0"/>
              <a:t>LoRaWAN</a:t>
            </a:r>
            <a:r>
              <a:rPr lang="en-US" alt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35116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87760" y="239614"/>
            <a:ext cx="11635161" cy="893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latin typeface="+mn-lt"/>
              </a:rPr>
              <a:t>LoRaWAN</a:t>
            </a:r>
            <a:r>
              <a:rPr lang="en-US" sz="3600" b="1" dirty="0" smtClean="0">
                <a:latin typeface="+mn-lt"/>
              </a:rPr>
              <a:t> Network Architecture</a:t>
            </a:r>
            <a:endParaRPr lang="en-US" sz="36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06" y="1160645"/>
            <a:ext cx="9758450" cy="43565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0363" y="5992888"/>
            <a:ext cx="11606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sz="1400" dirty="0">
                <a:hlinkClick r:id="rId3"/>
              </a:rPr>
              <a:t>http://</a:t>
            </a:r>
            <a:r>
              <a:rPr lang="en-US" altLang="en-US" sz="1400" dirty="0" err="1" smtClean="0">
                <a:hlinkClick r:id="rId3"/>
              </a:rPr>
              <a:t>www.lora-alliance.org</a:t>
            </a:r>
            <a:r>
              <a:rPr lang="en-US" altLang="en-US" sz="1400" dirty="0" smtClean="0"/>
              <a:t> – A Technical Overview of </a:t>
            </a:r>
            <a:r>
              <a:rPr lang="en-US" altLang="en-US" sz="1400" dirty="0" err="1" smtClean="0"/>
              <a:t>LoRa</a:t>
            </a:r>
            <a:r>
              <a:rPr lang="en-US" altLang="en-US" sz="1400" dirty="0" smtClean="0"/>
              <a:t> and </a:t>
            </a:r>
            <a:r>
              <a:rPr lang="en-US" altLang="en-US" sz="1400" dirty="0" err="1" smtClean="0"/>
              <a:t>LoRaWAN</a:t>
            </a:r>
            <a:r>
              <a:rPr lang="en-US" alt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26002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1149691"/>
            <a:ext cx="9937104" cy="4824536"/>
          </a:xfrm>
        </p:spPr>
        <p:txBody>
          <a:bodyPr>
            <a:normAutofit lnSpcReduction="10000"/>
          </a:bodyPr>
          <a:lstStyle/>
          <a:p>
            <a:r>
              <a:rPr lang="en-US" altLang="en-US" b="1" dirty="0" err="1" smtClean="0"/>
              <a:t>LoRaWAN</a:t>
            </a:r>
            <a:r>
              <a:rPr lang="en-US" altLang="en-US" b="1" dirty="0" smtClean="0"/>
              <a:t> Random Access</a:t>
            </a:r>
          </a:p>
          <a:p>
            <a:pPr lvl="1"/>
            <a:r>
              <a:rPr lang="en-US" altLang="en-US" dirty="0" err="1" smtClean="0"/>
              <a:t>LoRa</a:t>
            </a:r>
            <a:r>
              <a:rPr lang="en-US" altLang="en-US" dirty="0" smtClean="0"/>
              <a:t> devices do not associate to specific Gateway</a:t>
            </a:r>
            <a:endParaRPr lang="en-US" altLang="en-US" dirty="0"/>
          </a:p>
          <a:p>
            <a:pPr lvl="1"/>
            <a:r>
              <a:rPr lang="en-US" altLang="en-US" dirty="0" smtClean="0"/>
              <a:t>Data is recovered by possibly multiple Gateways</a:t>
            </a:r>
          </a:p>
          <a:p>
            <a:pPr lvl="1"/>
            <a:r>
              <a:rPr lang="en-US" altLang="en-US" dirty="0" smtClean="0"/>
              <a:t>Packet duplicates are filtered by the Network Server</a:t>
            </a:r>
          </a:p>
          <a:p>
            <a:r>
              <a:rPr lang="en-US" altLang="en-US" b="1" dirty="0" err="1" smtClean="0"/>
              <a:t>LoRaWAN</a:t>
            </a:r>
            <a:r>
              <a:rPr lang="en-US" altLang="en-US" b="1" dirty="0" smtClean="0"/>
              <a:t> Gateway</a:t>
            </a:r>
            <a:endParaRPr lang="en-US" altLang="en-US" b="1" dirty="0"/>
          </a:p>
          <a:p>
            <a:pPr lvl="1"/>
            <a:r>
              <a:rPr lang="en-US" altLang="en-US" dirty="0" smtClean="0"/>
              <a:t>Listens for device packets </a:t>
            </a:r>
          </a:p>
          <a:p>
            <a:pPr lvl="2"/>
            <a:r>
              <a:rPr lang="en-US" altLang="en-US" dirty="0" smtClean="0"/>
              <a:t>Uses one of possible 9 channels in 868 MHz band in Europe</a:t>
            </a:r>
          </a:p>
          <a:p>
            <a:pPr lvl="1"/>
            <a:r>
              <a:rPr lang="en-US" dirty="0" smtClean="0"/>
              <a:t>Any recovered packet is forwarded to the Network Server</a:t>
            </a:r>
          </a:p>
          <a:p>
            <a:r>
              <a:rPr lang="en-US" b="1" dirty="0" err="1" smtClean="0"/>
              <a:t>LoRa</a:t>
            </a:r>
            <a:r>
              <a:rPr lang="en-US" b="1" dirty="0" smtClean="0"/>
              <a:t> Network Server</a:t>
            </a:r>
          </a:p>
          <a:p>
            <a:pPr lvl="1"/>
            <a:r>
              <a:rPr lang="en-US" altLang="en-US" dirty="0"/>
              <a:t>Network management, filtering redundant packets, acknowledgements, security checks, etc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360" y="87214"/>
            <a:ext cx="11635161" cy="893514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+mn-lt"/>
              </a:rPr>
              <a:t>LoRa</a:t>
            </a:r>
            <a:r>
              <a:rPr lang="en-US" sz="3600" b="1" dirty="0" smtClean="0">
                <a:latin typeface="+mn-lt"/>
              </a:rPr>
              <a:t> MAC Layer: </a:t>
            </a:r>
            <a:r>
              <a:rPr lang="en-US" sz="3600" b="1" dirty="0" err="1" smtClean="0">
                <a:latin typeface="+mn-lt"/>
              </a:rPr>
              <a:t>LoRaWAN</a:t>
            </a:r>
            <a:endParaRPr lang="en-US" sz="36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363" y="5992888"/>
            <a:ext cx="11606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sz="1400" dirty="0">
                <a:hlinkClick r:id="rId2"/>
              </a:rPr>
              <a:t>http://</a:t>
            </a:r>
            <a:r>
              <a:rPr lang="en-US" altLang="en-US" sz="1400" dirty="0" err="1" smtClean="0">
                <a:hlinkClick r:id="rId2"/>
              </a:rPr>
              <a:t>www.lora-alliance.org</a:t>
            </a:r>
            <a:r>
              <a:rPr lang="en-US" alt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02642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Outline of the Lecture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Introduction to Internet of Things </a:t>
            </a:r>
          </a:p>
          <a:p>
            <a:r>
              <a:rPr lang="en-US" sz="3600" dirty="0" smtClean="0"/>
              <a:t>Introduction to IoT in Mobile Cellular Networks</a:t>
            </a:r>
          </a:p>
          <a:p>
            <a:r>
              <a:rPr lang="en-US" sz="3600" dirty="0" smtClean="0"/>
              <a:t>Competing Technologies in </a:t>
            </a:r>
            <a:r>
              <a:rPr lang="en-US" sz="3600" dirty="0" err="1" smtClean="0"/>
              <a:t>Unlicenced</a:t>
            </a:r>
            <a:r>
              <a:rPr lang="en-US" sz="3600" dirty="0" smtClean="0"/>
              <a:t> Spectrum</a:t>
            </a:r>
          </a:p>
          <a:p>
            <a:r>
              <a:rPr lang="en-US" sz="3600" b="1" dirty="0" smtClean="0"/>
              <a:t>Example Applications of Cellular IoT</a:t>
            </a:r>
            <a:endParaRPr lang="en-US" sz="3600" b="1" dirty="0"/>
          </a:p>
          <a:p>
            <a:endParaRPr lang="sr-Latn-RS" sz="3600" dirty="0" smtClean="0"/>
          </a:p>
          <a:p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1371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latin typeface="+mn-lt"/>
              </a:rPr>
              <a:t>CIoT</a:t>
            </a:r>
            <a:r>
              <a:rPr lang="en-US" sz="3600" b="1" dirty="0" smtClean="0">
                <a:latin typeface="+mn-lt"/>
              </a:rPr>
              <a:t> Application Examples</a:t>
            </a:r>
            <a:endParaRPr lang="en-US" sz="3600" b="1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9376" y="980728"/>
            <a:ext cx="9145016" cy="482453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56" y="1087692"/>
            <a:ext cx="8856984" cy="46033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4596" y="5931277"/>
            <a:ext cx="4644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/>
              <a:t>Figure: https</a:t>
            </a:r>
            <a:r>
              <a:rPr lang="en-US" sz="1400" dirty="0"/>
              <a:t>://</a:t>
            </a:r>
            <a:r>
              <a:rPr lang="en-US" sz="1400" dirty="0" err="1"/>
              <a:t>iot.t-mobile.com</a:t>
            </a:r>
            <a:r>
              <a:rPr lang="en-US" sz="1400" dirty="0"/>
              <a:t>/narrowband/</a:t>
            </a:r>
          </a:p>
        </p:txBody>
      </p:sp>
    </p:spTree>
    <p:extLst>
      <p:ext uri="{BB962C8B-B14F-4D97-AF65-F5344CB8AC3E}">
        <p14:creationId xmlns:p14="http://schemas.microsoft.com/office/powerpoint/2010/main" val="2369882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latin typeface="+mn-lt"/>
              </a:rPr>
              <a:t>CIoT</a:t>
            </a:r>
            <a:r>
              <a:rPr lang="en-US" sz="3600" b="1" dirty="0" smtClean="0">
                <a:latin typeface="+mn-lt"/>
              </a:rPr>
              <a:t> Smart Metering</a:t>
            </a:r>
            <a:endParaRPr lang="en-US" sz="3600" b="1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7408" y="1196752"/>
            <a:ext cx="4221196" cy="43924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573882"/>
            <a:ext cx="3799334" cy="3799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1484784"/>
            <a:ext cx="4680520" cy="393458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21532" y="1196752"/>
            <a:ext cx="5331052" cy="43924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2001" y="5913301"/>
            <a:ext cx="8232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/>
              <a:t>Figure: https</a:t>
            </a:r>
            <a:r>
              <a:rPr lang="en-US" sz="1400" dirty="0"/>
              <a:t>://</a:t>
            </a:r>
            <a:r>
              <a:rPr lang="en-US" sz="1400" dirty="0" err="1"/>
              <a:t>www.kamstrup.com</a:t>
            </a:r>
            <a:r>
              <a:rPr lang="en-US" sz="1400" dirty="0"/>
              <a:t>/</a:t>
            </a:r>
            <a:r>
              <a:rPr lang="en-US" sz="1400" dirty="0" err="1"/>
              <a:t>en-en</a:t>
            </a:r>
            <a:r>
              <a:rPr lang="en-US" sz="1400" dirty="0"/>
              <a:t>/products-solutions/meter-reading/</a:t>
            </a:r>
            <a:r>
              <a:rPr lang="en-US" sz="1400" dirty="0" err="1"/>
              <a:t>sigfox</a:t>
            </a:r>
            <a:r>
              <a:rPr lang="en-US" sz="1400" dirty="0"/>
              <a:t>-and-</a:t>
            </a:r>
            <a:r>
              <a:rPr lang="en-US" sz="1400" dirty="0" err="1"/>
              <a:t>nb</a:t>
            </a:r>
            <a:r>
              <a:rPr lang="en-US" sz="1400" dirty="0"/>
              <a:t>-</a:t>
            </a:r>
            <a:r>
              <a:rPr lang="en-US" sz="1400" dirty="0" err="1"/>
              <a:t>iot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71457" y="6223026"/>
            <a:ext cx="8487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/>
              <a:t>Figure: https://www.fiorentini.com/</a:t>
            </a:r>
            <a:r>
              <a:rPr lang="en-US" sz="1400" dirty="0" err="1" smtClean="0"/>
              <a:t>ww</a:t>
            </a:r>
            <a:r>
              <a:rPr lang="en-US" sz="1400" dirty="0" smtClean="0"/>
              <a:t>/</a:t>
            </a:r>
            <a:r>
              <a:rPr lang="en-US" sz="1400" dirty="0" err="1" smtClean="0"/>
              <a:t>en</a:t>
            </a:r>
            <a:r>
              <a:rPr lang="en-US" sz="1400" dirty="0" smtClean="0"/>
              <a:t>/</a:t>
            </a:r>
            <a:r>
              <a:rPr lang="en-US" sz="1400" dirty="0" err="1" smtClean="0"/>
              <a:t>pietro_fiorentini</a:t>
            </a:r>
            <a:r>
              <a:rPr lang="en-US" sz="1400" dirty="0" smtClean="0"/>
              <a:t> _</a:t>
            </a:r>
            <a:r>
              <a:rPr lang="en-US" sz="1400" dirty="0" err="1" smtClean="0"/>
              <a:t>pioneer_in_the_development_of_nbiot_technology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63232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latin typeface="+mn-lt"/>
              </a:rPr>
              <a:t>CIoT</a:t>
            </a:r>
            <a:r>
              <a:rPr lang="en-US" sz="3600" b="1" dirty="0" smtClean="0">
                <a:latin typeface="+mn-lt"/>
              </a:rPr>
              <a:t> Pet Collars</a:t>
            </a:r>
            <a:endParaRPr lang="en-US" sz="3600" b="1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3432" y="1772816"/>
            <a:ext cx="8352928" cy="32403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961108"/>
            <a:ext cx="7886700" cy="28468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7368" y="5949280"/>
            <a:ext cx="2259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Figure: https</a:t>
            </a:r>
            <a:r>
              <a:rPr lang="en-US" sz="1400" dirty="0"/>
              <a:t>://</a:t>
            </a:r>
            <a:r>
              <a:rPr lang="en-US" sz="1400" dirty="0" err="1"/>
              <a:t>getrawr.com</a:t>
            </a:r>
            <a:r>
              <a:rPr lang="en-US" sz="1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658602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7368" y="1367164"/>
            <a:ext cx="11377264" cy="43919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concept of extending the Internet to connect everything</a:t>
            </a:r>
          </a:p>
          <a:p>
            <a:endParaRPr lang="en-US" dirty="0" smtClean="0"/>
          </a:p>
          <a:p>
            <a:r>
              <a:rPr lang="en-US" dirty="0" smtClean="0"/>
              <a:t>Traditional cellular subscriptions are saturated (~ 7 billion)</a:t>
            </a:r>
          </a:p>
          <a:p>
            <a:endParaRPr lang="en-US" dirty="0"/>
          </a:p>
          <a:p>
            <a:r>
              <a:rPr lang="en-US" dirty="0" smtClean="0"/>
              <a:t>What is new that is going to be connected?</a:t>
            </a:r>
          </a:p>
          <a:p>
            <a:pPr lvl="1"/>
            <a:r>
              <a:rPr lang="en-US" dirty="0" smtClean="0"/>
              <a:t>Sensors, meters, home appliances, infrastructures (gas, water, electricity), bicycles, cars, drones, wearable devices, and many more</a:t>
            </a:r>
          </a:p>
          <a:p>
            <a:endParaRPr lang="en-US" dirty="0"/>
          </a:p>
          <a:p>
            <a:r>
              <a:rPr lang="en-US" dirty="0" smtClean="0"/>
              <a:t>Already between 20-25 billion connected devices in 2020.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-1"/>
            <a:ext cx="10873208" cy="98072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Introduction to Internet of Things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117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1916832"/>
            <a:ext cx="8878863" cy="295232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latin typeface="+mn-lt"/>
              </a:rPr>
              <a:t>CIoT</a:t>
            </a:r>
            <a:r>
              <a:rPr lang="en-US" sz="3600" b="1" dirty="0" smtClean="0">
                <a:latin typeface="+mn-lt"/>
              </a:rPr>
              <a:t> Smart Parking Applications</a:t>
            </a:r>
            <a:endParaRPr lang="en-US" sz="3600" b="1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64676" y="1772816"/>
            <a:ext cx="4464496" cy="32403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63952" y="1772816"/>
            <a:ext cx="4549147" cy="32403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47936" y="6001543"/>
            <a:ext cx="4644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/>
              <a:t>Figure: https</a:t>
            </a:r>
            <a:r>
              <a:rPr lang="en-US" sz="1400" dirty="0"/>
              <a:t>://</a:t>
            </a:r>
            <a:r>
              <a:rPr lang="en-US" sz="1400" dirty="0" err="1"/>
              <a:t>iot.telekom.com</a:t>
            </a:r>
            <a:r>
              <a:rPr lang="en-US" sz="1400" dirty="0"/>
              <a:t>/</a:t>
            </a:r>
            <a:r>
              <a:rPr lang="en-US" sz="1400" dirty="0" err="1"/>
              <a:t>en</a:t>
            </a:r>
            <a:r>
              <a:rPr lang="en-US" sz="1400" dirty="0"/>
              <a:t>/products/park-joy/</a:t>
            </a:r>
          </a:p>
        </p:txBody>
      </p:sp>
    </p:spTree>
    <p:extLst>
      <p:ext uri="{BB962C8B-B14F-4D97-AF65-F5344CB8AC3E}">
        <p14:creationId xmlns:p14="http://schemas.microsoft.com/office/powerpoint/2010/main" val="26190290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latin typeface="+mn-lt"/>
              </a:rPr>
              <a:t>CIoT</a:t>
            </a:r>
            <a:r>
              <a:rPr lang="en-US" sz="3600" b="1" dirty="0" smtClean="0">
                <a:latin typeface="+mn-lt"/>
              </a:rPr>
              <a:t> GPS Tracker (Logistics/Fleet Management)</a:t>
            </a:r>
            <a:endParaRPr lang="en-US" sz="3600" b="1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64676" y="1772816"/>
            <a:ext cx="4464496" cy="32403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63952" y="1772816"/>
            <a:ext cx="5760640" cy="32403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76" y="2348880"/>
            <a:ext cx="3302496" cy="19419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69" y="2042117"/>
            <a:ext cx="5316300" cy="27017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34805" y="6021288"/>
            <a:ext cx="711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/>
              <a:t>Figure: https</a:t>
            </a:r>
            <a:r>
              <a:rPr lang="en-US" sz="1400" dirty="0"/>
              <a:t>://</a:t>
            </a:r>
            <a:r>
              <a:rPr lang="en-US" sz="1400" dirty="0" err="1" smtClean="0"/>
              <a:t>www.mictrack.com</a:t>
            </a:r>
            <a:r>
              <a:rPr lang="en-US" sz="1400" dirty="0" smtClean="0"/>
              <a:t>/product/</a:t>
            </a:r>
            <a:r>
              <a:rPr lang="en-US" sz="1400" dirty="0" err="1" smtClean="0"/>
              <a:t>nb</a:t>
            </a:r>
            <a:r>
              <a:rPr lang="en-US" sz="1400" dirty="0" smtClean="0"/>
              <a:t>-</a:t>
            </a:r>
            <a:r>
              <a:rPr lang="en-US" sz="1400" dirty="0" err="1" smtClean="0"/>
              <a:t>iot</a:t>
            </a:r>
            <a:r>
              <a:rPr lang="en-US" sz="1400" dirty="0" smtClean="0"/>
              <a:t>-</a:t>
            </a:r>
            <a:r>
              <a:rPr lang="en-US" sz="1400" dirty="0" err="1" smtClean="0"/>
              <a:t>gps</a:t>
            </a:r>
            <a:r>
              <a:rPr lang="en-US" sz="1400" dirty="0" smtClean="0"/>
              <a:t>-tracker</a:t>
            </a:r>
            <a:r>
              <a:rPr lang="en-US" sz="1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6735598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980728"/>
            <a:ext cx="8418575" cy="466082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latin typeface="+mn-lt"/>
              </a:rPr>
              <a:t>CIoT</a:t>
            </a:r>
            <a:r>
              <a:rPr lang="en-US" sz="3600" b="1" dirty="0" smtClean="0">
                <a:latin typeface="+mn-lt"/>
              </a:rPr>
              <a:t> Luggage Trackers</a:t>
            </a:r>
            <a:endParaRPr lang="en-US" sz="3600" b="1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59496" y="980727"/>
            <a:ext cx="8418574" cy="46608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83432" y="6002124"/>
            <a:ext cx="7944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/>
              <a:t>Figure: https</a:t>
            </a:r>
            <a:r>
              <a:rPr lang="en-US" sz="1400" dirty="0"/>
              <a:t>://</a:t>
            </a:r>
            <a:r>
              <a:rPr lang="en-US" sz="1400" dirty="0" smtClean="0"/>
              <a:t>accent-</a:t>
            </a:r>
            <a:r>
              <a:rPr lang="en-US" sz="1400" dirty="0" err="1" smtClean="0"/>
              <a:t>systems.com</a:t>
            </a:r>
            <a:r>
              <a:rPr lang="en-US" sz="1400" dirty="0" smtClean="0"/>
              <a:t>/project/</a:t>
            </a:r>
            <a:r>
              <a:rPr lang="en-US" sz="1400" dirty="0" err="1" smtClean="0"/>
              <a:t>trackgo</a:t>
            </a:r>
            <a:r>
              <a:rPr lang="en-US" sz="1400" dirty="0" smtClean="0"/>
              <a:t>-locate-your-lost-luggage</a:t>
            </a:r>
            <a:r>
              <a:rPr lang="en-US" sz="1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928524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latin typeface="+mn-lt"/>
              </a:rPr>
              <a:t>CIoT</a:t>
            </a:r>
            <a:r>
              <a:rPr lang="en-US" sz="3600" b="1" dirty="0" smtClean="0">
                <a:latin typeface="+mn-lt"/>
              </a:rPr>
              <a:t> Connected Cows</a:t>
            </a:r>
            <a:endParaRPr lang="en-US" sz="3600" b="1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1424" y="1700808"/>
            <a:ext cx="9649072" cy="331236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75" y="1916832"/>
            <a:ext cx="9144000" cy="29077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8902" y="5949280"/>
            <a:ext cx="6495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/>
              <a:t>Figure: https</a:t>
            </a:r>
            <a:r>
              <a:rPr lang="en-US" sz="1400" dirty="0"/>
              <a:t>://</a:t>
            </a:r>
            <a:r>
              <a:rPr lang="en-US" sz="1400" dirty="0" err="1" smtClean="0"/>
              <a:t>www.huawei.com</a:t>
            </a:r>
            <a:r>
              <a:rPr lang="en-US" sz="1400" dirty="0" smtClean="0"/>
              <a:t>/</a:t>
            </a:r>
            <a:r>
              <a:rPr lang="en-US" sz="1400" dirty="0" err="1" smtClean="0"/>
              <a:t>minisite</a:t>
            </a:r>
            <a:r>
              <a:rPr lang="en-US" sz="1400" dirty="0" smtClean="0"/>
              <a:t>/</a:t>
            </a:r>
            <a:r>
              <a:rPr lang="en-US" sz="1400" dirty="0" err="1" smtClean="0"/>
              <a:t>iot</a:t>
            </a:r>
            <a:r>
              <a:rPr lang="en-US" sz="1400" dirty="0" smtClean="0"/>
              <a:t>/</a:t>
            </a:r>
            <a:r>
              <a:rPr lang="en-US" sz="1400" dirty="0" err="1" smtClean="0"/>
              <a:t>en</a:t>
            </a:r>
            <a:r>
              <a:rPr lang="en-US" sz="1400" dirty="0" smtClean="0"/>
              <a:t>/connected-</a:t>
            </a:r>
            <a:r>
              <a:rPr lang="en-US" sz="1400" dirty="0" err="1" smtClean="0"/>
              <a:t>cows.html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15731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016" y="1412776"/>
            <a:ext cx="9252520" cy="18605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Introduction to </a:t>
            </a:r>
            <a:r>
              <a:rPr lang="en-US" sz="4000" b="1" dirty="0" smtClean="0">
                <a:latin typeface="+mn-lt"/>
              </a:rPr>
              <a:t>Modern Cellular Networks</a:t>
            </a:r>
            <a:r>
              <a:rPr lang="en-US" sz="4000" dirty="0" smtClean="0">
                <a:latin typeface="+mn-lt"/>
              </a:rPr>
              <a:t>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dirty="0" smtClean="0"/>
              <a:t>Part 7: Introduction to Cellular IoT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567608" y="3861048"/>
            <a:ext cx="6858000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err="1"/>
              <a:t>Dejan</a:t>
            </a:r>
            <a:r>
              <a:rPr lang="en-US" sz="2400" b="1" dirty="0"/>
              <a:t> </a:t>
            </a:r>
            <a:r>
              <a:rPr lang="en-US" sz="2400" b="1" dirty="0" err="1"/>
              <a:t>Vukobratovic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smtClean="0">
                <a:latin typeface="+mj-lt"/>
              </a:rPr>
              <a:t>Professor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741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2060849"/>
            <a:ext cx="6628009" cy="345638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91344" y="1394771"/>
            <a:ext cx="10657184" cy="4554509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IoT concept is around for </a:t>
            </a:r>
            <a:r>
              <a:rPr lang="en-US" sz="2800" dirty="0" smtClean="0"/>
              <a:t>at least a decade</a:t>
            </a:r>
            <a:endParaRPr lang="en-US" sz="2800" dirty="0"/>
          </a:p>
          <a:p>
            <a:pPr lvl="1"/>
            <a:r>
              <a:rPr lang="en-US" sz="2400" dirty="0" smtClean="0"/>
              <a:t>Wireless Sensor Networks</a:t>
            </a:r>
          </a:p>
          <a:p>
            <a:pPr lvl="1"/>
            <a:r>
              <a:rPr lang="en-US" sz="2400" dirty="0" smtClean="0"/>
              <a:t>Smart </a:t>
            </a:r>
            <a:r>
              <a:rPr lang="en-US" sz="2400" dirty="0"/>
              <a:t>Homes, Smart Wearables</a:t>
            </a:r>
          </a:p>
          <a:p>
            <a:endParaRPr lang="en-US" sz="2400" dirty="0" smtClean="0"/>
          </a:p>
          <a:p>
            <a:r>
              <a:rPr lang="en-US" sz="2800" dirty="0" smtClean="0"/>
              <a:t>Relies on Short-Range IoT</a:t>
            </a:r>
          </a:p>
          <a:p>
            <a:pPr lvl="1"/>
            <a:r>
              <a:rPr lang="en-US" sz="2400" dirty="0" smtClean="0"/>
              <a:t>Bluetooth Low Energy (</a:t>
            </a:r>
            <a:r>
              <a:rPr lang="en-US" sz="2400" dirty="0" err="1" smtClean="0"/>
              <a:t>BLE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Near-Field Communications (NFC)</a:t>
            </a:r>
          </a:p>
          <a:p>
            <a:pPr lvl="1"/>
            <a:r>
              <a:rPr lang="en-US" sz="2400" dirty="0" smtClean="0"/>
              <a:t>IEEE 802.15.4 based ZigBee devices</a:t>
            </a:r>
          </a:p>
          <a:p>
            <a:pPr lvl="1"/>
            <a:r>
              <a:rPr lang="en-US" sz="2400" dirty="0" smtClean="0"/>
              <a:t>IEEE 802.11 based Wi-Fi devices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Limited to 10-100 meters range</a:t>
            </a: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Short-Range Internet of Things – The First Wave</a:t>
            </a:r>
            <a:endParaRPr lang="en-US" sz="36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359" y="5931277"/>
            <a:ext cx="11635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/>
              <a:t>Rico-</a:t>
            </a:r>
            <a:r>
              <a:rPr lang="en-US" sz="1400" dirty="0" err="1" smtClean="0"/>
              <a:t>Alvarino</a:t>
            </a:r>
            <a:r>
              <a:rPr lang="en-US" sz="1400" dirty="0"/>
              <a:t>, </a:t>
            </a:r>
            <a:r>
              <a:rPr lang="en-US" sz="1400" dirty="0" smtClean="0"/>
              <a:t>et al., </a:t>
            </a:r>
            <a:r>
              <a:rPr lang="en-US" sz="1400" dirty="0"/>
              <a:t>“An overview of 3GPP enhancements on machine to </a:t>
            </a:r>
            <a:r>
              <a:rPr lang="en-US" sz="1400" dirty="0" smtClean="0"/>
              <a:t>machine communications</a:t>
            </a:r>
            <a:r>
              <a:rPr lang="en-US" sz="1400" dirty="0"/>
              <a:t>,” </a:t>
            </a:r>
            <a:r>
              <a:rPr lang="en-US" sz="1400" i="1" dirty="0"/>
              <a:t>IEEE Communications Magazine</a:t>
            </a:r>
            <a:r>
              <a:rPr lang="en-US" sz="1400" dirty="0"/>
              <a:t>, 54(6), pp.14-21, 2016</a:t>
            </a:r>
            <a:r>
              <a:rPr lang="en-US" sz="1400" dirty="0" smtClean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88088" y="3429000"/>
            <a:ext cx="1800200" cy="1584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47928" y="2060850"/>
            <a:ext cx="6624736" cy="345638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41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1404462"/>
            <a:ext cx="9993456" cy="41127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1424" y="5931277"/>
            <a:ext cx="8232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/>
              <a:t>https</a:t>
            </a:r>
            <a:r>
              <a:rPr lang="en-US" sz="1400" dirty="0"/>
              <a:t>://</a:t>
            </a:r>
            <a:r>
              <a:rPr lang="en-US" sz="1400" dirty="0" err="1"/>
              <a:t>www.ericsson.com</a:t>
            </a:r>
            <a:r>
              <a:rPr lang="en-US" sz="1400" dirty="0"/>
              <a:t>/</a:t>
            </a:r>
            <a:r>
              <a:rPr lang="en-US" sz="1400" dirty="0" err="1"/>
              <a:t>en</a:t>
            </a:r>
            <a:r>
              <a:rPr lang="en-US" sz="1400" dirty="0"/>
              <a:t>/mobility-report/reports/</a:t>
            </a:r>
            <a:r>
              <a:rPr lang="en-US" sz="1400" dirty="0" err="1"/>
              <a:t>november</a:t>
            </a:r>
            <a:r>
              <a:rPr lang="en-US" sz="1400" dirty="0"/>
              <a:t>-2017/internet-of-things-outlook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7760" y="239614"/>
            <a:ext cx="11635161" cy="893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+mn-lt"/>
              </a:rPr>
              <a:t>Evolution of Internet of Things</a:t>
            </a:r>
            <a:endParaRPr lang="en-US" sz="3600" b="1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3392" y="1268760"/>
            <a:ext cx="10441160" cy="424847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0" y="2348880"/>
            <a:ext cx="4824536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4"/>
          <p:cNvSpPr>
            <a:spLocks noGrp="1"/>
          </p:cNvSpPr>
          <p:nvPr>
            <p:ph idx="10"/>
          </p:nvPr>
        </p:nvSpPr>
        <p:spPr>
          <a:xfrm>
            <a:off x="4511824" y="1430775"/>
            <a:ext cx="6552728" cy="50406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Wide-area IoT grows at fastest pace (30% per year)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9017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2060849"/>
            <a:ext cx="6628009" cy="345638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91344" y="1394771"/>
            <a:ext cx="10657184" cy="455450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LP WAN: </a:t>
            </a:r>
            <a:r>
              <a:rPr lang="en-US" sz="2800" dirty="0" smtClean="0"/>
              <a:t>Extension of IoT concepts to large coverage areas</a:t>
            </a:r>
            <a:endParaRPr lang="en-US" sz="2800" dirty="0"/>
          </a:p>
          <a:p>
            <a:pPr lvl="1"/>
            <a:r>
              <a:rPr lang="en-US" sz="2400" dirty="0" smtClean="0"/>
              <a:t>Low-Power Wide Area Networks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800" dirty="0" smtClean="0"/>
              <a:t>Long-Range IoT</a:t>
            </a:r>
          </a:p>
          <a:p>
            <a:pPr lvl="1"/>
            <a:r>
              <a:rPr lang="en-US" sz="2400" dirty="0" smtClean="0"/>
              <a:t>Cellular Networks</a:t>
            </a:r>
          </a:p>
          <a:p>
            <a:pPr lvl="1"/>
            <a:r>
              <a:rPr lang="en-US" sz="2400" dirty="0" err="1" smtClean="0"/>
              <a:t>Unlicenced</a:t>
            </a:r>
            <a:r>
              <a:rPr lang="en-US" sz="2400" dirty="0" smtClean="0"/>
              <a:t>-band solutions</a:t>
            </a:r>
          </a:p>
          <a:p>
            <a:pPr lvl="2"/>
            <a:r>
              <a:rPr lang="en-US" sz="2000" dirty="0" err="1" smtClean="0"/>
              <a:t>LoRa</a:t>
            </a:r>
            <a:r>
              <a:rPr lang="en-US" sz="2000" dirty="0" smtClean="0"/>
              <a:t>, </a:t>
            </a:r>
            <a:r>
              <a:rPr lang="en-US" sz="2000" dirty="0" err="1" smtClean="0"/>
              <a:t>SigFox</a:t>
            </a:r>
            <a:endParaRPr lang="en-US" sz="2000" dirty="0" smtClean="0"/>
          </a:p>
          <a:p>
            <a:pPr lvl="1"/>
            <a:r>
              <a:rPr lang="en-US" sz="2400" dirty="0" err="1" smtClean="0"/>
              <a:t>Licenced</a:t>
            </a:r>
            <a:r>
              <a:rPr lang="en-US" sz="2400" dirty="0" smtClean="0"/>
              <a:t>-band solutions</a:t>
            </a:r>
          </a:p>
          <a:p>
            <a:pPr lvl="2"/>
            <a:r>
              <a:rPr lang="en-US" sz="2000" dirty="0" smtClean="0"/>
              <a:t>Cellular IoT Standards</a:t>
            </a:r>
            <a:endParaRPr lang="en-US" dirty="0" smtClean="0"/>
          </a:p>
          <a:p>
            <a:pPr lvl="2"/>
            <a:r>
              <a:rPr lang="en-US" sz="2000" dirty="0" smtClean="0"/>
              <a:t>Machine-Type Communications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Long-Range Internet of Things – The Second Wave</a:t>
            </a:r>
            <a:endParaRPr lang="en-US" sz="36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359" y="5931277"/>
            <a:ext cx="11635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/>
              <a:t>Rico-</a:t>
            </a:r>
            <a:r>
              <a:rPr lang="en-US" sz="1400" dirty="0" err="1" smtClean="0"/>
              <a:t>Alvarino</a:t>
            </a:r>
            <a:r>
              <a:rPr lang="en-US" sz="1400" dirty="0"/>
              <a:t>, </a:t>
            </a:r>
            <a:r>
              <a:rPr lang="en-US" sz="1400" dirty="0" smtClean="0"/>
              <a:t>et al., </a:t>
            </a:r>
            <a:r>
              <a:rPr lang="en-US" sz="1400" dirty="0"/>
              <a:t>“An overview of 3GPP enhancements on machine to </a:t>
            </a:r>
            <a:r>
              <a:rPr lang="en-US" sz="1400" dirty="0" smtClean="0"/>
              <a:t>machine communications</a:t>
            </a:r>
            <a:r>
              <a:rPr lang="en-US" sz="1400" dirty="0"/>
              <a:t>,” </a:t>
            </a:r>
            <a:r>
              <a:rPr lang="en-US" sz="1400" i="1" dirty="0"/>
              <a:t>IEEE Communications Magazine</a:t>
            </a:r>
            <a:r>
              <a:rPr lang="en-US" sz="1400" dirty="0"/>
              <a:t>, 54(6), pp.14-21, 2016</a:t>
            </a:r>
            <a:r>
              <a:rPr lang="en-US" sz="1400" dirty="0" smtClean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48328" y="3429000"/>
            <a:ext cx="1800200" cy="15841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47928" y="2060848"/>
            <a:ext cx="6624736" cy="345638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62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Outline of the Lecture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Introduction to Internet of Things </a:t>
            </a:r>
          </a:p>
          <a:p>
            <a:r>
              <a:rPr lang="en-US" sz="3600" b="1" dirty="0" smtClean="0"/>
              <a:t>Introduction to IoT in Mobile Cellular Networks</a:t>
            </a:r>
          </a:p>
          <a:p>
            <a:r>
              <a:rPr lang="en-US" sz="3600" dirty="0" smtClean="0"/>
              <a:t>Competing Technologies in </a:t>
            </a:r>
            <a:r>
              <a:rPr lang="en-US" sz="3600" dirty="0" err="1" smtClean="0"/>
              <a:t>Unlicenced</a:t>
            </a:r>
            <a:r>
              <a:rPr lang="en-US" sz="3600" dirty="0" smtClean="0"/>
              <a:t> Spectrum</a:t>
            </a:r>
          </a:p>
          <a:p>
            <a:r>
              <a:rPr lang="en-US" sz="3600" dirty="0" smtClean="0"/>
              <a:t>Example Applications of Cellular IoT</a:t>
            </a:r>
            <a:endParaRPr lang="en-US" sz="3600" dirty="0"/>
          </a:p>
          <a:p>
            <a:endParaRPr lang="sr-Latn-RS" sz="3600" b="1" dirty="0" smtClean="0"/>
          </a:p>
          <a:p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2134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5361" y="1124744"/>
            <a:ext cx="11635161" cy="460851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Traditional cellular networks support: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standard-compliant mobile handsets (</a:t>
            </a:r>
            <a:r>
              <a:rPr lang="en-US" dirty="0" err="1"/>
              <a:t>UE</a:t>
            </a:r>
            <a:r>
              <a:rPr lang="en-US" dirty="0"/>
              <a:t>)</a:t>
            </a:r>
          </a:p>
          <a:p>
            <a:pPr lvl="1">
              <a:lnSpc>
                <a:spcPct val="100000"/>
              </a:lnSpc>
            </a:pPr>
            <a:r>
              <a:rPr lang="en-US" dirty="0" err="1"/>
              <a:t>GPRS</a:t>
            </a:r>
            <a:r>
              <a:rPr lang="en-US" dirty="0"/>
              <a:t>/</a:t>
            </a:r>
            <a:r>
              <a:rPr lang="en-US" dirty="0" err="1"/>
              <a:t>3G</a:t>
            </a:r>
            <a:r>
              <a:rPr lang="en-US" dirty="0"/>
              <a:t>/</a:t>
            </a:r>
            <a:r>
              <a:rPr lang="en-US" dirty="0" err="1"/>
              <a:t>4G</a:t>
            </a:r>
            <a:r>
              <a:rPr lang="en-US" dirty="0"/>
              <a:t> modems</a:t>
            </a:r>
          </a:p>
          <a:p>
            <a:pPr lvl="1">
              <a:lnSpc>
                <a:spcPct val="100000"/>
              </a:lnSpc>
            </a:pPr>
            <a:r>
              <a:rPr lang="en-US" dirty="0" err="1"/>
              <a:t>3G</a:t>
            </a:r>
            <a:r>
              <a:rPr lang="en-US" dirty="0"/>
              <a:t>/</a:t>
            </a:r>
            <a:r>
              <a:rPr lang="en-US" dirty="0" err="1"/>
              <a:t>4G</a:t>
            </a:r>
            <a:r>
              <a:rPr lang="en-US" dirty="0"/>
              <a:t> USB dongles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Not </a:t>
            </a:r>
            <a:r>
              <a:rPr lang="en-US" b="1" dirty="0"/>
              <a:t>suitable for IoT vision</a:t>
            </a:r>
            <a:r>
              <a:rPr lang="en-US" dirty="0"/>
              <a:t>, as these devices are: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Not low-power and low data-rate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Not supported in massive connectivity scenario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In </a:t>
            </a:r>
            <a:r>
              <a:rPr lang="en-US" dirty="0"/>
              <a:t>recent years </a:t>
            </a:r>
            <a:r>
              <a:rPr lang="en-US" dirty="0" err="1"/>
              <a:t>3GPP</a:t>
            </a:r>
            <a:r>
              <a:rPr lang="en-US" dirty="0"/>
              <a:t> invested significant effort to offer </a:t>
            </a:r>
            <a:r>
              <a:rPr lang="en-US" b="1" dirty="0"/>
              <a:t>new mobile cellular IoT standards</a:t>
            </a:r>
            <a:r>
              <a:rPr lang="en-US" dirty="0"/>
              <a:t>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392" y="-1"/>
            <a:ext cx="10873208" cy="98072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Internet of Things in Mobile Cellular Networks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5926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124744"/>
            <a:ext cx="6120680" cy="5561294"/>
          </a:xfrm>
        </p:spPr>
      </p:pic>
      <p:sp>
        <p:nvSpPr>
          <p:cNvPr id="6" name="TextBox 5"/>
          <p:cNvSpPr txBox="1"/>
          <p:nvPr/>
        </p:nvSpPr>
        <p:spPr>
          <a:xfrm>
            <a:off x="6679237" y="5879013"/>
            <a:ext cx="4440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 err="1"/>
              <a:t>Dawy</a:t>
            </a:r>
            <a:r>
              <a:rPr lang="en-US" sz="1200" dirty="0"/>
              <a:t>, Z., </a:t>
            </a:r>
            <a:r>
              <a:rPr lang="en-US" sz="1200" dirty="0" err="1"/>
              <a:t>Saad</a:t>
            </a:r>
            <a:r>
              <a:rPr lang="en-US" sz="1200" dirty="0"/>
              <a:t>, W., Ghosh, A., Andrews, </a:t>
            </a:r>
            <a:r>
              <a:rPr lang="en-US" sz="1200" dirty="0" err="1"/>
              <a:t>J.G</a:t>
            </a:r>
            <a:r>
              <a:rPr lang="en-US" sz="1200" dirty="0"/>
              <a:t>. and </a:t>
            </a:r>
            <a:r>
              <a:rPr lang="en-US" sz="1200" dirty="0" err="1"/>
              <a:t>Yaacoub</a:t>
            </a:r>
            <a:r>
              <a:rPr lang="en-US" sz="1200" dirty="0"/>
              <a:t>, E., 2017. </a:t>
            </a:r>
            <a:endParaRPr lang="en-US" sz="1200" dirty="0" smtClean="0"/>
          </a:p>
          <a:p>
            <a:pPr lvl="0"/>
            <a:r>
              <a:rPr lang="en-US" sz="1200" dirty="0" smtClean="0"/>
              <a:t>Toward </a:t>
            </a:r>
            <a:r>
              <a:rPr lang="en-US" sz="1200" dirty="0"/>
              <a:t>massive machine type cellular communications. 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i="1" dirty="0" smtClean="0"/>
              <a:t>IEEE </a:t>
            </a:r>
            <a:r>
              <a:rPr lang="en-US" sz="1200" i="1" dirty="0"/>
              <a:t>Wireless Communications</a:t>
            </a:r>
            <a:r>
              <a:rPr lang="en-US" sz="1200" dirty="0"/>
              <a:t>, </a:t>
            </a:r>
            <a:r>
              <a:rPr lang="en-US" sz="1200" i="1" dirty="0"/>
              <a:t>24</a:t>
            </a:r>
            <a:r>
              <a:rPr lang="en-US" sz="1200" dirty="0"/>
              <a:t>(1), pp</a:t>
            </a:r>
            <a:r>
              <a:rPr lang="en-US" sz="1200" dirty="0" smtClean="0"/>
              <a:t>. 120-128</a:t>
            </a:r>
            <a:r>
              <a:rPr lang="en-US" sz="1200" dirty="0"/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623821" y="5805264"/>
            <a:ext cx="544884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9376" y="72007"/>
            <a:ext cx="10873208" cy="98072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Requirements for Machine-Type Communications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3839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15351</TotalTime>
  <Words>1403</Words>
  <Application>Microsoft Office PowerPoint</Application>
  <PresentationFormat>Widescreen</PresentationFormat>
  <Paragraphs>232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Tahoma</vt:lpstr>
      <vt:lpstr>Office Theme</vt:lpstr>
      <vt:lpstr>Introduction to Modern Cellular Networks   Part 7: Introduction to Cellular IoT</vt:lpstr>
      <vt:lpstr>Outline of the Lecture</vt:lpstr>
      <vt:lpstr>Introduction to Internet of Things</vt:lpstr>
      <vt:lpstr>Short-Range Internet of Things – The First Wave</vt:lpstr>
      <vt:lpstr>PowerPoint Presentation</vt:lpstr>
      <vt:lpstr>Long-Range Internet of Things – The Second Wave</vt:lpstr>
      <vt:lpstr>Outline of the Lecture</vt:lpstr>
      <vt:lpstr>Internet of Things in Mobile Cellular Networks</vt:lpstr>
      <vt:lpstr>Requirements for Machine-Type Communications</vt:lpstr>
      <vt:lpstr>Development of Machine-Type Communications</vt:lpstr>
      <vt:lpstr>Main Requirements</vt:lpstr>
      <vt:lpstr>Machine-Type Communications (MTC) Standards</vt:lpstr>
      <vt:lpstr>Cellular IoT in 5G: mMTC and URLLC</vt:lpstr>
      <vt:lpstr>Cellular IoT in 5G: Service Requirements</vt:lpstr>
      <vt:lpstr>Outline of the Lecture</vt:lpstr>
      <vt:lpstr>Competing LP WAN Technologies</vt:lpstr>
      <vt:lpstr>LP WAN Technologies: SigFox</vt:lpstr>
      <vt:lpstr>SigFox Limitations </vt:lpstr>
      <vt:lpstr>SigFox Network Architecture </vt:lpstr>
      <vt:lpstr>SigFox Network Architecture </vt:lpstr>
      <vt:lpstr>LP WAN Technologies: LoRaWAN</vt:lpstr>
      <vt:lpstr>LoRa Physical Layer</vt:lpstr>
      <vt:lpstr>Chirp Spread Spectrum</vt:lpstr>
      <vt:lpstr>PowerPoint Presentation</vt:lpstr>
      <vt:lpstr>LoRa MAC Layer: LoRaWAN</vt:lpstr>
      <vt:lpstr>Outline of the Lecture</vt:lpstr>
      <vt:lpstr>CIoT Application Examples</vt:lpstr>
      <vt:lpstr>CIoT Smart Metering</vt:lpstr>
      <vt:lpstr>CIoT Pet Collars</vt:lpstr>
      <vt:lpstr>CIoT Smart Parking Applications</vt:lpstr>
      <vt:lpstr>CIoT GPS Tracker (Logistics/Fleet Management)</vt:lpstr>
      <vt:lpstr>CIoT Luggage Trackers</vt:lpstr>
      <vt:lpstr>CIoT Connected Cows</vt:lpstr>
      <vt:lpstr>Introduction to Modern Cellular Networks   Part 7: Introduction to Cellular IoT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Vladan</dc:creator>
  <cp:lastModifiedBy>Dejan Vukobratovic</cp:lastModifiedBy>
  <cp:revision>139</cp:revision>
  <dcterms:created xsi:type="dcterms:W3CDTF">2013-05-27T16:19:52Z</dcterms:created>
  <dcterms:modified xsi:type="dcterms:W3CDTF">2022-05-29T20:52:12Z</dcterms:modified>
</cp:coreProperties>
</file>